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sldIdLst>
    <p:sldId id="258" r:id="rId2"/>
    <p:sldId id="259" r:id="rId3"/>
    <p:sldId id="278" r:id="rId4"/>
    <p:sldId id="265" r:id="rId5"/>
    <p:sldId id="281" r:id="rId6"/>
    <p:sldId id="280" r:id="rId7"/>
    <p:sldId id="282" r:id="rId8"/>
    <p:sldId id="283" r:id="rId9"/>
    <p:sldId id="285" r:id="rId10"/>
    <p:sldId id="286" r:id="rId11"/>
    <p:sldId id="287" r:id="rId12"/>
    <p:sldId id="288" r:id="rId13"/>
    <p:sldId id="289" r:id="rId14"/>
    <p:sldId id="290" r:id="rId15"/>
    <p:sldId id="291" r:id="rId16"/>
    <p:sldId id="292" r:id="rId17"/>
    <p:sldId id="295" r:id="rId18"/>
    <p:sldId id="296" r:id="rId19"/>
  </p:sldIdLst>
  <p:sldSz cx="9144000" cy="6858000" type="screen4x3"/>
  <p:notesSz cx="6858000" cy="9144000"/>
  <p:embeddedFontLst>
    <p:embeddedFont>
      <p:font typeface="Calibri" pitchFamily="34" charset="0"/>
      <p:regular r:id="rId20"/>
      <p:bold r:id="rId21"/>
      <p:italic r:id="rId22"/>
      <p:boldItalic r:id="rId23"/>
    </p:embeddedFont>
    <p:embeddedFont>
      <p:font typeface="Calibri Light" pitchFamily="34" charset="0"/>
      <p:regular r:id="rId24"/>
      <p:italic r:id="rId25"/>
    </p:embeddedFont>
    <p:embeddedFont>
      <p:font typeface="MS Gothic" pitchFamily="49" charset="-128"/>
      <p:regular r:id="rId26"/>
    </p:embeddedFont>
  </p:embeddedFontLst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61F1E"/>
    <a:srgbClr val="FFFFCC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62" autoAdjust="0"/>
    <p:restoredTop sz="94660"/>
  </p:normalViewPr>
  <p:slideViewPr>
    <p:cSldViewPr>
      <p:cViewPr varScale="1">
        <p:scale>
          <a:sx n="99" d="100"/>
          <a:sy n="99" d="100"/>
        </p:scale>
        <p:origin x="-240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7.fntdata"/><Relationship Id="rId3" Type="http://schemas.openxmlformats.org/officeDocument/2006/relationships/slide" Target="slides/slide2.xml"/><Relationship Id="rId21" Type="http://schemas.openxmlformats.org/officeDocument/2006/relationships/font" Target="fonts/font2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6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1.fntdata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5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4.fntdata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3.fntdata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2" descr="C:\Users\Рустам\AppData\Local\Microsoft\Windows\Temporary Internet Files\Content.IE5\VJYSSXYM\MP900439205[1]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>
            <a:normAutofit/>
          </a:bodyPr>
          <a:lstStyle>
            <a:lvl1pPr>
              <a:defRPr sz="6600">
                <a:solidFill>
                  <a:schemeClr val="accent2">
                    <a:lumMod val="50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>
            <a:normAutofit/>
          </a:bodyPr>
          <a:lstStyle>
            <a:lvl1pPr marL="0" indent="0" algn="ctr">
              <a:buNone/>
              <a:defRPr sz="2800">
                <a:solidFill>
                  <a:schemeClr val="accent3">
                    <a:lumMod val="50000"/>
                  </a:schemeClr>
                </a:solidFill>
                <a:latin typeface="Calibri Light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 dirty="0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B866AB-EF61-4722-B887-36DE60BF1D61}" type="datetimeFigureOut">
              <a:rPr lang="ru-RU"/>
              <a:pPr>
                <a:defRPr/>
              </a:pPr>
              <a:t>16.05.2024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126016-FC95-4E5D-BB8C-F307687C9B2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92114948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E99543-D79C-430D-A18C-D84514C1E7CD}" type="datetimeFigureOut">
              <a:rPr lang="ru-RU"/>
              <a:pPr>
                <a:defRPr/>
              </a:pPr>
              <a:t>16.05.2024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6B2F30-BB88-49BE-A414-2CE7A6F28D0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9539134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522815-61BF-4783-BBE4-5D6F30241F1B}" type="datetimeFigureOut">
              <a:rPr lang="ru-RU"/>
              <a:pPr>
                <a:defRPr/>
              </a:pPr>
              <a:t>16.05.2024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9349A8-7103-47B5-BC19-A16E418BEB7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5342849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CB8EA8-F780-4DA1-AE63-A87AD6F1CBF8}" type="datetimeFigureOut">
              <a:rPr lang="ru-RU"/>
              <a:pPr>
                <a:defRPr/>
              </a:pPr>
              <a:t>16.05.2024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8DE283-B632-4609-9BF8-F2D97891931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379262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0" cap="all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629ADA-67CA-4B6D-9097-A4E6DF80459E}" type="datetimeFigureOut">
              <a:rPr lang="ru-RU"/>
              <a:pPr>
                <a:defRPr/>
              </a:pPr>
              <a:t>16.05.2024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B80169-6E27-45DD-A443-BE30AE4B1DB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4278703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6C3BC0-25C4-462B-996F-46FF2DB5AB91}" type="datetimeFigureOut">
              <a:rPr lang="ru-RU"/>
              <a:pPr>
                <a:defRPr/>
              </a:pPr>
              <a:t>16.05.2024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51153B-2921-40D0-85C2-B039AFA761F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611182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683D10-9705-40F6-A7E1-F7A81D61DEC1}" type="datetimeFigureOut">
              <a:rPr lang="ru-RU"/>
              <a:pPr>
                <a:defRPr/>
              </a:pPr>
              <a:t>16.05.2024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9F3703-005D-4B08-B7D2-34E4BD8EC7C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4310327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281ABB-39D6-401B-860B-FBFF18091705}" type="datetimeFigureOut">
              <a:rPr lang="ru-RU"/>
              <a:pPr>
                <a:defRPr/>
              </a:pPr>
              <a:t>16.05.2024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C2F291-8C1A-4ADC-BF04-71AA5B3CF69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3606418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CC3FCB-0285-4A8C-9F0F-C3BBAAA17301}" type="datetimeFigureOut">
              <a:rPr lang="ru-RU"/>
              <a:pPr>
                <a:defRPr/>
              </a:pPr>
              <a:t>16.05.2024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BF10EA-60A8-48D0-B66F-C7549E9E27F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0983094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B8C36A-9CB0-4732-96D0-51351B7F373C}" type="datetimeFigureOut">
              <a:rPr lang="ru-RU"/>
              <a:pPr>
                <a:defRPr/>
              </a:pPr>
              <a:t>16.05.2024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AAEF7A-1E58-4F4C-80B9-5E92DAE05B4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374099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DC4899-4212-4712-A660-C561A747CD8C}" type="datetimeFigureOut">
              <a:rPr lang="ru-RU"/>
              <a:pPr>
                <a:defRPr/>
              </a:pPr>
              <a:t>16.05.2024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BE77BE-8AE8-4962-B838-71EEDDEFC67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5998991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7" descr="C:\Users\Рустам\AppData\Local\Microsoft\Windows\Temporary Internet Files\Content.IE5\ZUFCTCNM\MP900439210[1].jpg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Заголовок 1"/>
          <p:cNvSpPr>
            <a:spLocks noGrp="1"/>
          </p:cNvSpPr>
          <p:nvPr>
            <p:ph type="title"/>
          </p:nvPr>
        </p:nvSpPr>
        <p:spPr bwMode="auto">
          <a:xfrm>
            <a:off x="827088" y="333375"/>
            <a:ext cx="7345362" cy="935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8" name="Текст 2"/>
          <p:cNvSpPr>
            <a:spLocks noGrp="1"/>
          </p:cNvSpPr>
          <p:nvPr>
            <p:ph type="body" idx="1"/>
          </p:nvPr>
        </p:nvSpPr>
        <p:spPr bwMode="auto">
          <a:xfrm>
            <a:off x="395288" y="1600200"/>
            <a:ext cx="8353425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2608FC54-30C9-4387-B8A6-C9DD729F960E}" type="datetimeFigureOut">
              <a:rPr lang="ru-RU"/>
              <a:pPr>
                <a:defRPr/>
              </a:pPr>
              <a:t>16.05.2024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BB333E72-3BC7-4AB3-B6F7-75C2D48A0F5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rgbClr val="561F1E"/>
          </a:solidFill>
          <a:latin typeface="Art Nouveau-Bistro" pitchFamily="2" charset="0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rgbClr val="561F1E"/>
          </a:solidFill>
          <a:latin typeface="Art Nouveau-Bistro" pitchFamily="2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rgbClr val="561F1E"/>
          </a:solidFill>
          <a:latin typeface="Art Nouveau-Bistro" pitchFamily="2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rgbClr val="561F1E"/>
          </a:solidFill>
          <a:latin typeface="Art Nouveau-Bistro" pitchFamily="2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rgbClr val="561F1E"/>
          </a:solidFill>
          <a:latin typeface="Art Nouveau-Bistro" pitchFamily="2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rgbClr val="561F1E"/>
          </a:solidFill>
          <a:latin typeface="Art Nouveau-Bistro" pitchFamily="2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rgbClr val="561F1E"/>
          </a:solidFill>
          <a:latin typeface="Art Nouveau-Bistro" pitchFamily="2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rgbClr val="561F1E"/>
          </a:solidFill>
          <a:latin typeface="Art Nouveau-Bistro" pitchFamily="2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rgbClr val="561F1E"/>
          </a:solidFill>
          <a:latin typeface="Art Nouveau-Bistro" pitchFamily="2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rgbClr val="4F6228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rgbClr val="4F6228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rgbClr val="4F6228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rgbClr val="4F6228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rgbClr val="4F6228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greeninfo.ru/decor_trees/chaenomeles_japonica.html" TargetMode="Externa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5.jpeg"/><Relationship Id="rId4" Type="http://schemas.openxmlformats.org/officeDocument/2006/relationships/image" Target="../media/image19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15616" y="1484784"/>
            <a:ext cx="7416824" cy="2664296"/>
          </a:xfrm>
        </p:spPr>
        <p:txBody>
          <a:bodyPr>
            <a:noAutofit/>
          </a:bodyPr>
          <a:lstStyle/>
          <a:p>
            <a:pPr algn="ctr"/>
            <a:r>
              <a:rPr lang="ru-RU" sz="1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18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18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Выгонка </a:t>
            </a: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луковичных растений.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Гиацинт 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  <a:p>
            <a:pPr algn="r"/>
            <a:endParaRPr lang="ru-RU" sz="1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Выполнила:                                 </a:t>
            </a:r>
          </a:p>
          <a:p>
            <a:pPr algn="r"/>
            <a:r>
              <a:rPr lang="ru-RU" sz="18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Чичельник</a:t>
            </a: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Екатерина</a:t>
            </a:r>
          </a:p>
          <a:p>
            <a:pPr algn="r"/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ученица 11 класса     </a:t>
            </a:r>
          </a:p>
          <a:p>
            <a:pPr algn="r">
              <a:spcBef>
                <a:spcPct val="0"/>
              </a:spcBef>
            </a:pP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        Учитель:</a:t>
            </a:r>
          </a:p>
          <a:p>
            <a:pPr algn="r">
              <a:spcBef>
                <a:spcPct val="0"/>
              </a:spcBef>
            </a:pPr>
            <a:r>
              <a:rPr lang="ru-RU" sz="18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Бурченкова</a:t>
            </a: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О.А.</a:t>
            </a:r>
          </a:p>
          <a:p>
            <a:pPr algn="r">
              <a:spcBef>
                <a:spcPct val="0"/>
              </a:spcBef>
            </a:pP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        </a:t>
            </a:r>
          </a:p>
          <a:p>
            <a:pPr algn="ctr"/>
            <a:r>
              <a:rPr lang="ru-RU" sz="1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Смоленск, 2024</a:t>
            </a:r>
            <a:endParaRPr lang="ru-RU" sz="1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331640" y="116632"/>
            <a:ext cx="6408712" cy="749945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/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ОГБОУ «Центр образования и развития «Особый ребенок» г. Смоленска» </a:t>
            </a:r>
            <a:endParaRPr lang="ru-RU" sz="1400" dirty="0"/>
          </a:p>
        </p:txBody>
      </p:sp>
    </p:spTree>
    <p:extLst>
      <p:ext uri="{BB962C8B-B14F-4D97-AF65-F5344CB8AC3E}">
        <p14:creationId xmlns="" xmlns:p14="http://schemas.microsoft.com/office/powerpoint/2010/main" val="26711566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1052736"/>
            <a:ext cx="8390166" cy="5123656"/>
          </a:xfrm>
        </p:spPr>
        <p:txBody>
          <a:bodyPr>
            <a:normAutofit/>
          </a:bodyPr>
          <a:lstStyle/>
          <a:p>
            <a:pPr marL="82296" indent="0" algn="ctr">
              <a:spcBef>
                <a:spcPts val="0"/>
              </a:spcBef>
              <a:buNone/>
            </a:pPr>
            <a:r>
              <a:rPr lang="ru-RU" sz="2400" dirty="0" smtClean="0"/>
              <a:t>2.</a:t>
            </a:r>
            <a:r>
              <a:rPr lang="ru-RU" sz="2400" b="1" dirty="0"/>
              <a:t> Посадка луковицы.</a:t>
            </a:r>
            <a:r>
              <a:rPr lang="ru-RU" sz="2400" dirty="0"/>
              <a:t> </a:t>
            </a:r>
            <a:endParaRPr lang="ru-RU" sz="2400" dirty="0" smtClean="0"/>
          </a:p>
          <a:p>
            <a:pPr marL="82296" indent="0">
              <a:spcBef>
                <a:spcPts val="0"/>
              </a:spcBef>
              <a:buNone/>
            </a:pPr>
            <a:r>
              <a:rPr lang="ru-RU" sz="2400" dirty="0" smtClean="0"/>
              <a:t>     Существует </a:t>
            </a:r>
            <a:r>
              <a:rPr lang="ru-RU" sz="2400" dirty="0"/>
              <a:t>три срока выгонки гиацинта – ранний (к Новому Году), средний  (январь-февраль), и поздний (март- апрель</a:t>
            </a:r>
            <a:r>
              <a:rPr lang="ru-RU" sz="2400" dirty="0" smtClean="0"/>
              <a:t>).</a:t>
            </a:r>
          </a:p>
          <a:p>
            <a:pPr marL="82296" indent="0">
              <a:spcBef>
                <a:spcPts val="0"/>
              </a:spcBef>
              <a:buNone/>
            </a:pPr>
            <a:r>
              <a:rPr lang="ru-RU" sz="2400" dirty="0" smtClean="0"/>
              <a:t>      Я выбрала поздний </a:t>
            </a:r>
            <a:r>
              <a:rPr lang="ru-RU" sz="2400" dirty="0"/>
              <a:t>срок </a:t>
            </a:r>
            <a:r>
              <a:rPr lang="ru-RU" sz="2400" dirty="0" smtClean="0"/>
              <a:t>выгонки. Посадила </a:t>
            </a:r>
            <a:r>
              <a:rPr lang="ru-RU" sz="2400" dirty="0"/>
              <a:t>луковицу 2</a:t>
            </a:r>
            <a:r>
              <a:rPr lang="ru-RU" sz="2400" dirty="0" smtClean="0"/>
              <a:t>6 ноября </a:t>
            </a:r>
            <a:r>
              <a:rPr lang="ru-RU" sz="2400" dirty="0"/>
              <a:t>. При посадке, луковицы заглубляют на 2/3 высоты, </a:t>
            </a:r>
            <a:r>
              <a:rPr lang="ru-RU" sz="2400" dirty="0" smtClean="0"/>
              <a:t>оставляя </a:t>
            </a:r>
            <a:r>
              <a:rPr lang="ru-RU" sz="2400" dirty="0"/>
              <a:t>на поверхности макушку </a:t>
            </a:r>
            <a:r>
              <a:rPr lang="ru-RU" sz="2400" dirty="0" smtClean="0"/>
              <a:t>во </a:t>
            </a:r>
            <a:r>
              <a:rPr lang="ru-RU" sz="2400" dirty="0"/>
              <a:t>избежание </a:t>
            </a:r>
            <a:r>
              <a:rPr lang="ru-RU" sz="2400" dirty="0" err="1"/>
              <a:t>подгнивания</a:t>
            </a:r>
            <a:r>
              <a:rPr lang="ru-RU" sz="2400" dirty="0"/>
              <a:t> </a:t>
            </a:r>
            <a:r>
              <a:rPr lang="ru-RU" sz="2400" dirty="0" smtClean="0"/>
              <a:t>ростовой почки. Посаженный гиацинт поставила в темноту на охлаждение.</a:t>
            </a:r>
            <a:endParaRPr lang="ru-RU" sz="2400" dirty="0"/>
          </a:p>
          <a:p>
            <a:pPr marL="82296" indent="0">
              <a:spcBef>
                <a:spcPts val="0"/>
              </a:spcBef>
              <a:buNone/>
            </a:pPr>
            <a:endParaRPr lang="ru-RU" sz="2400" dirty="0"/>
          </a:p>
        </p:txBody>
      </p:sp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827584" y="476672"/>
            <a:ext cx="7345362" cy="935038"/>
          </a:xfrm>
        </p:spPr>
        <p:txBody>
          <a:bodyPr>
            <a:noAutofit/>
          </a:bodyPr>
          <a:lstStyle/>
          <a:p>
            <a:pPr algn="ctr"/>
            <a:r>
              <a:rPr lang="ru-RU" sz="3600" b="1" u="sng" dirty="0">
                <a:effectLst/>
                <a:latin typeface="+mn-lt"/>
              </a:rPr>
              <a:t>Этапы выгонки гиацинта:</a:t>
            </a:r>
            <a:r>
              <a:rPr lang="ru-RU" sz="3600" u="sng" dirty="0">
                <a:effectLst/>
                <a:latin typeface="+mn-lt"/>
              </a:rPr>
              <a:t/>
            </a:r>
            <a:br>
              <a:rPr lang="ru-RU" sz="3600" u="sng" dirty="0">
                <a:effectLst/>
                <a:latin typeface="+mn-lt"/>
              </a:rPr>
            </a:br>
            <a:endParaRPr lang="ru-RU" sz="3600" u="sng" dirty="0">
              <a:latin typeface="+mn-lt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867" y="4436683"/>
            <a:ext cx="1479021" cy="197202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74787" y="4436683"/>
            <a:ext cx="2555776" cy="19168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0995" y="4436683"/>
            <a:ext cx="2459766" cy="18448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="" xmlns:p14="http://schemas.microsoft.com/office/powerpoint/2010/main" val="32913597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11560" y="1268760"/>
            <a:ext cx="7744944" cy="2160240"/>
          </a:xfrm>
        </p:spPr>
        <p:txBody>
          <a:bodyPr>
            <a:normAutofit lnSpcReduction="10000"/>
          </a:bodyPr>
          <a:lstStyle/>
          <a:p>
            <a:pPr marL="82296" indent="0" algn="ctr">
              <a:buNone/>
            </a:pPr>
            <a:r>
              <a:rPr lang="ru-RU" sz="2400" dirty="0" smtClean="0"/>
              <a:t>3. </a:t>
            </a:r>
            <a:r>
              <a:rPr lang="ru-RU" sz="2400" b="1" dirty="0" smtClean="0"/>
              <a:t>Выдержка низкими температурами.</a:t>
            </a:r>
          </a:p>
          <a:p>
            <a:pPr marL="82296" indent="0" algn="just">
              <a:buNone/>
            </a:pPr>
            <a:r>
              <a:rPr lang="ru-RU" sz="2400" dirty="0" smtClean="0"/>
              <a:t>     Посаженный гиацинт поставила в темноту на охлаждение – в помещение с температурой 9 °С. Для запланированной весенней выгонки температуру с 10 января снизила до +2 + 5°С, чтобы не перерастали побеги.</a:t>
            </a:r>
            <a:endParaRPr lang="ru-RU" sz="2400" dirty="0"/>
          </a:p>
        </p:txBody>
      </p:sp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827584" y="476672"/>
            <a:ext cx="7345362" cy="935038"/>
          </a:xfrm>
        </p:spPr>
        <p:txBody>
          <a:bodyPr>
            <a:noAutofit/>
          </a:bodyPr>
          <a:lstStyle/>
          <a:p>
            <a:pPr algn="ctr"/>
            <a:r>
              <a:rPr lang="ru-RU" sz="3600" b="1" u="sng" dirty="0">
                <a:effectLst/>
                <a:latin typeface="+mn-lt"/>
              </a:rPr>
              <a:t>Этапы выгонки гиацинта:</a:t>
            </a:r>
            <a:r>
              <a:rPr lang="ru-RU" sz="3600" u="sng" dirty="0">
                <a:effectLst/>
                <a:latin typeface="+mn-lt"/>
              </a:rPr>
              <a:t/>
            </a:r>
            <a:br>
              <a:rPr lang="ru-RU" sz="3600" u="sng" dirty="0">
                <a:effectLst/>
                <a:latin typeface="+mn-lt"/>
              </a:rPr>
            </a:br>
            <a:endParaRPr lang="ru-RU" sz="3600" u="sng" dirty="0">
              <a:latin typeface="+mn-lt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1640" y="3443420"/>
            <a:ext cx="2085696" cy="27809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8064" y="3753036"/>
            <a:ext cx="2843808" cy="21328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="" xmlns:p14="http://schemas.microsoft.com/office/powerpoint/2010/main" val="18868179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428087"/>
            <a:ext cx="8065144" cy="1828800"/>
          </a:xfrm>
        </p:spPr>
        <p:txBody>
          <a:bodyPr>
            <a:normAutofit lnSpcReduction="10000"/>
          </a:bodyPr>
          <a:lstStyle/>
          <a:p>
            <a:pPr marL="82296" lvl="0" indent="0" algn="ctr">
              <a:buNone/>
            </a:pPr>
            <a:r>
              <a:rPr lang="ru-RU" sz="2400" dirty="0" smtClean="0"/>
              <a:t>4.</a:t>
            </a:r>
            <a:r>
              <a:rPr lang="ru-RU" sz="2400" b="1" dirty="0" smtClean="0"/>
              <a:t> </a:t>
            </a:r>
            <a:r>
              <a:rPr lang="ru-RU" sz="2400" b="1" dirty="0"/>
              <a:t>Уход</a:t>
            </a:r>
            <a:r>
              <a:rPr lang="ru-RU" sz="2400" dirty="0"/>
              <a:t>. </a:t>
            </a:r>
            <a:endParaRPr lang="ru-RU" sz="2400" dirty="0" smtClean="0"/>
          </a:p>
          <a:p>
            <a:pPr marL="82296" lvl="0" indent="0" algn="just">
              <a:buNone/>
            </a:pPr>
            <a:r>
              <a:rPr lang="ru-RU" sz="2400" dirty="0" smtClean="0"/>
              <a:t>     В </a:t>
            </a:r>
            <a:r>
              <a:rPr lang="ru-RU" sz="2400" dirty="0"/>
              <a:t>период охлаждения необходимо следить за влажностью земли – она не должна пересыхать, иначе луковицы </a:t>
            </a:r>
            <a:r>
              <a:rPr lang="ru-RU" sz="2400" dirty="0" smtClean="0"/>
              <a:t>приподнимаются </a:t>
            </a:r>
            <a:r>
              <a:rPr lang="ru-RU" sz="2400" dirty="0"/>
              <a:t>на </a:t>
            </a:r>
            <a:r>
              <a:rPr lang="ru-RU" sz="2400" dirty="0" smtClean="0"/>
              <a:t>отрастающих </a:t>
            </a:r>
            <a:r>
              <a:rPr lang="ru-RU" sz="2400" dirty="0"/>
              <a:t>корнях и </a:t>
            </a:r>
            <a:r>
              <a:rPr lang="ru-RU" sz="2400" dirty="0" smtClean="0"/>
              <a:t>часто </a:t>
            </a:r>
            <a:r>
              <a:rPr lang="ru-RU" sz="2400" dirty="0"/>
              <a:t>заваливаются набок.  </a:t>
            </a:r>
          </a:p>
          <a:p>
            <a:pPr marL="82296" indent="0">
              <a:buNone/>
            </a:pPr>
            <a:endParaRPr lang="ru-RU" sz="2400" dirty="0"/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827584" y="476672"/>
            <a:ext cx="7345362" cy="935038"/>
          </a:xfrm>
        </p:spPr>
        <p:txBody>
          <a:bodyPr>
            <a:noAutofit/>
          </a:bodyPr>
          <a:lstStyle/>
          <a:p>
            <a:pPr algn="ctr"/>
            <a:r>
              <a:rPr lang="ru-RU" sz="3600" b="1" u="sng" dirty="0">
                <a:effectLst/>
                <a:latin typeface="+mn-lt"/>
              </a:rPr>
              <a:t>Этапы выгонки гиацинта:</a:t>
            </a:r>
            <a:r>
              <a:rPr lang="ru-RU" sz="3600" u="sng" dirty="0">
                <a:effectLst/>
                <a:latin typeface="+mn-lt"/>
              </a:rPr>
              <a:t/>
            </a:r>
            <a:br>
              <a:rPr lang="ru-RU" sz="3600" u="sng" dirty="0">
                <a:effectLst/>
                <a:latin typeface="+mn-lt"/>
              </a:rPr>
            </a:br>
            <a:endParaRPr lang="ru-RU" sz="3600" u="sng" dirty="0">
              <a:latin typeface="+mn-lt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5696" y="3284984"/>
            <a:ext cx="2062879" cy="292494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5567" y="3284984"/>
            <a:ext cx="2106234" cy="28083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="" xmlns:p14="http://schemas.microsoft.com/office/powerpoint/2010/main" val="1220308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1196752"/>
            <a:ext cx="8106104" cy="2304256"/>
          </a:xfrm>
        </p:spPr>
        <p:txBody>
          <a:bodyPr/>
          <a:lstStyle/>
          <a:p>
            <a:pPr marL="82296" lvl="0" indent="0" algn="just">
              <a:spcBef>
                <a:spcPts val="0"/>
              </a:spcBef>
              <a:buNone/>
            </a:pPr>
            <a:r>
              <a:rPr lang="ru-RU" sz="2400" dirty="0"/>
              <a:t>5</a:t>
            </a:r>
            <a:r>
              <a:rPr lang="ru-RU" sz="2400" dirty="0" smtClean="0"/>
              <a:t>. </a:t>
            </a:r>
            <a:r>
              <a:rPr lang="ru-RU" sz="2400" dirty="0"/>
              <a:t>После окончания </a:t>
            </a:r>
            <a:r>
              <a:rPr lang="ru-RU" sz="2400" dirty="0" smtClean="0"/>
              <a:t>двенадцатой </a:t>
            </a:r>
            <a:r>
              <a:rPr lang="ru-RU" sz="2400" dirty="0"/>
              <a:t>недели, </a:t>
            </a:r>
            <a:r>
              <a:rPr lang="ru-RU" sz="2400"/>
              <a:t>луковицу </a:t>
            </a:r>
            <a:r>
              <a:rPr lang="ru-RU" sz="2400" smtClean="0"/>
              <a:t>перенесла </a:t>
            </a:r>
            <a:r>
              <a:rPr lang="ru-RU" sz="2400" b="1" dirty="0"/>
              <a:t>в светлое и теплое место</a:t>
            </a:r>
            <a:r>
              <a:rPr lang="ru-RU" sz="2400" dirty="0"/>
              <a:t>. В таких условиях луковица жила неделю. Когда на бутонах появилась окраска, гиацинт выставил на светлое </a:t>
            </a:r>
            <a:r>
              <a:rPr lang="ru-RU" sz="2400" dirty="0" smtClean="0"/>
              <a:t>место, после чего начался активный рост.</a:t>
            </a:r>
          </a:p>
          <a:p>
            <a:pPr marL="82296" indent="0" algn="ctr">
              <a:spcBef>
                <a:spcPts val="0"/>
              </a:spcBef>
              <a:buNone/>
            </a:pPr>
            <a:r>
              <a:rPr lang="ru-RU" sz="2400" dirty="0" smtClean="0"/>
              <a:t>6.</a:t>
            </a:r>
            <a:r>
              <a:rPr lang="ru-RU" sz="2400" b="1" dirty="0" smtClean="0"/>
              <a:t> </a:t>
            </a:r>
            <a:r>
              <a:rPr lang="ru-RU" sz="2400" b="1" dirty="0"/>
              <a:t>Цветение гиацинта</a:t>
            </a:r>
            <a:r>
              <a:rPr lang="ru-RU" sz="2400" dirty="0"/>
              <a:t>. </a:t>
            </a:r>
            <a:endParaRPr lang="ru-RU" sz="2400" dirty="0" smtClean="0"/>
          </a:p>
          <a:p>
            <a:pPr marL="82296" indent="0">
              <a:buNone/>
            </a:pPr>
            <a:r>
              <a:rPr lang="ru-RU" sz="2400" dirty="0" smtClean="0"/>
              <a:t> </a:t>
            </a:r>
          </a:p>
          <a:p>
            <a:pPr marL="82296" indent="0">
              <a:buNone/>
            </a:pPr>
            <a:endParaRPr lang="ru-RU" sz="2400" dirty="0"/>
          </a:p>
          <a:p>
            <a:pPr marL="82296" lvl="0" indent="0">
              <a:buNone/>
            </a:pPr>
            <a:endParaRPr lang="ru-RU" sz="2400" dirty="0" smtClean="0"/>
          </a:p>
          <a:p>
            <a:pPr marL="82296" lvl="0" indent="0">
              <a:buNone/>
            </a:pPr>
            <a:endParaRPr lang="ru-RU" sz="2400" dirty="0"/>
          </a:p>
          <a:p>
            <a:pPr marL="82296" indent="0">
              <a:buNone/>
            </a:pPr>
            <a:endParaRPr lang="ru-RU" sz="2400" dirty="0"/>
          </a:p>
        </p:txBody>
      </p:sp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827584" y="476672"/>
            <a:ext cx="7345362" cy="935038"/>
          </a:xfrm>
        </p:spPr>
        <p:txBody>
          <a:bodyPr>
            <a:noAutofit/>
          </a:bodyPr>
          <a:lstStyle/>
          <a:p>
            <a:pPr algn="ctr"/>
            <a:r>
              <a:rPr lang="ru-RU" sz="3600" b="1" u="sng" dirty="0">
                <a:effectLst/>
                <a:latin typeface="+mn-lt"/>
              </a:rPr>
              <a:t>Этапы выгонки гиацинта:</a:t>
            </a:r>
            <a:r>
              <a:rPr lang="ru-RU" sz="3600" u="sng" dirty="0">
                <a:effectLst/>
                <a:latin typeface="+mn-lt"/>
              </a:rPr>
              <a:t/>
            </a:r>
            <a:br>
              <a:rPr lang="ru-RU" sz="3600" u="sng" dirty="0">
                <a:effectLst/>
                <a:latin typeface="+mn-lt"/>
              </a:rPr>
            </a:br>
            <a:endParaRPr lang="ru-RU" sz="3600" u="sng" dirty="0">
              <a:latin typeface="+mn-lt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3689635"/>
            <a:ext cx="1687183" cy="224957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5896" y="3722856"/>
            <a:ext cx="1637351" cy="218313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0192" y="3679333"/>
            <a:ext cx="1676870" cy="223582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="" xmlns:p14="http://schemas.microsoft.com/office/powerpoint/2010/main" val="2447573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1560" y="1412776"/>
            <a:ext cx="8106104" cy="1872208"/>
          </a:xfrm>
        </p:spPr>
        <p:txBody>
          <a:bodyPr>
            <a:normAutofit/>
          </a:bodyPr>
          <a:lstStyle/>
          <a:p>
            <a:pPr marL="82296" lvl="0" indent="0" algn="ctr">
              <a:buNone/>
            </a:pPr>
            <a:r>
              <a:rPr lang="ru-RU" sz="2400" b="1" dirty="0"/>
              <a:t>7</a:t>
            </a:r>
            <a:r>
              <a:rPr lang="ru-RU" sz="2400" b="1" dirty="0" smtClean="0"/>
              <a:t>. Хранение </a:t>
            </a:r>
            <a:r>
              <a:rPr lang="ru-RU" sz="2400" b="1" dirty="0"/>
              <a:t>луковиц после цветения</a:t>
            </a:r>
            <a:r>
              <a:rPr lang="ru-RU" sz="2400" dirty="0"/>
              <a:t>. </a:t>
            </a:r>
            <a:endParaRPr lang="ru-RU" sz="2400" dirty="0" smtClean="0"/>
          </a:p>
          <a:p>
            <a:pPr marL="82296" lvl="0" indent="0" algn="just">
              <a:buNone/>
            </a:pPr>
            <a:r>
              <a:rPr lang="ru-RU" sz="2400" dirty="0" smtClean="0"/>
              <a:t>После </a:t>
            </a:r>
            <a:r>
              <a:rPr lang="ru-RU" sz="2400" dirty="0"/>
              <a:t>цветения луковицы весной высаживают в грунт. Данную луковицу затем можно использовать для выгонки не ранее, чем через 3 года. </a:t>
            </a:r>
          </a:p>
          <a:p>
            <a:pPr algn="just"/>
            <a:endParaRPr lang="ru-RU" sz="2000" dirty="0"/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1043608" y="476672"/>
            <a:ext cx="7345362" cy="935038"/>
          </a:xfrm>
        </p:spPr>
        <p:txBody>
          <a:bodyPr>
            <a:noAutofit/>
          </a:bodyPr>
          <a:lstStyle/>
          <a:p>
            <a:pPr algn="ctr"/>
            <a:r>
              <a:rPr lang="ru-RU" sz="3600" b="1" u="sng" dirty="0">
                <a:effectLst/>
                <a:latin typeface="+mn-lt"/>
              </a:rPr>
              <a:t>Этапы выгонки гиацинта:</a:t>
            </a:r>
            <a:r>
              <a:rPr lang="ru-RU" sz="3600" u="sng" dirty="0">
                <a:effectLst/>
                <a:latin typeface="+mn-lt"/>
              </a:rPr>
              <a:t/>
            </a:r>
            <a:br>
              <a:rPr lang="ru-RU" sz="3600" u="sng" dirty="0">
                <a:effectLst/>
                <a:latin typeface="+mn-lt"/>
              </a:rPr>
            </a:br>
            <a:endParaRPr lang="ru-RU" sz="3600" u="sng" dirty="0">
              <a:latin typeface="+mn-lt"/>
            </a:endParaRPr>
          </a:p>
        </p:txBody>
      </p:sp>
      <p:pic>
        <p:nvPicPr>
          <p:cNvPr id="2050" name="Picture 2" descr="https://domopravitelnitsa.com/wp-content/uploads/2022/03/blobid164651251129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3335059"/>
            <a:ext cx="2952328" cy="221424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s://mirzhvetov.ru/wp-content/uploads/f/0/6/f06ec76a26f527c6b2886f2c93eb4c62.jpe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3390" y="3335059"/>
            <a:ext cx="2952328" cy="221424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40580168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40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Этапы работы</a:t>
            </a:r>
            <a:endParaRPr lang="ru-RU" sz="4000" b="1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4248977854"/>
              </p:ext>
            </p:extLst>
          </p:nvPr>
        </p:nvGraphicFramePr>
        <p:xfrm>
          <a:off x="899593" y="1700808"/>
          <a:ext cx="7704856" cy="288287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67738"/>
                <a:gridCol w="978266"/>
                <a:gridCol w="1126150"/>
                <a:gridCol w="1064039"/>
                <a:gridCol w="1064039"/>
                <a:gridCol w="1202312"/>
                <a:gridCol w="1202312"/>
              </a:tblGrid>
              <a:tr h="144016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Название растения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Время </a:t>
                      </a:r>
                      <a:b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</a:b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посадки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Начало роста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Начало цветения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Конец цветения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effectLst/>
                        </a:rPr>
                        <a:t>Продолжи-</a:t>
                      </a:r>
                      <a:r>
                        <a:rPr lang="ru-RU" sz="1400" dirty="0" err="1" smtClean="0">
                          <a:solidFill>
                            <a:schemeClr val="tx1"/>
                          </a:solidFill>
                          <a:effectLst/>
                        </a:rPr>
                        <a:t>тельность</a:t>
                      </a:r>
                      <a:r>
                        <a:rPr lang="ru-RU" sz="1400" dirty="0" smtClean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/>
                      </a:r>
                      <a:b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</a:b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цветения,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дней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Продолжи-</a:t>
                      </a:r>
                      <a:b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</a:br>
                      <a:r>
                        <a:rPr lang="ru-RU" sz="1400" dirty="0" err="1">
                          <a:solidFill>
                            <a:schemeClr val="tx1"/>
                          </a:solidFill>
                          <a:effectLst/>
                        </a:rPr>
                        <a:t>тельность</a:t>
                      </a: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b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</a:b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выгонки, недель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44271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800" u="none" strike="noStrike" dirty="0">
                          <a:solidFill>
                            <a:srgbClr val="FFFF00"/>
                          </a:solidFill>
                          <a:effectLst/>
                          <a:hlinkClick r:id="rId2"/>
                        </a:rPr>
                        <a:t>Гиацинт</a:t>
                      </a:r>
                      <a:r>
                        <a:rPr lang="ru-RU" sz="1800" dirty="0">
                          <a:solidFill>
                            <a:srgbClr val="FFFF00"/>
                          </a:solidFill>
                          <a:effectLst/>
                        </a:rPr>
                        <a:t/>
                      </a:r>
                      <a:br>
                        <a:rPr lang="ru-RU" sz="1800" dirty="0">
                          <a:solidFill>
                            <a:srgbClr val="FFFF00"/>
                          </a:solidFill>
                          <a:effectLst/>
                        </a:rPr>
                      </a:br>
                      <a:endParaRPr lang="ru-RU" sz="1800" dirty="0">
                        <a:solidFill>
                          <a:srgbClr val="FFFF00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r>
                        <a:rPr lang="ru-RU" sz="2000" dirty="0" smtClean="0">
                          <a:solidFill>
                            <a:schemeClr val="tx1"/>
                          </a:solidFill>
                          <a:effectLst/>
                        </a:rPr>
                        <a:t>26.11.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2023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r>
                        <a:rPr lang="ru-RU" sz="2000" dirty="0" smtClean="0">
                          <a:solidFill>
                            <a:schemeClr val="tx1"/>
                          </a:solidFill>
                          <a:effectLst/>
                        </a:rPr>
                        <a:t>23.01.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2024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9 неделя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r>
                        <a:rPr lang="ru-RU" sz="2000" dirty="0" smtClean="0">
                          <a:solidFill>
                            <a:schemeClr val="tx1"/>
                          </a:solidFill>
                          <a:effectLst/>
                        </a:rPr>
                        <a:t>26.02.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2024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r>
                        <a:rPr lang="ru-RU" sz="2000" dirty="0" smtClean="0">
                          <a:solidFill>
                            <a:schemeClr val="tx1"/>
                          </a:solidFill>
                          <a:effectLst/>
                        </a:rPr>
                        <a:t>02.03.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solidFill>
                            <a:schemeClr val="tx1"/>
                          </a:solidFill>
                          <a:effectLst/>
                        </a:rPr>
                        <a:t>2024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solidFill>
                            <a:schemeClr val="tx1"/>
                          </a:solidFill>
                          <a:effectLst/>
                        </a:rPr>
                        <a:t>7 дней</a:t>
                      </a: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solidFill>
                            <a:schemeClr val="tx1"/>
                          </a:solidFill>
                          <a:effectLst/>
                        </a:rPr>
                        <a:t>14 недель</a:t>
                      </a: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5849687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Процесс появления бутонов</a:t>
            </a:r>
            <a:endParaRPr lang="ru-RU" sz="3600" b="1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6659" y="1564492"/>
            <a:ext cx="1687183" cy="224957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1609767"/>
            <a:ext cx="1671829" cy="22291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8184" y="1610689"/>
            <a:ext cx="1637351" cy="218313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6659" y="3861048"/>
            <a:ext cx="1869671" cy="249289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="" xmlns:p14="http://schemas.microsoft.com/office/powerpoint/2010/main" val="291441617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6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Вывод:</a:t>
            </a:r>
            <a:endParaRPr lang="ru-RU" sz="3600" b="1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7" name="Текст 6"/>
          <p:cNvSpPr>
            <a:spLocks noGrp="1"/>
          </p:cNvSpPr>
          <p:nvPr>
            <p:ph sz="half" idx="1"/>
          </p:nvPr>
        </p:nvSpPr>
        <p:spPr>
          <a:xfrm>
            <a:off x="395536" y="764704"/>
            <a:ext cx="8064896" cy="3582730"/>
          </a:xfrm>
        </p:spPr>
        <p:txBody>
          <a:bodyPr>
            <a:noAutofit/>
          </a:bodyPr>
          <a:lstStyle/>
          <a:p>
            <a:endParaRPr lang="ru-RU" sz="2400" dirty="0"/>
          </a:p>
          <a:p>
            <a:pPr algn="just"/>
            <a:r>
              <a:rPr lang="ru-RU" sz="2400" dirty="0" smtClean="0"/>
              <a:t>Мое </a:t>
            </a:r>
            <a:r>
              <a:rPr lang="ru-RU" sz="2400" dirty="0"/>
              <a:t>предположение о том, что гиацинт можно «заставить» зацвести к определенному сроку оказалось верным. </a:t>
            </a:r>
            <a:endParaRPr lang="ru-RU" sz="2400" dirty="0" smtClean="0"/>
          </a:p>
          <a:p>
            <a:pPr algn="just"/>
            <a:r>
              <a:rPr lang="ru-RU" sz="2400" dirty="0" smtClean="0"/>
              <a:t>Я </a:t>
            </a:r>
            <a:r>
              <a:rPr lang="ru-RU" sz="2400" dirty="0"/>
              <a:t>доказала, что при соблюдении необходимых условий, таких, как правильный выбор луковиц, соблюдение основных этапов выгонки луковичных растений, правильная посадка луковиц, соблюдение температурного режима, можно получить цветущее растение к весеннему празднику.</a:t>
            </a:r>
          </a:p>
          <a:p>
            <a:endParaRPr lang="ru-RU" sz="2400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9337" y="4260482"/>
            <a:ext cx="1707654" cy="22768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="" xmlns:p14="http://schemas.microsoft.com/office/powerpoint/2010/main" val="11014778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99592" y="188640"/>
            <a:ext cx="7867600" cy="1080120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/>
            <a:r>
              <a:rPr lang="ru-RU" sz="2800" b="1" dirty="0" smtClean="0">
                <a:latin typeface="+mn-lt"/>
              </a:rPr>
              <a:t>Источники информации</a:t>
            </a:r>
            <a:endParaRPr lang="ru-RU" sz="2800" b="1" dirty="0">
              <a:latin typeface="+mn-lt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55576" y="1556792"/>
            <a:ext cx="7867600" cy="3384376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rmAutofit fontScale="85000" lnSpcReduction="20000"/>
          </a:bodyPr>
          <a:lstStyle/>
          <a:p>
            <a:pPr algn="l"/>
            <a:r>
              <a:rPr lang="ru-RU" dirty="0" smtClean="0">
                <a:solidFill>
                  <a:schemeClr val="tx1"/>
                </a:solidFill>
              </a:rPr>
              <a:t>1. Галина </a:t>
            </a:r>
            <a:r>
              <a:rPr lang="ru-RU" dirty="0" err="1">
                <a:solidFill>
                  <a:schemeClr val="tx1"/>
                </a:solidFill>
              </a:rPr>
              <a:t>Кизима</a:t>
            </a:r>
            <a:r>
              <a:rPr lang="ru-RU" dirty="0">
                <a:solidFill>
                  <a:schemeClr val="tx1"/>
                </a:solidFill>
              </a:rPr>
              <a:t> </a:t>
            </a:r>
          </a:p>
          <a:p>
            <a:pPr algn="l"/>
            <a:r>
              <a:rPr lang="ru-RU" dirty="0" smtClean="0">
                <a:solidFill>
                  <a:schemeClr val="tx1"/>
                </a:solidFill>
              </a:rPr>
              <a:t> Азбука садового участка «Ландшафтного участка», «</a:t>
            </a:r>
            <a:r>
              <a:rPr lang="ru-RU" dirty="0" err="1" smtClean="0">
                <a:solidFill>
                  <a:schemeClr val="tx1"/>
                </a:solidFill>
              </a:rPr>
              <a:t>Эксмо</a:t>
            </a:r>
            <a:r>
              <a:rPr lang="ru-RU" dirty="0" smtClean="0">
                <a:solidFill>
                  <a:schemeClr val="tx1"/>
                </a:solidFill>
              </a:rPr>
              <a:t>», Москва, 2015 </a:t>
            </a:r>
          </a:p>
          <a:p>
            <a:pPr algn="l"/>
            <a:r>
              <a:rPr lang="ru-RU" dirty="0" smtClean="0">
                <a:solidFill>
                  <a:schemeClr val="tx1"/>
                </a:solidFill>
              </a:rPr>
              <a:t>2. </a:t>
            </a:r>
            <a:r>
              <a:rPr lang="ru-RU" dirty="0" err="1" smtClean="0">
                <a:solidFill>
                  <a:schemeClr val="tx1"/>
                </a:solidFill>
              </a:rPr>
              <a:t>Россин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dirty="0" err="1" smtClean="0">
                <a:solidFill>
                  <a:schemeClr val="tx1"/>
                </a:solidFill>
              </a:rPr>
              <a:t>Лепаж</a:t>
            </a:r>
            <a:r>
              <a:rPr lang="ru-RU" dirty="0" smtClean="0">
                <a:solidFill>
                  <a:schemeClr val="tx1"/>
                </a:solidFill>
              </a:rPr>
              <a:t>, Денис </a:t>
            </a:r>
            <a:r>
              <a:rPr lang="ru-RU" dirty="0" err="1" smtClean="0">
                <a:solidFill>
                  <a:schemeClr val="tx1"/>
                </a:solidFill>
              </a:rPr>
              <a:t>Регурмард</a:t>
            </a:r>
            <a:endParaRPr lang="ru-RU" dirty="0" smtClean="0">
              <a:solidFill>
                <a:schemeClr val="tx1"/>
              </a:solidFill>
            </a:endParaRPr>
          </a:p>
          <a:p>
            <a:pPr algn="l"/>
            <a:r>
              <a:rPr lang="ru-RU" dirty="0" smtClean="0">
                <a:solidFill>
                  <a:schemeClr val="tx1"/>
                </a:solidFill>
              </a:rPr>
              <a:t>«Садовые цветы» (подробное иллюстрированное </a:t>
            </a:r>
            <a:r>
              <a:rPr lang="ru-RU" dirty="0">
                <a:solidFill>
                  <a:schemeClr val="tx1"/>
                </a:solidFill>
              </a:rPr>
              <a:t>руководство), «</a:t>
            </a:r>
            <a:r>
              <a:rPr lang="ru-RU" dirty="0" err="1">
                <a:solidFill>
                  <a:schemeClr val="tx1"/>
                </a:solidFill>
              </a:rPr>
              <a:t>Эксмо</a:t>
            </a:r>
            <a:r>
              <a:rPr lang="ru-RU" dirty="0">
                <a:solidFill>
                  <a:schemeClr val="tx1"/>
                </a:solidFill>
              </a:rPr>
              <a:t>», Москва, 2015 </a:t>
            </a:r>
            <a:endParaRPr lang="ru-RU" dirty="0" smtClean="0">
              <a:solidFill>
                <a:schemeClr val="tx1"/>
              </a:solidFill>
            </a:endParaRPr>
          </a:p>
          <a:p>
            <a:pPr algn="l"/>
            <a:r>
              <a:rPr lang="ru-RU" dirty="0" smtClean="0">
                <a:solidFill>
                  <a:schemeClr val="tx1"/>
                </a:solidFill>
              </a:rPr>
              <a:t>3. </a:t>
            </a:r>
            <a:r>
              <a:rPr lang="ru-RU" dirty="0">
                <a:solidFill>
                  <a:schemeClr val="tx1"/>
                </a:solidFill>
                <a:ea typeface="MS Gothic" charset="-128"/>
              </a:rPr>
              <a:t>Туманов А. «Энциклопедия дачника», М.:РООССА, 2013 </a:t>
            </a:r>
            <a:endParaRPr lang="ru-RU" dirty="0" smtClean="0">
              <a:solidFill>
                <a:schemeClr val="tx1"/>
              </a:solidFill>
              <a:ea typeface="MS Gothic" charset="-128"/>
            </a:endParaRPr>
          </a:p>
          <a:p>
            <a:pPr algn="l"/>
            <a:r>
              <a:rPr lang="ru-RU" dirty="0" smtClean="0">
                <a:solidFill>
                  <a:schemeClr val="tx1"/>
                </a:solidFill>
                <a:ea typeface="MS Gothic" charset="-128"/>
              </a:rPr>
              <a:t>4. </a:t>
            </a:r>
            <a:r>
              <a:rPr lang="en-US" dirty="0">
                <a:solidFill>
                  <a:schemeClr val="tx1"/>
                </a:solidFill>
                <a:ea typeface="MS Gothic" charset="-128"/>
              </a:rPr>
              <a:t>https://floristics.info/ru/stati/2526-vygonka-lukovichnykh-tsvetov-v-domashnikh-usloviyakh.html</a:t>
            </a:r>
            <a:endParaRPr lang="ru-RU" dirty="0">
              <a:solidFill>
                <a:schemeClr val="tx1"/>
              </a:solidFill>
              <a:ea typeface="MS Gothic" charset="-128"/>
            </a:endParaRPr>
          </a:p>
          <a:p>
            <a:pPr algn="l"/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282749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827088" y="333375"/>
            <a:ext cx="7633344" cy="935038"/>
          </a:xfrm>
        </p:spPr>
        <p:txBody>
          <a:bodyPr>
            <a:normAutofit fontScale="90000"/>
          </a:bodyPr>
          <a:lstStyle/>
          <a:p>
            <a:r>
              <a:rPr lang="ru-RU" sz="2400" dirty="0" smtClean="0">
                <a:effectLst/>
              </a:rPr>
              <a:t/>
            </a:r>
            <a:br>
              <a:rPr lang="ru-RU" sz="2400" dirty="0" smtClean="0">
                <a:effectLst/>
              </a:rPr>
            </a:b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31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Тема проекта: </a:t>
            </a:r>
            <a:br>
              <a:rPr lang="ru-RU" sz="31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100" u="sng" dirty="0" smtClean="0">
                <a:effectLst/>
              </a:rPr>
              <a:t>«</a:t>
            </a:r>
            <a:r>
              <a:rPr lang="ru-RU" sz="2800" u="sng" dirty="0" smtClean="0"/>
              <a:t>Выгонка луковичных растений. Гиацинт</a:t>
            </a:r>
            <a:r>
              <a:rPr lang="ru-RU" sz="3100" b="1" u="sng" dirty="0" smtClean="0">
                <a:latin typeface="Times New Roman" pitchFamily="18" charset="0"/>
                <a:cs typeface="Times New Roman" pitchFamily="18" charset="0"/>
              </a:rPr>
              <a:t>» </a:t>
            </a:r>
            <a:br>
              <a:rPr lang="ru-RU" sz="3100" b="1" u="sng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100" u="sng" dirty="0" smtClean="0">
                <a:effectLst/>
              </a:rPr>
              <a:t/>
            </a:r>
            <a:br>
              <a:rPr lang="ru-RU" sz="3100" u="sng" dirty="0" smtClean="0">
                <a:effectLst/>
              </a:rPr>
            </a:br>
            <a:r>
              <a:rPr lang="ru-RU" sz="2400" dirty="0" smtClean="0">
                <a:effectLst/>
              </a:rPr>
              <a:t/>
            </a:r>
            <a:br>
              <a:rPr lang="ru-RU" sz="2400" dirty="0" smtClean="0">
                <a:effectLst/>
              </a:rPr>
            </a:br>
            <a:r>
              <a:rPr lang="ru-RU" sz="2400" dirty="0" smtClean="0">
                <a:effectLst/>
              </a:rPr>
              <a:t/>
            </a:r>
            <a:br>
              <a:rPr lang="ru-RU" sz="2400" dirty="0" smtClean="0">
                <a:effectLst/>
              </a:rPr>
            </a:br>
            <a:endParaRPr lang="ru-RU" sz="24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053596" y="1628800"/>
            <a:ext cx="7416824" cy="38164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i="1" dirty="0" smtClean="0">
              <a:solidFill>
                <a:schemeClr val="accent3">
                  <a:lumMod val="50000"/>
                </a:schemeClr>
              </a:solidFill>
            </a:endParaRPr>
          </a:p>
          <a:p>
            <a:r>
              <a:rPr lang="ru-RU" i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</a:t>
            </a:r>
            <a:r>
              <a:rPr lang="ru-RU" sz="2800" b="1" dirty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Работая над проектом я</a:t>
            </a:r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</a:p>
          <a:p>
            <a:pPr marL="539496" lvl="0" indent="-457200">
              <a:buFont typeface="+mj-lt"/>
              <a:buAutoNum type="arabicPeriod"/>
            </a:pPr>
            <a:r>
              <a:rPr lang="ru-RU" sz="2800" dirty="0" smtClean="0">
                <a:solidFill>
                  <a:schemeClr val="accent3">
                    <a:lumMod val="50000"/>
                  </a:schemeClr>
                </a:solidFill>
              </a:rPr>
              <a:t>Сформулировала </a:t>
            </a:r>
            <a:r>
              <a:rPr lang="ru-RU" sz="2800" dirty="0">
                <a:solidFill>
                  <a:schemeClr val="accent3">
                    <a:lumMod val="50000"/>
                  </a:schemeClr>
                </a:solidFill>
              </a:rPr>
              <a:t>проблему.</a:t>
            </a:r>
          </a:p>
          <a:p>
            <a:pPr marL="539496" lvl="0" indent="-457200">
              <a:buFont typeface="+mj-lt"/>
              <a:buAutoNum type="arabicPeriod"/>
            </a:pPr>
            <a:r>
              <a:rPr lang="ru-RU" sz="2800" dirty="0" smtClean="0">
                <a:solidFill>
                  <a:schemeClr val="accent3">
                    <a:lumMod val="50000"/>
                  </a:schemeClr>
                </a:solidFill>
              </a:rPr>
              <a:t>Поставила </a:t>
            </a:r>
            <a:r>
              <a:rPr lang="ru-RU" sz="2800" dirty="0">
                <a:solidFill>
                  <a:schemeClr val="accent3">
                    <a:lumMod val="50000"/>
                  </a:schemeClr>
                </a:solidFill>
              </a:rPr>
              <a:t>цель и задачи.</a:t>
            </a:r>
          </a:p>
          <a:p>
            <a:pPr marL="539496" lvl="0" indent="-457200">
              <a:buFont typeface="+mj-lt"/>
              <a:buAutoNum type="arabicPeriod"/>
            </a:pPr>
            <a:r>
              <a:rPr lang="ru-RU" sz="2800" dirty="0" smtClean="0">
                <a:solidFill>
                  <a:schemeClr val="accent3">
                    <a:lumMod val="50000"/>
                  </a:schemeClr>
                </a:solidFill>
              </a:rPr>
              <a:t>Составила </a:t>
            </a:r>
            <a:r>
              <a:rPr lang="ru-RU" sz="2800" dirty="0">
                <a:solidFill>
                  <a:schemeClr val="accent3">
                    <a:lumMod val="50000"/>
                  </a:schemeClr>
                </a:solidFill>
              </a:rPr>
              <a:t>план работы.</a:t>
            </a:r>
          </a:p>
          <a:p>
            <a:pPr marL="539496" lvl="0" indent="-457200">
              <a:buFont typeface="+mj-lt"/>
              <a:buAutoNum type="arabicPeriod"/>
            </a:pPr>
            <a:r>
              <a:rPr lang="ru-RU" sz="2800" dirty="0" smtClean="0">
                <a:solidFill>
                  <a:schemeClr val="accent3">
                    <a:lumMod val="50000"/>
                  </a:schemeClr>
                </a:solidFill>
              </a:rPr>
              <a:t>Приступила </a:t>
            </a:r>
            <a:r>
              <a:rPr lang="ru-RU" sz="2800" dirty="0">
                <a:solidFill>
                  <a:schemeClr val="accent3">
                    <a:lumMod val="50000"/>
                  </a:schemeClr>
                </a:solidFill>
              </a:rPr>
              <a:t>к поиску информации.</a:t>
            </a:r>
          </a:p>
          <a:p>
            <a:pPr marL="539496" lvl="0" indent="-457200">
              <a:buFont typeface="+mj-lt"/>
              <a:buAutoNum type="arabicPeriod"/>
            </a:pPr>
            <a:r>
              <a:rPr lang="ru-RU" sz="2800" dirty="0">
                <a:solidFill>
                  <a:schemeClr val="accent3">
                    <a:lumMod val="50000"/>
                  </a:schemeClr>
                </a:solidFill>
              </a:rPr>
              <a:t>Накопив материал, </a:t>
            </a:r>
            <a:r>
              <a:rPr lang="ru-RU" sz="2800" dirty="0" smtClean="0">
                <a:solidFill>
                  <a:schemeClr val="accent3">
                    <a:lumMod val="50000"/>
                  </a:schemeClr>
                </a:solidFill>
              </a:rPr>
              <a:t>оформила </a:t>
            </a:r>
            <a:r>
              <a:rPr lang="ru-RU" sz="2800" dirty="0">
                <a:solidFill>
                  <a:schemeClr val="accent3">
                    <a:lumMod val="50000"/>
                  </a:schemeClr>
                </a:solidFill>
              </a:rPr>
              <a:t>проект. </a:t>
            </a:r>
            <a:r>
              <a:rPr lang="ru-RU" sz="2800" dirty="0" smtClean="0">
                <a:solidFill>
                  <a:schemeClr val="accent3">
                    <a:lumMod val="50000"/>
                  </a:schemeClr>
                </a:solidFill>
              </a:rPr>
              <a:t>Выполнила </a:t>
            </a:r>
            <a:r>
              <a:rPr lang="ru-RU" sz="2800" dirty="0">
                <a:solidFill>
                  <a:schemeClr val="accent3">
                    <a:lumMod val="50000"/>
                  </a:schemeClr>
                </a:solidFill>
              </a:rPr>
              <a:t>опыт.</a:t>
            </a:r>
          </a:p>
          <a:p>
            <a:pPr marL="539496" lvl="0" indent="-457200">
              <a:buFont typeface="+mj-lt"/>
              <a:buAutoNum type="arabicPeriod"/>
            </a:pPr>
            <a:r>
              <a:rPr lang="ru-RU" sz="2800" dirty="0" smtClean="0">
                <a:solidFill>
                  <a:schemeClr val="accent3">
                    <a:lumMod val="50000"/>
                  </a:schemeClr>
                </a:solidFill>
              </a:rPr>
              <a:t>Сделала выводы.</a:t>
            </a:r>
            <a:endParaRPr lang="ru-RU" sz="2800" dirty="0">
              <a:solidFill>
                <a:schemeClr val="accent3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423406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4"/>
          <p:cNvSpPr txBox="1">
            <a:spLocks/>
          </p:cNvSpPr>
          <p:nvPr/>
        </p:nvSpPr>
        <p:spPr>
          <a:xfrm>
            <a:off x="467544" y="476672"/>
            <a:ext cx="7920880" cy="5544616"/>
          </a:xfrm>
          <a:prstGeom prst="rect">
            <a:avLst/>
          </a:prstGeom>
          <a:noFill/>
        </p:spPr>
        <p:txBody>
          <a:bodyPr>
            <a:noAutofit/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rgbClr val="4F6228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rgbClr val="4F6228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rgbClr val="4F6228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rgbClr val="4F6228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rgbClr val="4F6228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sz="2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</a:t>
            </a:r>
            <a:r>
              <a:rPr lang="ru-RU" sz="2400" b="1" i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Проблема:</a:t>
            </a: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</a:rPr>
              <a:t>можно ли вырастить гиацинты путем выгонки к 8 марта.</a:t>
            </a:r>
          </a:p>
          <a:p>
            <a:pPr marL="0" indent="0">
              <a:buNone/>
            </a:pPr>
            <a:r>
              <a:rPr lang="ru-RU" sz="2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Цель:</a:t>
            </a:r>
            <a:r>
              <a:rPr lang="ru-RU" sz="2400" b="1" dirty="0" smtClean="0"/>
              <a:t> </a:t>
            </a:r>
            <a:r>
              <a:rPr lang="ru-RU" sz="2400" dirty="0" smtClean="0"/>
              <a:t>получить цветущий гиацинт к 8 марта.</a:t>
            </a:r>
          </a:p>
          <a:p>
            <a:pPr marL="0" indent="0">
              <a:buNone/>
            </a:pPr>
            <a:r>
              <a:rPr lang="ru-RU" sz="2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Задачи проекта: </a:t>
            </a:r>
          </a:p>
          <a:p>
            <a:pPr>
              <a:buFontTx/>
              <a:buChar char="-"/>
            </a:pPr>
            <a:r>
              <a:rPr lang="ru-RU" sz="2400" dirty="0" smtClean="0"/>
              <a:t>изучить литературу и </a:t>
            </a:r>
            <a:r>
              <a:rPr lang="ru-RU" sz="2400" dirty="0" err="1" smtClean="0"/>
              <a:t>интернет-ресурсы</a:t>
            </a:r>
            <a:r>
              <a:rPr lang="ru-RU" sz="2400" dirty="0" smtClean="0"/>
              <a:t> о выгонке луковиц гиацинта;</a:t>
            </a:r>
          </a:p>
          <a:p>
            <a:pPr>
              <a:buFontTx/>
              <a:buChar char="-"/>
            </a:pPr>
            <a:r>
              <a:rPr lang="ru-RU" sz="2400" dirty="0" smtClean="0"/>
              <a:t>произвести эксперимент по выгонке гиацинтов в домашних условиях;</a:t>
            </a:r>
          </a:p>
          <a:p>
            <a:pPr>
              <a:buFontTx/>
              <a:buChar char="-"/>
            </a:pPr>
            <a:r>
              <a:rPr lang="ru-RU" sz="2400" dirty="0" smtClean="0"/>
              <a:t>наблюдать за развитием цветов.</a:t>
            </a:r>
          </a:p>
          <a:p>
            <a:pPr marL="0" indent="0" algn="just">
              <a:buNone/>
            </a:pPr>
            <a:r>
              <a:rPr lang="ru-RU" sz="2400" dirty="0" smtClean="0"/>
              <a:t>      Для проекта я использовала материал занятий, информацию из книг и интернет-сайтов.</a:t>
            </a:r>
            <a:endParaRPr lang="ru-RU" sz="2400" b="1" dirty="0" smtClean="0"/>
          </a:p>
          <a:p>
            <a:endParaRPr lang="ru-RU" sz="2400" dirty="0"/>
          </a:p>
        </p:txBody>
      </p:sp>
      <p:pic>
        <p:nvPicPr>
          <p:cNvPr id="4" name="Picture 2" descr="F:\Экзамен 2024\Чичельник\IMG_20240208_13004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0" y="4666084"/>
            <a:ext cx="2889773" cy="216733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42067278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187624" y="476672"/>
            <a:ext cx="669674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u="sng" dirty="0" smtClean="0">
                <a:solidFill>
                  <a:schemeClr val="accent3">
                    <a:lumMod val="50000"/>
                  </a:schemeClr>
                </a:solidFill>
                <a:latin typeface="+mn-lt"/>
              </a:rPr>
              <a:t>Изучение  материала</a:t>
            </a:r>
            <a:r>
              <a:rPr lang="ru-RU" sz="3600" b="1" u="sng" dirty="0" smtClean="0">
                <a:solidFill>
                  <a:schemeClr val="accent3">
                    <a:lumMod val="75000"/>
                  </a:schemeClr>
                </a:solidFill>
                <a:latin typeface="+mn-lt"/>
              </a:rPr>
              <a:t> </a:t>
            </a:r>
            <a:endParaRPr lang="ru-RU" sz="3600" b="1" dirty="0">
              <a:solidFill>
                <a:schemeClr val="accent3">
                  <a:lumMod val="75000"/>
                </a:schemeClr>
              </a:solidFill>
              <a:latin typeface="+mn-lt"/>
            </a:endParaRPr>
          </a:p>
        </p:txBody>
      </p:sp>
      <p:pic>
        <p:nvPicPr>
          <p:cNvPr id="2050" name="Picture 2" descr="F:\Экзамен 2024\Чичельник\IMG_20240208_13005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39" y="4149081"/>
            <a:ext cx="3142349" cy="235676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611560" y="1412777"/>
            <a:ext cx="792088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i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     </a:t>
            </a:r>
            <a:r>
              <a:rPr lang="ru-RU" sz="2800" b="1" i="1" u="sng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ГИАЦИНТ</a:t>
            </a:r>
            <a:r>
              <a:rPr lang="ru-RU" sz="2400" dirty="0" smtClean="0">
                <a:solidFill>
                  <a:schemeClr val="accent3">
                    <a:lumMod val="75000"/>
                  </a:schemeClr>
                </a:solidFill>
                <a:latin typeface="+mn-lt"/>
              </a:rPr>
              <a:t> </a:t>
            </a:r>
            <a:r>
              <a:rPr lang="ru-RU" sz="2400" dirty="0">
                <a:solidFill>
                  <a:schemeClr val="accent3">
                    <a:lumMod val="50000"/>
                  </a:schemeClr>
                </a:solidFill>
                <a:latin typeface="+mn-lt"/>
              </a:rPr>
              <a:t>- </a:t>
            </a:r>
            <a:r>
              <a:rPr lang="ru-RU" sz="2400" dirty="0" smtClean="0">
                <a:solidFill>
                  <a:schemeClr val="accent3">
                    <a:lumMod val="50000"/>
                  </a:schemeClr>
                </a:solidFill>
                <a:latin typeface="+mn-lt"/>
              </a:rPr>
              <a:t>одно </a:t>
            </a:r>
            <a:r>
              <a:rPr lang="ru-RU" sz="2400" dirty="0">
                <a:solidFill>
                  <a:schemeClr val="accent3">
                    <a:lumMod val="50000"/>
                  </a:schemeClr>
                </a:solidFill>
                <a:latin typeface="+mn-lt"/>
              </a:rPr>
              <a:t>из красивейших многолетних луковичных растений зимнего и ранневесеннего цветения. </a:t>
            </a:r>
            <a:endParaRPr lang="ru-RU" sz="2400" dirty="0" smtClean="0">
              <a:solidFill>
                <a:schemeClr val="accent3">
                  <a:lumMod val="50000"/>
                </a:schemeClr>
              </a:solidFill>
              <a:latin typeface="+mn-lt"/>
            </a:endParaRPr>
          </a:p>
          <a:p>
            <a:r>
              <a:rPr lang="ru-RU" sz="2400" dirty="0" smtClean="0">
                <a:solidFill>
                  <a:schemeClr val="accent3">
                    <a:lumMod val="50000"/>
                  </a:schemeClr>
                </a:solidFill>
                <a:latin typeface="+mn-lt"/>
              </a:rPr>
              <a:t>     </a:t>
            </a:r>
            <a:r>
              <a:rPr lang="ru-RU" sz="2400" b="1" i="1" u="sng" dirty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Родина</a:t>
            </a:r>
            <a:r>
              <a:rPr lang="ru-RU" sz="2400" dirty="0">
                <a:solidFill>
                  <a:schemeClr val="accent3">
                    <a:lumMod val="50000"/>
                  </a:schemeClr>
                </a:solidFill>
                <a:latin typeface="+mn-lt"/>
              </a:rPr>
              <a:t> - Малая Азия, где он начинает распускаться с наступлением теплых весенних дождей, поэтому в переводе с греческого языка гиацинт означает «цветок дождей». </a:t>
            </a:r>
          </a:p>
          <a:p>
            <a:r>
              <a:rPr lang="ru-RU" sz="2800" dirty="0" smtClean="0">
                <a:solidFill>
                  <a:schemeClr val="accent3">
                    <a:lumMod val="50000"/>
                  </a:schemeClr>
                </a:solidFill>
              </a:rPr>
              <a:t>     </a:t>
            </a:r>
            <a:endParaRPr lang="ru-RU" sz="2800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2052" name="Picture 4" descr="https://i.ebayimg.com/images/g/9xEAAOSwdZ5fD9gd/s-l50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4005064"/>
            <a:ext cx="2798168" cy="248944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4915821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187624" y="476672"/>
            <a:ext cx="669674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u="sng" dirty="0" smtClean="0">
                <a:solidFill>
                  <a:schemeClr val="accent3">
                    <a:lumMod val="50000"/>
                  </a:schemeClr>
                </a:solidFill>
                <a:latin typeface="+mn-lt"/>
              </a:rPr>
              <a:t>Изучение  материала</a:t>
            </a:r>
            <a:r>
              <a:rPr lang="ru-RU" sz="3600" b="1" u="sng" dirty="0" smtClean="0">
                <a:solidFill>
                  <a:schemeClr val="accent3">
                    <a:lumMod val="75000"/>
                  </a:schemeClr>
                </a:solidFill>
                <a:latin typeface="+mn-lt"/>
              </a:rPr>
              <a:t> </a:t>
            </a:r>
            <a:endParaRPr lang="ru-RU" sz="3600" b="1" dirty="0">
              <a:solidFill>
                <a:schemeClr val="accent3">
                  <a:lumMod val="75000"/>
                </a:schemeClr>
              </a:solidFill>
              <a:latin typeface="+mn-lt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735538" y="1412776"/>
            <a:ext cx="7632848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chemeClr val="accent3">
                    <a:lumMod val="50000"/>
                  </a:schemeClr>
                </a:solidFill>
                <a:latin typeface="+mn-lt"/>
                <a:cs typeface="Times New Roman" pitchFamily="18" charset="0"/>
              </a:rPr>
              <a:t>     </a:t>
            </a:r>
            <a:r>
              <a:rPr lang="ru-RU" sz="2400" dirty="0">
                <a:solidFill>
                  <a:schemeClr val="accent3">
                    <a:lumMod val="50000"/>
                  </a:schemeClr>
                </a:solidFill>
                <a:latin typeface="+mn-lt"/>
              </a:rPr>
              <a:t>Цветок гиацинт вырастает из многолетней луковицы. Цветки собраны в початок, который образуются на цветоносе от 15 до 30 см высотой, форма цветка – колокольчик, листья с заострёнными краями, их может быть до 8 штук.</a:t>
            </a:r>
          </a:p>
          <a:p>
            <a:r>
              <a:rPr lang="ru-RU" sz="2400" dirty="0" smtClean="0">
                <a:solidFill>
                  <a:schemeClr val="accent3">
                    <a:lumMod val="50000"/>
                  </a:schemeClr>
                </a:solidFill>
                <a:latin typeface="+mn-lt"/>
                <a:cs typeface="Times New Roman" pitchFamily="18" charset="0"/>
              </a:rPr>
              <a:t>     Соцветия </a:t>
            </a:r>
            <a:r>
              <a:rPr lang="ru-RU" sz="2400" dirty="0">
                <a:solidFill>
                  <a:schemeClr val="accent3">
                    <a:lumMod val="50000"/>
                  </a:schemeClr>
                </a:solidFill>
                <a:latin typeface="+mn-lt"/>
                <a:cs typeface="Times New Roman" pitchFamily="18" charset="0"/>
              </a:rPr>
              <a:t>гиацинтов бывают разнообразной окраски: белой, желтой, красной, розовой, голубой, лиловой, синей. Встречаются махровые и простые гиацинты.</a:t>
            </a:r>
            <a:endParaRPr lang="ru-RU" sz="2400" dirty="0">
              <a:latin typeface="+mn-lt"/>
            </a:endParaRPr>
          </a:p>
        </p:txBody>
      </p:sp>
      <p:pic>
        <p:nvPicPr>
          <p:cNvPr id="4098" name="Picture 2" descr="http://www.dhresource.com/f2/albu/g6/M01/6F/27/rBVaR1p6cWKAUB7QAAPot5JYaj816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88077" y="4474006"/>
            <a:ext cx="2016224" cy="201118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Объект 3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1640" y="4461066"/>
            <a:ext cx="1872208" cy="20241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="" xmlns:p14="http://schemas.microsoft.com/office/powerpoint/2010/main" val="6737926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123003"/>
            <a:ext cx="4536504" cy="935038"/>
          </a:xfrm>
        </p:spPr>
        <p:txBody>
          <a:bodyPr/>
          <a:lstStyle/>
          <a:p>
            <a:pPr algn="ctr"/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Из истории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…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67544" y="2060848"/>
            <a:ext cx="4320480" cy="4663440"/>
          </a:xfrm>
        </p:spPr>
        <p:txBody>
          <a:bodyPr>
            <a:noAutofit/>
          </a:bodyPr>
          <a:lstStyle/>
          <a:p>
            <a:r>
              <a:rPr lang="ru-RU" sz="2400" dirty="0" smtClean="0"/>
              <a:t>В Европе гиацинт появился благодаря кораблекрушению. Ящик с луковицами выбросило волнами на берег, где они проросли. Голландцы случайно обнаружили цветы и они им очень понравились.</a:t>
            </a:r>
          </a:p>
        </p:txBody>
      </p:sp>
      <p:pic>
        <p:nvPicPr>
          <p:cNvPr id="4" name="Рисунок 3" descr="https://sciencepop.ru/wp-content/uploads/2019/06/dquhws6wwaexqiu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88024" y="1772816"/>
            <a:ext cx="3637638" cy="41525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1187624" y="476672"/>
            <a:ext cx="669674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u="sng" dirty="0" smtClean="0">
                <a:solidFill>
                  <a:schemeClr val="accent3">
                    <a:lumMod val="50000"/>
                  </a:schemeClr>
                </a:solidFill>
                <a:latin typeface="+mn-lt"/>
              </a:rPr>
              <a:t>Изучение  материала</a:t>
            </a:r>
            <a:r>
              <a:rPr lang="ru-RU" sz="3600" b="1" u="sng" dirty="0" smtClean="0">
                <a:solidFill>
                  <a:schemeClr val="accent3">
                    <a:lumMod val="75000"/>
                  </a:schemeClr>
                </a:solidFill>
                <a:latin typeface="+mn-lt"/>
              </a:rPr>
              <a:t> </a:t>
            </a:r>
            <a:endParaRPr lang="ru-RU" sz="3600" b="1" dirty="0">
              <a:solidFill>
                <a:schemeClr val="accent3">
                  <a:lumMod val="75000"/>
                </a:schemeClr>
              </a:solidFill>
              <a:latin typeface="+mn-lt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5354614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548680"/>
            <a:ext cx="7345362" cy="935038"/>
          </a:xfrm>
        </p:spPr>
        <p:txBody>
          <a:bodyPr/>
          <a:lstStyle/>
          <a:p>
            <a:r>
              <a:rPr lang="ru-RU" sz="3600" b="1" u="sng" dirty="0">
                <a:solidFill>
                  <a:schemeClr val="accent3">
                    <a:lumMod val="50000"/>
                  </a:schemeClr>
                </a:solidFill>
                <a:latin typeface="+mn-lt"/>
              </a:rPr>
              <a:t>Изучение  материала</a:t>
            </a:r>
            <a:r>
              <a:rPr lang="ru-RU" sz="3600" b="1" u="sng" dirty="0">
                <a:solidFill>
                  <a:schemeClr val="accent3">
                    <a:lumMod val="75000"/>
                  </a:schemeClr>
                </a:solidFill>
                <a:latin typeface="+mn-lt"/>
              </a:rPr>
              <a:t> </a:t>
            </a:r>
            <a:r>
              <a:rPr lang="ru-RU" sz="3600" b="1" dirty="0">
                <a:solidFill>
                  <a:schemeClr val="accent3">
                    <a:lumMod val="75000"/>
                  </a:schemeClr>
                </a:solidFill>
                <a:latin typeface="+mn-lt"/>
              </a:rPr>
              <a:t/>
            </a:r>
            <a:br>
              <a:rPr lang="ru-RU" sz="3600" b="1" dirty="0">
                <a:solidFill>
                  <a:schemeClr val="accent3">
                    <a:lumMod val="75000"/>
                  </a:schemeClr>
                </a:solidFill>
                <a:latin typeface="+mn-lt"/>
              </a:rPr>
            </a:br>
            <a:endParaRPr lang="ru-RU" sz="3600" dirty="0">
              <a:latin typeface="+mn-lt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28662" y="1447800"/>
            <a:ext cx="8005026" cy="4800600"/>
          </a:xfrm>
        </p:spPr>
        <p:txBody>
          <a:bodyPr/>
          <a:lstStyle/>
          <a:p>
            <a:pPr marL="0" indent="0">
              <a:buNone/>
            </a:pP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</a:t>
            </a:r>
            <a:r>
              <a:rPr lang="ru-RU" sz="2400" b="1" dirty="0" smtClean="0">
                <a:solidFill>
                  <a:srgbClr val="561F1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Из </a:t>
            </a:r>
            <a:r>
              <a:rPr lang="ru-RU" sz="2400" b="1" dirty="0">
                <a:solidFill>
                  <a:srgbClr val="561F1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истории…</a:t>
            </a:r>
            <a:endParaRPr lang="ru-RU" sz="2400" dirty="0" smtClean="0">
              <a:solidFill>
                <a:srgbClr val="561F1E"/>
              </a:solidFill>
            </a:endParaRPr>
          </a:p>
          <a:p>
            <a:r>
              <a:rPr lang="ru-RU" sz="2400" dirty="0" smtClean="0"/>
              <a:t>Гиацинт был любимым цветком Петра </a:t>
            </a:r>
            <a:r>
              <a:rPr lang="en-US" sz="2400" dirty="0" smtClean="0"/>
              <a:t>I</a:t>
            </a:r>
            <a:r>
              <a:rPr lang="ru-RU" sz="2400" dirty="0" smtClean="0"/>
              <a:t>, который был поклонником всего, что было связано с Голландией.</a:t>
            </a:r>
          </a:p>
          <a:p>
            <a:r>
              <a:rPr lang="ru-RU" sz="2400" dirty="0" smtClean="0"/>
              <a:t>Древние гречанки украшали гиацинтами прически в день свадьбы.</a:t>
            </a:r>
          </a:p>
          <a:p>
            <a:r>
              <a:rPr lang="ru-RU" sz="2400" dirty="0" smtClean="0"/>
              <a:t>Французы в </a:t>
            </a:r>
            <a:r>
              <a:rPr lang="en-US" sz="2400" dirty="0" smtClean="0"/>
              <a:t>XVIII</a:t>
            </a:r>
            <a:r>
              <a:rPr lang="ru-RU" sz="2400" dirty="0" smtClean="0"/>
              <a:t> веке пытались использовать гиацинт как орудие убийства. Растение поливали ядом, после чего дарили его врагам.</a:t>
            </a:r>
          </a:p>
          <a:p>
            <a:endParaRPr lang="ru-RU" sz="2400" dirty="0"/>
          </a:p>
        </p:txBody>
      </p:sp>
    </p:spTree>
    <p:extLst>
      <p:ext uri="{BB962C8B-B14F-4D97-AF65-F5344CB8AC3E}">
        <p14:creationId xmlns="" xmlns:p14="http://schemas.microsoft.com/office/powerpoint/2010/main" val="17407437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549746"/>
            <a:ext cx="7345362" cy="935038"/>
          </a:xfrm>
        </p:spPr>
        <p:txBody>
          <a:bodyPr/>
          <a:lstStyle/>
          <a:p>
            <a:r>
              <a:rPr lang="ru-RU" sz="3600" b="1" u="sng" dirty="0">
                <a:solidFill>
                  <a:schemeClr val="accent3">
                    <a:lumMod val="50000"/>
                  </a:schemeClr>
                </a:solidFill>
                <a:latin typeface="+mn-lt"/>
              </a:rPr>
              <a:t>Изучение  материала</a:t>
            </a:r>
            <a:r>
              <a:rPr lang="ru-RU" sz="3600" b="1" u="sng" dirty="0">
                <a:solidFill>
                  <a:schemeClr val="accent3">
                    <a:lumMod val="75000"/>
                  </a:schemeClr>
                </a:solidFill>
                <a:latin typeface="+mn-lt"/>
              </a:rPr>
              <a:t> </a:t>
            </a:r>
            <a:r>
              <a:rPr lang="ru-RU" sz="3600" b="1" dirty="0">
                <a:solidFill>
                  <a:schemeClr val="accent3">
                    <a:lumMod val="75000"/>
                  </a:schemeClr>
                </a:solidFill>
                <a:latin typeface="+mn-lt"/>
              </a:rPr>
              <a:t/>
            </a:r>
            <a:br>
              <a:rPr lang="ru-RU" sz="3600" b="1" dirty="0">
                <a:solidFill>
                  <a:schemeClr val="accent3">
                    <a:lumMod val="75000"/>
                  </a:schemeClr>
                </a:solidFill>
                <a:latin typeface="+mn-lt"/>
              </a:rPr>
            </a:br>
            <a:endParaRPr lang="ru-RU" sz="3600" dirty="0">
              <a:latin typeface="+mn-lt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28662" y="1447800"/>
            <a:ext cx="8005026" cy="4800600"/>
          </a:xfrm>
        </p:spPr>
        <p:txBody>
          <a:bodyPr/>
          <a:lstStyle/>
          <a:p>
            <a:pPr marL="0" indent="0">
              <a:buNone/>
            </a:pP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</a:t>
            </a:r>
            <a:endParaRPr lang="ru-RU" sz="2400" dirty="0"/>
          </a:p>
        </p:txBody>
      </p:sp>
      <p:sp>
        <p:nvSpPr>
          <p:cNvPr id="4" name="Объект 2"/>
          <p:cNvSpPr txBox="1">
            <a:spLocks/>
          </p:cNvSpPr>
          <p:nvPr/>
        </p:nvSpPr>
        <p:spPr bwMode="auto">
          <a:xfrm>
            <a:off x="683568" y="1484784"/>
            <a:ext cx="7848872" cy="480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rgbClr val="4F6228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rgbClr val="4F6228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rgbClr val="4F6228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rgbClr val="4F6228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rgbClr val="4F6228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82296" indent="0" algn="just">
              <a:buFont typeface="Arial" charset="0"/>
              <a:buNone/>
            </a:pPr>
            <a:r>
              <a:rPr lang="ru-RU" sz="2400" b="1" dirty="0" smtClean="0"/>
              <a:t>     </a:t>
            </a:r>
            <a:r>
              <a:rPr lang="ru-RU" sz="2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Выгонка</a:t>
            </a:r>
            <a:r>
              <a:rPr lang="ru-RU" sz="2400" b="1" dirty="0" smtClean="0"/>
              <a:t>  </a:t>
            </a:r>
            <a:r>
              <a:rPr lang="ru-RU" sz="2400" dirty="0" smtClean="0"/>
              <a:t>- это досрочное цветение при сокращении периода покоя. </a:t>
            </a:r>
          </a:p>
          <a:p>
            <a:pPr marL="82296" indent="0" algn="just">
              <a:buFont typeface="Arial" charset="0"/>
              <a:buNone/>
            </a:pPr>
            <a:r>
              <a:rPr lang="ru-RU" sz="2400" dirty="0" smtClean="0"/>
              <a:t>     Понятие "выгонка" распространяется на любой процесс получения цветущих растений в сроки, отличные от природных. Чаще всего для выгонки используют луковичные раннецветущие растения.</a:t>
            </a:r>
            <a:endParaRPr lang="ru-RU" sz="2400" dirty="0"/>
          </a:p>
        </p:txBody>
      </p:sp>
      <p:pic>
        <p:nvPicPr>
          <p:cNvPr id="5" name="Рисунок 4" descr="https://flowwill.ru/wp-content/uploads/1/e/e/1ee48467ca3d0d14389d469511fccae1.jpe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39753" y="3885084"/>
            <a:ext cx="4032448" cy="240029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="" xmlns:p14="http://schemas.microsoft.com/office/powerpoint/2010/main" val="42862690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476672"/>
            <a:ext cx="7345362" cy="935038"/>
          </a:xfrm>
        </p:spPr>
        <p:txBody>
          <a:bodyPr>
            <a:noAutofit/>
          </a:bodyPr>
          <a:lstStyle/>
          <a:p>
            <a:pPr algn="ctr"/>
            <a:r>
              <a:rPr lang="ru-RU" sz="3600" b="1" u="sng" dirty="0">
                <a:effectLst/>
                <a:latin typeface="+mn-lt"/>
              </a:rPr>
              <a:t>Этапы выгонки гиацинта:</a:t>
            </a:r>
            <a:r>
              <a:rPr lang="ru-RU" sz="3600" u="sng" dirty="0">
                <a:effectLst/>
                <a:latin typeface="+mn-lt"/>
              </a:rPr>
              <a:t/>
            </a:r>
            <a:br>
              <a:rPr lang="ru-RU" sz="3600" u="sng" dirty="0">
                <a:effectLst/>
                <a:latin typeface="+mn-lt"/>
              </a:rPr>
            </a:br>
            <a:endParaRPr lang="ru-RU" sz="3600" u="sng" dirty="0">
              <a:latin typeface="+mn-lt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57224" y="1524000"/>
            <a:ext cx="7531200" cy="1400944"/>
          </a:xfrm>
        </p:spPr>
        <p:txBody>
          <a:bodyPr/>
          <a:lstStyle/>
          <a:p>
            <a:pPr marL="596646" lvl="0" indent="-514350" algn="ctr">
              <a:buAutoNum type="arabicPeriod"/>
            </a:pPr>
            <a:r>
              <a:rPr lang="ru-RU" sz="2400" b="1" dirty="0" smtClean="0"/>
              <a:t>Выбор </a:t>
            </a:r>
            <a:r>
              <a:rPr lang="ru-RU" sz="2400" b="1" dirty="0"/>
              <a:t>луковицы.</a:t>
            </a:r>
            <a:r>
              <a:rPr lang="ru-RU" sz="2400" dirty="0"/>
              <a:t> </a:t>
            </a:r>
            <a:endParaRPr lang="ru-RU" sz="2400" dirty="0" smtClean="0"/>
          </a:p>
          <a:p>
            <a:pPr marL="82296" lvl="0" indent="0">
              <a:buNone/>
            </a:pPr>
            <a:r>
              <a:rPr lang="ru-RU" sz="2400" dirty="0" smtClean="0"/>
              <a:t>Луковицу </a:t>
            </a:r>
            <a:r>
              <a:rPr lang="ru-RU" sz="2400" dirty="0"/>
              <a:t>нужно выбирать не менее 5 см в диаметре, лучше больше. </a:t>
            </a:r>
          </a:p>
          <a:p>
            <a:endParaRPr lang="ru-RU" sz="2000" dirty="0"/>
          </a:p>
        </p:txBody>
      </p:sp>
      <p:pic>
        <p:nvPicPr>
          <p:cNvPr id="1026" name="Picture 2" descr="F:\Экзамен 2024\Чичельник\IMG_20240208_13071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4" y="3068960"/>
            <a:ext cx="3666500" cy="274987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40301847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Шаблон презентации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Шаблон презентации</Template>
  <TotalTime>802</TotalTime>
  <Words>668</Words>
  <Application>Microsoft Office PowerPoint</Application>
  <PresentationFormat>Экран (4:3)</PresentationFormat>
  <Paragraphs>102</Paragraphs>
  <Slides>18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5" baseType="lpstr">
      <vt:lpstr>Arial</vt:lpstr>
      <vt:lpstr>Times New Roman</vt:lpstr>
      <vt:lpstr>Calibri</vt:lpstr>
      <vt:lpstr>Art Nouveau-Bistro</vt:lpstr>
      <vt:lpstr>Calibri Light</vt:lpstr>
      <vt:lpstr>MS Gothic</vt:lpstr>
      <vt:lpstr>Шаблон презентации</vt:lpstr>
      <vt:lpstr>ОГБОУ «Центр образования и развития «Особый ребенок» г. Смоленска» </vt:lpstr>
      <vt:lpstr>    Тема проекта:  «Выгонка луковичных растений. Гиацинт»     </vt:lpstr>
      <vt:lpstr>Слайд 3</vt:lpstr>
      <vt:lpstr>Слайд 4</vt:lpstr>
      <vt:lpstr>Слайд 5</vt:lpstr>
      <vt:lpstr>Из истории…</vt:lpstr>
      <vt:lpstr>Изучение  материала  </vt:lpstr>
      <vt:lpstr>Изучение  материала  </vt:lpstr>
      <vt:lpstr>Этапы выгонки гиацинта: </vt:lpstr>
      <vt:lpstr>Этапы выгонки гиацинта: </vt:lpstr>
      <vt:lpstr>Этапы выгонки гиацинта: </vt:lpstr>
      <vt:lpstr>Этапы выгонки гиацинта: </vt:lpstr>
      <vt:lpstr>Этапы выгонки гиацинта: </vt:lpstr>
      <vt:lpstr>Этапы выгонки гиацинта: </vt:lpstr>
      <vt:lpstr>Этапы работы</vt:lpstr>
      <vt:lpstr>Процесс появления бутонов</vt:lpstr>
      <vt:lpstr>Вывод:</vt:lpstr>
      <vt:lpstr>Источники информации</vt:lpstr>
    </vt:vector>
  </TitlesOfParts>
  <Company>HP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СМОЛЕНСКОЕ ОБЛАСТНОЕ ГОСУДАРСТВЕННОЕ БЮДЖЕТНОЕ УЧРЕЖДЕНИЕ ДОПОЛНИТЕЛЬНОГО ОБРАЗОВАНИЯ   «СТАНЦИЯ ЮНЫХ НАТУРАЛИСТОВ»</dc:title>
  <dc:creator>Семья</dc:creator>
  <cp:lastModifiedBy>user</cp:lastModifiedBy>
  <cp:revision>51</cp:revision>
  <dcterms:created xsi:type="dcterms:W3CDTF">2023-03-30T07:24:57Z</dcterms:created>
  <dcterms:modified xsi:type="dcterms:W3CDTF">2024-05-16T10:17:49Z</dcterms:modified>
</cp:coreProperties>
</file>