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ldMasterIdLst>
    <p:sldMasterId id="2147483684" r:id="rId1"/>
  </p:sldMasterIdLst>
  <p:notesMasterIdLst>
    <p:notesMasterId r:id="rId2"/>
  </p:notesMasterIdLst>
  <p:sldIdLst>
    <p:sldId id="257" r:id="rId3"/>
    <p:sldId id="258" r:id="rId4"/>
    <p:sldId id="292" r:id="rId5"/>
    <p:sldId id="259" r:id="rId6"/>
    <p:sldId id="293" r:id="rId7"/>
    <p:sldId id="294" r:id="rId8"/>
    <p:sldId id="277" r:id="rId9"/>
    <p:sldId id="267" r:id="rId10"/>
    <p:sldId id="270" r:id="rId11"/>
    <p:sldId id="274" r:id="rId12"/>
    <p:sldId id="275" r:id="rId13"/>
    <p:sldId id="283" r:id="rId14"/>
    <p:sldId id="285" r:id="rId15"/>
    <p:sldId id="297" r:id="rId16"/>
    <p:sldId id="29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571" y="-86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presProps" Target="presProps.xml"  /><Relationship Id="rId19" Type="http://schemas.openxmlformats.org/officeDocument/2006/relationships/viewProps" Target="viewProps.xml"  /><Relationship Id="rId2" Type="http://schemas.openxmlformats.org/officeDocument/2006/relationships/notesMaster" Target="notesMasters/notesMaster1.xml"  /><Relationship Id="rId20" Type="http://schemas.openxmlformats.org/officeDocument/2006/relationships/theme" Target="theme/theme1.xml"  /><Relationship Id="rId21" Type="http://schemas.openxmlformats.org/officeDocument/2006/relationships/tableStyles" Target="tableStyles.xml"  /><Relationship Id="rId3" Type="http://schemas.openxmlformats.org/officeDocument/2006/relationships/slide" Target="slides/slide1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FC30BFBB-AC8B-4528-AEC2-303AEDEF5203}" type="datetime1">
              <a:rPr lang="ru-RU"/>
              <a:pPr lvl="0">
                <a:defRPr/>
              </a:pPr>
              <a:t>22-05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  <a:p>
            <a:pPr lvl="1">
              <a:defRPr/>
            </a:pPr>
            <a:r>
              <a:rPr lang="ru-RU"/>
              <a:t>Второй уровень</a:t>
            </a:r>
            <a:endParaRPr lang="ru-RU"/>
          </a:p>
          <a:p>
            <a:pPr lvl="2">
              <a:defRPr/>
            </a:pPr>
            <a:r>
              <a:rPr lang="ru-RU"/>
              <a:t>Третий уровень</a:t>
            </a:r>
            <a:endParaRPr lang="ru-RU"/>
          </a:p>
          <a:p>
            <a:pPr lvl="3">
              <a:defRPr/>
            </a:pPr>
            <a:r>
              <a:rPr lang="ru-RU"/>
              <a:t>Четвертый уровень</a:t>
            </a:r>
            <a:endParaRPr lang="ru-RU"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DBFF0CC1-0D0A-4A8C-B531-2BEBA60DF1AA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notesMaster" Target="../notesMasters/notesMaster1.xml"  /><Relationship Id="rId2" Type="http://schemas.openxmlformats.org/officeDocument/2006/relationships/slide" Target="../slides/slide10.xml" 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FF0CC1-0D0A-4A8C-B531-2BEBA60DF1AA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91731-861C-4E8C-9508-0909BC966E18}" type="datetimeFigureOut">
              <a:rPr lang="ru-RU" smtClean="0"/>
              <a:pPr/>
              <a:t>25.02.2020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EC79C-D076-46E0-ACA4-322FB22138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91731-861C-4E8C-9508-0909BC966E18}" type="datetimeFigureOut">
              <a:rPr lang="ru-RU" smtClean="0"/>
              <a:pPr/>
              <a:t>25.02.2020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EC79C-D076-46E0-ACA4-322FB22138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91731-861C-4E8C-9508-0909BC966E18}" type="datetimeFigureOut">
              <a:rPr lang="ru-RU" smtClean="0"/>
              <a:pPr/>
              <a:t>25.02.2020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EC79C-D076-46E0-ACA4-322FB22138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91731-861C-4E8C-9508-0909BC966E18}" type="datetimeFigureOut">
              <a:rPr lang="ru-RU" smtClean="0"/>
              <a:pPr/>
              <a:t>25.02.2020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EC79C-D076-46E0-ACA4-322FB22138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91731-861C-4E8C-9508-0909BC966E18}" type="datetimeFigureOut">
              <a:rPr lang="ru-RU" smtClean="0"/>
              <a:pPr/>
              <a:t>25.02.2020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EC79C-D076-46E0-ACA4-322FB22138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91731-861C-4E8C-9508-0909BC966E18}" type="datetimeFigureOut">
              <a:rPr lang="ru-RU" smtClean="0"/>
              <a:pPr/>
              <a:t>25.02.2020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EC79C-D076-46E0-ACA4-322FB22138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91731-861C-4E8C-9508-0909BC966E18}" type="datetimeFigureOut">
              <a:rPr lang="ru-RU" smtClean="0"/>
              <a:pPr/>
              <a:t>25.02.2020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EC79C-D076-46E0-ACA4-322FB22138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91731-861C-4E8C-9508-0909BC966E18}" type="datetimeFigureOut">
              <a:rPr lang="ru-RU" smtClean="0"/>
              <a:pPr/>
              <a:t>25.02.2020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EC79C-D076-46E0-ACA4-322FB22138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91731-861C-4E8C-9508-0909BC966E18}" type="datetimeFigureOut">
              <a:rPr lang="ru-RU" smtClean="0"/>
              <a:pPr/>
              <a:t>25.02.2020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EC79C-D076-46E0-ACA4-322FB22138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91731-861C-4E8C-9508-0909BC966E18}" type="datetimeFigureOut">
              <a:rPr lang="ru-RU" smtClean="0"/>
              <a:pPr/>
              <a:t>25.02.2020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EC79C-D076-46E0-ACA4-322FB22138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91731-861C-4E8C-9508-0909BC966E18}" type="datetimeFigureOut">
              <a:rPr lang="ru-RU" smtClean="0"/>
              <a:pPr/>
              <a:t>25.02.2020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EC79C-D076-46E0-ACA4-322FB221383A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8CC91731-861C-4E8C-9508-0909BC966E18}" type="datetimeFigureOut">
              <a:rPr lang="ru-RU" smtClean="0"/>
              <a:pPr/>
              <a:t>25.02.2020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2EEC79C-D076-46E0-ACA4-322FB22138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notesSlide" Target="../notesSlides/notesSlide1.xml"  /><Relationship Id="rId3" Type="http://schemas.openxmlformats.org/officeDocument/2006/relationships/image" Target="../media/image15.jpeg"  /><Relationship Id="rId4" Type="http://schemas.openxmlformats.org/officeDocument/2006/relationships/image" Target="../media/image16.jpe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7.jpeg"  /><Relationship Id="rId3" Type="http://schemas.openxmlformats.org/officeDocument/2006/relationships/image" Target="../media/image18.jpeg"  /><Relationship Id="rId4" Type="http://schemas.openxmlformats.org/officeDocument/2006/relationships/image" Target="../media/image19.jpeg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4.jpeg"  /><Relationship Id="rId3" Type="http://schemas.openxmlformats.org/officeDocument/2006/relationships/image" Target="../media/image20.jpeg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21.jpeg"  /><Relationship Id="rId3" Type="http://schemas.openxmlformats.org/officeDocument/2006/relationships/image" Target="../media/image22.jpeg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23.jpeg"  /><Relationship Id="rId3" Type="http://schemas.openxmlformats.org/officeDocument/2006/relationships/image" Target="../media/image24.png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jpeg"  /><Relationship Id="rId3" Type="http://schemas.openxmlformats.org/officeDocument/2006/relationships/image" Target="../media/image2.jpeg"  /><Relationship Id="rId4" Type="http://schemas.openxmlformats.org/officeDocument/2006/relationships/image" Target="../media/image3.jpe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4.jpeg"  /><Relationship Id="rId3" Type="http://schemas.openxmlformats.org/officeDocument/2006/relationships/image" Target="../media/image5.jpe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6.jpeg"  /><Relationship Id="rId3" Type="http://schemas.openxmlformats.org/officeDocument/2006/relationships/image" Target="../media/image7.jpe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8.jpeg"  /><Relationship Id="rId3" Type="http://schemas.openxmlformats.org/officeDocument/2006/relationships/image" Target="../media/image9.jpe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0.png"  /><Relationship Id="rId3" Type="http://schemas.openxmlformats.org/officeDocument/2006/relationships/image" Target="../media/image11.jpe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2.jpeg"  /><Relationship Id="rId3" Type="http://schemas.openxmlformats.org/officeDocument/2006/relationships/image" Target="../media/image13.jpeg"  /><Relationship Id="rId4" Type="http://schemas.openxmlformats.org/officeDocument/2006/relationships/image" Target="../media/image14.jpeg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6"/>
          <p:cNvSpPr txBox="1">
            <a:spLocks noChangeArrowheads="1"/>
          </p:cNvSpPr>
          <p:nvPr/>
        </p:nvSpPr>
        <p:spPr>
          <a:xfrm>
            <a:off x="990600" y="228600"/>
            <a:ext cx="7315200" cy="400110"/>
          </a:xfrm>
          <a:prstGeom prst="rect">
            <a:avLst/>
          </a:prstGeom>
          <a:solidFill>
            <a:srgbClr val="ccffcc"/>
          </a:solidFill>
          <a:ln w="9525">
            <a:noFill/>
            <a:miter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defRPr/>
            </a:pPr>
            <a:r>
              <a:rPr lang="ru-RU" sz="2000" b="1">
                <a:solidFill>
                  <a:srgbClr val="000000"/>
                </a:solidFill>
                <a:latin typeface="Times New Roman"/>
                <a:cs typeface="Times New Roman"/>
              </a:rPr>
              <a:t>Магнитогорский строительно-монтажный техникум</a:t>
            </a:r>
            <a:endParaRPr lang="ru-RU" sz="2000" b="1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075" name="WordArt 7"/>
          <p:cNvSpPr>
            <a:spLocks noChangeArrowheads="1" noChangeShapeType="1"/>
          </p:cNvSpPr>
          <p:nvPr/>
        </p:nvSpPr>
        <p:spPr>
          <a:xfrm>
            <a:off x="1259632" y="2204864"/>
            <a:ext cx="5622181" cy="452611"/>
          </a:xfrm>
          <a:prstGeom prst="rect">
            <a:avLst/>
          </a:prstGeom>
        </p:spPr>
        <p:txBody>
          <a:bodyPr wrap="none">
            <a:prstTxWarp prst="textPlain">
              <a:avLst>
                <a:gd name="adj" fmla="val 50000"/>
              </a:avLst>
            </a:prstTxWarp>
          </a:bodyPr>
          <a:lstStyle/>
          <a:p>
            <a:pPr lvl="0" algn="ctr">
              <a:defRPr/>
            </a:pPr>
            <a:endParaRPr lang="ru-RU" altLang="en-US" sz="3600" kern="0">
              <a:solidFill>
                <a:srgbClr val="333300"/>
              </a:solidFill>
              <a:latin typeface="Arial"/>
              <a:cs typeface="Arial"/>
            </a:endParaRPr>
          </a:p>
        </p:txBody>
      </p:sp>
      <p:sp>
        <p:nvSpPr>
          <p:cNvPr id="3076" name="WordArt 8"/>
          <p:cNvSpPr>
            <a:spLocks noChangeArrowheads="1" noChangeShapeType="1"/>
          </p:cNvSpPr>
          <p:nvPr/>
        </p:nvSpPr>
        <p:spPr>
          <a:xfrm>
            <a:off x="1500166" y="2895600"/>
            <a:ext cx="5381647" cy="523875"/>
          </a:xfrm>
          <a:prstGeom prst="rect">
            <a:avLst/>
          </a:prstGeom>
        </p:spPr>
        <p:txBody>
          <a:bodyPr wrap="none">
            <a:prstTxWarp prst="textPlain">
              <a:avLst>
                <a:gd name="adj" fmla="val 50000"/>
              </a:avLst>
            </a:prstTxWarp>
          </a:bodyPr>
          <a:lstStyle/>
          <a:p>
            <a:pPr lvl="0" algn="ctr">
              <a:defRPr/>
            </a:pPr>
            <a:r>
              <a:rPr lang="ru-RU" sz="3600" kern="0">
                <a:ln w="9525">
                  <a:solidFill>
                    <a:srgbClr val="000000"/>
                  </a:solidFill>
                  <a:round/>
                </a:ln>
                <a:solidFill>
                  <a:srgbClr val="333300"/>
                </a:solidFill>
                <a:latin typeface="Arial"/>
                <a:cs typeface="Arial"/>
              </a:rPr>
              <a:t>в профессии мастера отделочных строительных декоративных работ</a:t>
            </a:r>
            <a:endParaRPr lang="ru-RU" sz="3600" kern="0">
              <a:ln w="9525">
                <a:solidFill>
                  <a:srgbClr val="000000"/>
                </a:solidFill>
                <a:round/>
              </a:ln>
              <a:solidFill>
                <a:srgbClr val="333300"/>
              </a:solidFill>
              <a:latin typeface="Arial"/>
              <a:cs typeface="Arial"/>
            </a:endParaRPr>
          </a:p>
        </p:txBody>
      </p:sp>
      <p:sp>
        <p:nvSpPr>
          <p:cNvPr id="3077" name="Text Box 10"/>
          <p:cNvSpPr txBox="1">
            <a:spLocks noChangeArrowheads="1"/>
          </p:cNvSpPr>
          <p:nvPr/>
        </p:nvSpPr>
        <p:spPr>
          <a:xfrm>
            <a:off x="428596" y="5572140"/>
            <a:ext cx="8286808" cy="400110"/>
          </a:xfrm>
          <a:prstGeom prst="rect">
            <a:avLst/>
          </a:prstGeom>
          <a:solidFill>
            <a:srgbClr val="ccffcc"/>
          </a:solidFill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  <a:defRPr/>
            </a:pPr>
            <a:endParaRPr lang="ru-RU" sz="2000" b="1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078" name=""/>
          <p:cNvSpPr txBox="1"/>
          <p:nvPr/>
        </p:nvSpPr>
        <p:spPr>
          <a:xfrm>
            <a:off x="1475656" y="2420888"/>
            <a:ext cx="4752528" cy="358507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lang="ru-RU" altLang="ru-RU" sz="3000">
                <a:latin typeface="Times New Roman"/>
                <a:cs typeface="Times New Roman"/>
              </a:rPr>
              <a:t>Математика</a:t>
            </a:r>
            <a:endParaRPr lang="ru-RU" altLang="ru-RU" sz="3000"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10243" name="Picture 2" descr="http://www.stroiportal.net/prod/kd1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196975"/>
            <a:ext cx="2981325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http://www.bezanti.ru/upload/medialibrary/661/IMG_82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1214423"/>
            <a:ext cx="285750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Двери со сложной конфигурацией стекол</a:t>
            </a:r>
          </a:p>
        </p:txBody>
      </p:sp>
      <p:pic>
        <p:nvPicPr>
          <p:cNvPr id="11267" name="Picture 2" descr="http://bricca.it/images/prodotti/d1c_0001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2619375" cy="435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6" descr="&amp;bcy;&amp;iecy;&amp;lcy;&amp;ycy;&amp;iecy; &amp;dcy;&amp;vcy;&amp;iecy;&amp;rcy;&amp;icy; &amp;mcy;&amp;iecy;&amp;zhcy;&amp;kcy;&amp;ocy;&amp;mcy;&amp;ncy;&amp;acy;&amp;tcy;&amp;ncy;&amp;ycy;&amp;ie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1714488"/>
            <a:ext cx="192882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&amp;rcy;&amp;acy;&amp;zcy;&amp;dcy;&amp;vcy;&amp;icy;&amp;zhcy;&amp;ncy;&amp;ycy;&amp;iecy; &amp;dcy;&amp;vcy;&amp;iecy;&amp;rcy;&amp;icy; &amp;vcy; &amp;gcy;&amp;ocy;&amp;scy;&amp;tcy;&amp;icy;&amp;ncy;&amp;ncy;&amp;ucy;&amp;yu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4214818"/>
            <a:ext cx="1571636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21"/>
          <p:cNvSpPr>
            <a:spLocks noChangeArrowheads="1"/>
          </p:cNvSpPr>
          <p:nvPr/>
        </p:nvSpPr>
        <p:spPr bwMode="auto">
          <a:xfrm>
            <a:off x="5357818" y="2000240"/>
            <a:ext cx="2786082" cy="3429000"/>
          </a:xfrm>
          <a:prstGeom prst="flowChartDocumen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Площадь полной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поверхности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прямоугольного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параллелепипеда,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площадь прямоу-</a:t>
            </a: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гольника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площадь круга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Определение радиуса цилиндрической колонны</a:t>
            </a:r>
          </a:p>
        </p:txBody>
      </p:sp>
      <p:pic>
        <p:nvPicPr>
          <p:cNvPr id="16387" name="Picture 2" descr="&amp;Scy; &amp;acy;&amp;ncy;&amp;tcy;&amp;icy;&amp;chcy;&amp;ncy;&amp;ocy;&amp;scy;&amp;tcy;&amp;softcy;&amp;yucy; &amp;icy; &amp;Ucy; &amp;mcy;&amp;ncy;&amp;ocy;&amp;gcy;&amp;icy;&amp;khcy; &amp;icy;&amp;zcy; &amp;ncy;&amp;acy;&amp;scy; &amp;kcy;&amp;ocy;&amp;lcy;&amp;ocy;&amp;ncy;&amp;ncy;&amp;ycy; &amp;acy;&amp;scy;&amp;scy;&amp;ocy;&amp;tscy;&amp;icy;&amp;icy;&amp;rcy;&amp;ucy;&amp;yucy;&amp;tcy;&amp;scy;&amp;yacy; &amp;pcy;&amp;rcy;&amp;iecy;&amp;zhcy;&amp;dcy;&amp;iecy; &amp;vcy;&amp;scy;&amp;iecy;&amp;gcy;&amp;ocy;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643050"/>
            <a:ext cx="392905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&amp;Dcy;&amp;iecy;&amp;kcy;&amp;ocy;&amp;rcy;&amp;acy;&amp;tcy;&amp;icy;&amp;vcy;&amp;ncy;&amp;acy;&amp;yacy; &amp;kcy;&amp;ocy;&amp;lcy;&amp;ocy;&amp;ncy;&amp;ncy;&amp;acy; &amp;kcy;&amp;rcy;&amp;acy;&amp;scy;&amp;ncy;&amp;ocy;&amp;gcy;&amp;ocy; &amp;tscy;&amp;vcy;&amp;iecy;&amp;tcy;&amp;a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285968"/>
            <a:ext cx="3500462" cy="414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21"/>
          <p:cNvSpPr>
            <a:spLocks noChangeArrowheads="1"/>
          </p:cNvSpPr>
          <p:nvPr/>
        </p:nvSpPr>
        <p:spPr bwMode="auto">
          <a:xfrm>
            <a:off x="7000892" y="2000240"/>
            <a:ext cx="1857388" cy="2571768"/>
          </a:xfrm>
          <a:prstGeom prst="flowChartDocumen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Длина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окружности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&amp;Scy; &amp;acy;&amp;ncy;&amp;tcy;&amp;icy;&amp;chcy;&amp;ncy;&amp;ocy;&amp;scy;&amp;tcy;&amp;softcy;&amp;yucy; &amp;icy; &amp;Ucy; &amp;mcy;&amp;ncy;&amp;ocy;&amp;gcy;&amp;icy;&amp;khcy; &amp;icy;&amp;zcy; &amp;ncy;&amp;acy;&amp;scy; &amp;kcy;&amp;ocy;&amp;lcy;&amp;ocy;&amp;ncy;&amp;ncy;&amp;ycy; &amp;acy;&amp;scy;&amp;scy;&amp;ocy;&amp;tscy;&amp;icy;&amp;icy;&amp;rcy;&amp;ucy;&amp;yucy;&amp;tcy;&amp;scy;&amp;yacy; &amp;pcy;&amp;rcy;&amp;iecy;&amp;zhcy;&amp;dcy;&amp;iecy; &amp;vcy;&amp;scy;&amp;iecy;&amp;gcy;&amp;ocy;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558" y="1795450"/>
            <a:ext cx="139814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Определение площади окраски лепнины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voslepnina.ru/data/images/img2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00174"/>
            <a:ext cx="2928958" cy="2643206"/>
          </a:xfrm>
          <a:prstGeom prst="rect">
            <a:avLst/>
          </a:prstGeom>
          <a:noFill/>
        </p:spPr>
      </p:pic>
      <p:pic>
        <p:nvPicPr>
          <p:cNvPr id="1028" name="Picture 4" descr="http://nextproekt.ru/images/portfolio/holl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928934"/>
            <a:ext cx="3000396" cy="2643206"/>
          </a:xfrm>
          <a:prstGeom prst="rect">
            <a:avLst/>
          </a:prstGeom>
          <a:noFill/>
        </p:spPr>
      </p:pic>
      <p:sp>
        <p:nvSpPr>
          <p:cNvPr id="6" name="AutoShape 21"/>
          <p:cNvSpPr>
            <a:spLocks noChangeArrowheads="1"/>
          </p:cNvSpPr>
          <p:nvPr/>
        </p:nvSpPr>
        <p:spPr bwMode="auto">
          <a:xfrm>
            <a:off x="5072066" y="1428736"/>
            <a:ext cx="3786214" cy="1857388"/>
          </a:xfrm>
          <a:prstGeom prst="flowChartDocumen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Площадь горизонтальной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проекции, умножение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числа на коэффициент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Подсчёт объёмов работ и расхода материалов при внутренней и внешней отделке помещений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85926"/>
            <a:ext cx="3143272" cy="2366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214818"/>
            <a:ext cx="320040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21"/>
          <p:cNvSpPr>
            <a:spLocks noChangeArrowheads="1"/>
          </p:cNvSpPr>
          <p:nvPr/>
        </p:nvSpPr>
        <p:spPr bwMode="auto">
          <a:xfrm>
            <a:off x="4500562" y="1928802"/>
            <a:ext cx="3643338" cy="3500438"/>
          </a:xfrm>
          <a:prstGeom prst="flowChartDocumen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Площадь боковой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поверхности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прямоугольного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параллелепипеда,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площадь прямоугольника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171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85927"/>
            <a:ext cx="7848835" cy="4072872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Из геометрических знаний, прежде всего рабочему этой профессии необходимо знать: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формулы площадей поверхностей многогранников, цилиндра, формулы площадей многоугольников. </a:t>
            </a:r>
          </a:p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Уметь: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производить расчет площадей, объемов работ и расхода материалов, уметь уверенно работать с калькулятором и наверняка еще многое другое, чему предстоит научиться каждому, выбравшему эту нелегкую, но востребованную и, несомненно, уважаемую профессию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8"/>
          <p:cNvSpPr txBox="1">
            <a:spLocks noChangeArrowheads="1"/>
          </p:cNvSpPr>
          <p:nvPr/>
        </p:nvSpPr>
        <p:spPr bwMode="auto">
          <a:xfrm>
            <a:off x="214282" y="285728"/>
            <a:ext cx="8320118" cy="23083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	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астер отделочных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строительных декоративных 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работ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— это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квалифицированный рабочий, выполняющий  внутренние   и наружные  штукатурные, малярные, облицовочные работы, устройство ограждающих конструкций при производстве, ремонте и реконструкции зданий и сооружений</a:t>
            </a:r>
            <a:endParaRPr lang="ru-RU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://cs408124.vk.me/v408124502/85da/_Xay-r0UP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712" y="3284985"/>
            <a:ext cx="3734707" cy="3096344"/>
          </a:xfrm>
          <a:prstGeom prst="rect">
            <a:avLst/>
          </a:prstGeom>
          <a:noFill/>
        </p:spPr>
      </p:pic>
      <p:pic>
        <p:nvPicPr>
          <p:cNvPr id="8196" name="Picture 4" descr="&amp;SHcy;&amp;tcy;&amp;ucy;&amp;kcy;&amp;acy;&amp;tcy;&amp;ucy;&amp;rcy; &amp;ncy;&amp;acy; &amp;rcy;&amp;acy;&amp;bcy;&amp;ocy;&amp;tcy;&amp;iecy; phot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1127" y="3857630"/>
            <a:ext cx="3673361" cy="2739724"/>
          </a:xfrm>
          <a:prstGeom prst="rect">
            <a:avLst/>
          </a:prstGeom>
          <a:noFill/>
        </p:spPr>
      </p:pic>
      <p:pic>
        <p:nvPicPr>
          <p:cNvPr id="8198" name="Picture 6" descr="&amp;Mcy;&amp;acy;&amp;scy;&amp;tcy;&amp;iecy;&amp;rcy; &amp;rcy;&amp;ocy;&amp;scy;&amp;pcy;&amp;icy;&amp;scy;&amp;softcy; &amp;pcy;&amp;lcy;&amp;acy;&amp;fcy;&amp;ocy;&amp;ncy;&amp;acy; pho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19" y="2500306"/>
            <a:ext cx="1928827" cy="27146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00042"/>
            <a:ext cx="8329642" cy="562612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Informal Roman" pitchFamily="66" charset="0"/>
              </a:rPr>
              <a:t>Чтобы сделанная работа получилось качественной и прослужила долго, перед тем, как приступать к  отделке и окраске необходимо проанализировать свойства и параметры материала и обязательно произвести расчёт объёмов работ, расхода материалов и конечно стоимость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428604"/>
            <a:ext cx="8258204" cy="570232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Объектом нашего исследования мы определяем: </a:t>
            </a: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роль математических методов в профессии м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астера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отделочных строительных работ </a:t>
            </a:r>
            <a:endParaRPr lang="ru-RU" sz="24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исследования</a:t>
            </a: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: выявить  необходимость  получения математических знаний и применения  их для решения производственных задач</a:t>
            </a:r>
            <a:endParaRPr lang="ru-RU" sz="24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Задачи исследования</a:t>
            </a: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    изучить, какие именно математические знания, умения и навыки необходимы м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астеру отделочных строительных работ</a:t>
            </a: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 на определенных этапах работы;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    рассмотреть возможности решения производственных задач с применением математического аппарата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426170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Определение радиуса и площади отделки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колонны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цилиндрической формы </a:t>
            </a:r>
          </a:p>
        </p:txBody>
      </p:sp>
      <p:pic>
        <p:nvPicPr>
          <p:cNvPr id="4" name="Picture 2" descr="&amp;Scy; &amp;acy;&amp;ncy;&amp;tcy;&amp;icy;&amp;chcy;&amp;ncy;&amp;ocy;&amp;scy;&amp;tcy;&amp;softcy;&amp;yucy; &amp;icy; &amp;Ucy; &amp;mcy;&amp;ncy;&amp;ocy;&amp;gcy;&amp;icy;&amp;khcy; &amp;icy;&amp;zcy; &amp;ncy;&amp;acy;&amp;scy; &amp;kcy;&amp;ocy;&amp;lcy;&amp;ocy;&amp;ncy;&amp;ncy;&amp;ycy; &amp;acy;&amp;scy;&amp;scy;&amp;ocy;&amp;tscy;&amp;icy;&amp;icy;&amp;rcy;&amp;ucy;&amp;yucy;&amp;tcy;&amp;scy;&amp;yacy; &amp;pcy;&amp;rcy;&amp;iecy;&amp;zhcy;&amp;dcy;&amp;iecy; &amp;vcy;&amp;scy;&amp;iecy;&amp;gcy;&amp;ocy;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844824"/>
            <a:ext cx="2743523" cy="2920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21"/>
          <p:cNvSpPr>
            <a:spLocks noChangeArrowheads="1"/>
          </p:cNvSpPr>
          <p:nvPr/>
        </p:nvSpPr>
        <p:spPr bwMode="auto">
          <a:xfrm>
            <a:off x="5364088" y="1700808"/>
            <a:ext cx="3528392" cy="2808311"/>
          </a:xfrm>
          <a:prstGeom prst="flowChartDocumen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Длина окружности,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площадь боковой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поверхности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цилиндра</a:t>
            </a: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&amp;Dcy;&amp;iecy;&amp;kcy;&amp;ocy;&amp;rcy;&amp;acy;&amp;tcy;&amp;icy;&amp;vcy;&amp;ncy;&amp;acy;&amp;yacy; &amp;kcy;&amp;ocy;&amp;lcy;&amp;ocy;&amp;ncy;&amp;ncy;&amp;acy; &amp;kcy;&amp;rcy;&amp;acy;&amp;scy;&amp;ncy;&amp;ocy;&amp;gcy;&amp;ocy; &amp;tscy;&amp;vcy;&amp;iecy;&amp;tcy;&amp;a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7622" y="3985143"/>
            <a:ext cx="2444378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0030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507288" cy="1417638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Определение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площади отделки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колонн четырёхгранных и шестигранных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формы </a:t>
            </a:r>
            <a:endParaRPr lang="ru-RU" sz="3600" dirty="0"/>
          </a:p>
        </p:txBody>
      </p:sp>
      <p:sp>
        <p:nvSpPr>
          <p:cNvPr id="4" name="AutoShape 21"/>
          <p:cNvSpPr>
            <a:spLocks noGrp="1" noChangeArrowheads="1"/>
          </p:cNvSpPr>
          <p:nvPr>
            <p:ph idx="1"/>
          </p:nvPr>
        </p:nvSpPr>
        <p:spPr bwMode="auto">
          <a:xfrm>
            <a:off x="5076056" y="1975387"/>
            <a:ext cx="3682752" cy="4765981"/>
          </a:xfrm>
          <a:prstGeom prst="flowChartDocumen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noAutofit/>
          </a:bodyPr>
          <a:lstStyle/>
          <a:p>
            <a:pPr marL="0" indent="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Площадь 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прямоугольника,</a:t>
            </a:r>
          </a:p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равильного</a:t>
            </a:r>
          </a:p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естиугольника.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Площадь боковой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поверхности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призмы, 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параллелепипеда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&amp;Ncy;&amp;acy; &amp;KHcy;&amp;ocy;&amp;dcy;&amp;ycy;&amp;ncy;&amp;scy;&amp;kcy;&amp;ocy;&amp;mcy; &amp;pcy;&amp;ocy;&amp;lcy;&amp;iecy; &amp;Dcy;&amp;icy;&amp;zcy;&amp;acy;&amp;jcy;&amp;ncy; &amp;pcy;&amp;rcy;&amp;ocy;&amp;iecy;&amp;kcy;&amp;tcy; &amp;gcy;&amp;ocy;&amp;scy;&amp;tcy;&amp;icy;&amp;ncy;&amp;ocy;&amp;jcy; &amp;scy; &amp;kcy;&amp;ocy;&amp;lcy;&amp;ocy;&amp;ncy;&amp;ncy;&amp;ocy;&amp;jcy; &amp;vcy; &amp;kcy;&amp;vcy;&amp;acy;&amp;rcy;&amp;tcy;&amp;icy;&amp;rcy;&amp;iecy;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049" y="1975387"/>
            <a:ext cx="3174280" cy="2811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i1.ytimg.com/vi/9Ej1ZmOiZzY/hqdefault.jpg"/>
          <p:cNvPicPr>
            <a:picLocks noChangeAspect="1" noChangeArrowheads="1"/>
          </p:cNvPicPr>
          <p:nvPr/>
        </p:nvPicPr>
        <p:blipFill>
          <a:blip r:embed="rId3"/>
          <a:srcRect t="12500" r="67188" b="12499"/>
          <a:stretch>
            <a:fillRect/>
          </a:stretch>
        </p:blipFill>
        <p:spPr bwMode="auto">
          <a:xfrm>
            <a:off x="2267744" y="3382454"/>
            <a:ext cx="2507170" cy="31683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1455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4" descr="http://www.doorsstyles.com/wp-content/uploads/2015/04/Styles-of-Bedroom-Doors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928670"/>
            <a:ext cx="360520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www.dveriservice.ru/ral/f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1071546"/>
            <a:ext cx="57150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Двери, изготовленные одним полотном. Дверные проёмы</a:t>
            </a:r>
          </a:p>
        </p:txBody>
      </p:sp>
      <p:pic>
        <p:nvPicPr>
          <p:cNvPr id="3075" name="Picture 4" descr="http://www.sv-dveri.ru/sites/default/files/imagecache/collection-color-bg/models-collection-color/19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785926"/>
            <a:ext cx="157162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s017.radikal.ru/i443/1501/e8/471117ca806c.jpg"/>
          <p:cNvPicPr>
            <a:picLocks noChangeAspect="1" noChangeArrowheads="1"/>
          </p:cNvPicPr>
          <p:nvPr/>
        </p:nvPicPr>
        <p:blipFill>
          <a:blip r:embed="rId3"/>
          <a:srcRect r="55325"/>
          <a:stretch>
            <a:fillRect/>
          </a:stretch>
        </p:blipFill>
        <p:spPr bwMode="auto">
          <a:xfrm>
            <a:off x="285720" y="1714488"/>
            <a:ext cx="3071834" cy="3948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21"/>
          <p:cNvSpPr>
            <a:spLocks noChangeArrowheads="1"/>
          </p:cNvSpPr>
          <p:nvPr/>
        </p:nvSpPr>
        <p:spPr bwMode="auto">
          <a:xfrm>
            <a:off x="5357818" y="2000240"/>
            <a:ext cx="2786082" cy="3429000"/>
          </a:xfrm>
          <a:prstGeom prst="flowChartDocumen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Площадь полной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поверхности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прямоугольного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параллелепипеда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Двери, с прямоугольной формой стекол</a:t>
            </a:r>
            <a:endParaRPr lang="ru-RU" sz="3200" dirty="0" smtClean="0"/>
          </a:p>
        </p:txBody>
      </p:sp>
      <p:pic>
        <p:nvPicPr>
          <p:cNvPr id="6147" name="Picture 2" descr="http://pregrada-dveri.ru/images/product/imgs/255_19092652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14422"/>
            <a:ext cx="1998690" cy="4707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21"/>
          <p:cNvSpPr>
            <a:spLocks noChangeArrowheads="1"/>
          </p:cNvSpPr>
          <p:nvPr/>
        </p:nvSpPr>
        <p:spPr bwMode="auto">
          <a:xfrm>
            <a:off x="5786446" y="1142984"/>
            <a:ext cx="3071834" cy="1643074"/>
          </a:xfrm>
          <a:prstGeom prst="flowChartDocumen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Площадь полной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поверхности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прямоугольного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параллелепипеда, площадь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прямоугольника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dveri-kolor.ru/netcat_files/multifile/2549/M_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214422"/>
            <a:ext cx="2190750" cy="4714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http://www.vdomspb.ru/design/wa/foto/color/colo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2928934"/>
            <a:ext cx="33051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Пружина">
  <a:themeElements>
    <a:clrScheme name="Пружина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Пружина">
      <a:majorFont>
        <a:latin typeface="Verdana"/>
        <a:ea typeface=""/>
        <a:cs typeface=""/>
        <a:font script="Jpan" typeface="MS Gothic"/>
        <a:font script="Hang" typeface="굴림"/>
        <a:font script="Hans" typeface="Microsoft YaHei"/>
        <a:font script="Hant" typeface="Microsoft JhengHei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MS Gothic"/>
        <a:font script="Hang" typeface="굴림"/>
        <a:font script="Hans" typeface="Microsoft YaHei"/>
        <a:font script="Hant" typeface="Microsoft JhengHei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Пружина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>1</ep:Company>
  <ep:Words>299</ep:Words>
  <ep:PresentationFormat>Экран (4:3)</ep:PresentationFormat>
  <ep:Paragraphs>63</ep:Paragraphs>
  <ep:Slides>15</ep:Slides>
  <ep:Notes>1</ep:Notes>
  <ep:TotalTime>0</ep:TotalTime>
  <ep:HiddenSlides>0</ep:HiddenSlides>
  <ep:MMClips>0</ep:MMClips>
  <ep:HeadingPairs>
    <vt:vector size="4" baseType="variant">
      <vt:variant>
        <vt:lpstr>Темы</vt:lpstr>
      </vt:variant>
      <vt:variant>
        <vt:i4>1</vt:i4>
      </vt:variant>
      <vt:variant>
        <vt:lpstr>Заголовок слайда</vt:lpstr>
      </vt:variant>
      <vt:variant>
        <vt:i4>15</vt:i4>
      </vt:variant>
    </vt:vector>
  </ep:HeadingPairs>
  <ep:TitlesOfParts>
    <vt:vector size="16" baseType="lpstr">
      <vt:lpstr>Пружина</vt:lpstr>
      <vt:lpstr>Слайд 1</vt:lpstr>
      <vt:lpstr>Слайд 2</vt:lpstr>
      <vt:lpstr>Слайд 3</vt:lpstr>
      <vt:lpstr>Слайд 4</vt:lpstr>
      <vt:lpstr xml:space="preserve">Определение радиуса и площади отделки колонны цилиндрической формы </vt:lpstr>
      <vt:lpstr xml:space="preserve">Определение  площади отделки колонн четырёхгранных и шестигранных формы </vt:lpstr>
      <vt:lpstr>Слайд 7</vt:lpstr>
      <vt:lpstr>Двери, изготовленные одним полотном. Дверные проёмы</vt:lpstr>
      <vt:lpstr>Двери, с прямоугольной формой стекол</vt:lpstr>
      <vt:lpstr>Слайд 10</vt:lpstr>
      <vt:lpstr>Двери со сложной конфигурацией стекол</vt:lpstr>
      <vt:lpstr>Определение радиуса цилиндрической колонны</vt:lpstr>
      <vt:lpstr>Определение площади окраски лепнины</vt:lpstr>
      <vt:lpstr>Подсчёт объёмов работ и расхода материалов при внутренней и внешней отделке помещений</vt:lpstr>
      <vt:lpstr>Вывод: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2015-11-19T07:41:56.000</dcterms:created>
  <dc:creator>1</dc:creator>
  <cp:lastModifiedBy>olant</cp:lastModifiedBy>
  <dcterms:modified xsi:type="dcterms:W3CDTF">2024-05-22T13:34:30.584</dcterms:modified>
  <cp:revision>79</cp:revision>
  <dc:title>Слайд 1</dc:title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