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omments/comment1.xml" ContentType="application/vnd.openxmlformats-officedocument.presentationml.comments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notesMasterIdLst>
    <p:notesMasterId r:id="rId36"/>
  </p:notesMasterIdLst>
  <p:sldIdLst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6" r:id="rId13"/>
    <p:sldId id="267" r:id="rId14"/>
    <p:sldId id="268" r:id="rId15"/>
    <p:sldId id="269" r:id="rId16"/>
    <p:sldId id="265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9" r:id="rId25"/>
    <p:sldId id="278" r:id="rId26"/>
    <p:sldId id="277" r:id="rId27"/>
    <p:sldId id="280" r:id="rId28"/>
    <p:sldId id="281" r:id="rId29"/>
    <p:sldId id="282" r:id="rId30"/>
    <p:sldId id="284" r:id="rId31"/>
    <p:sldId id="283" r:id="rId32"/>
    <p:sldId id="285" r:id="rId33"/>
    <p:sldId id="286" r:id="rId34"/>
    <p:sldId id="287" r:id="rId3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1" initials="1" lastIdx="1" clrIdx="0"/>
  <p:cmAuthor id="2" name="Болдарева Анастасия Сергеевна" initials="БАС" lastIdx="1" clrIdx="1">
    <p:extLst>
      <p:ext uri="{19B8F6BF-5375-455C-9EA6-DF929625EA0E}">
        <p15:presenceInfo xmlns:p15="http://schemas.microsoft.com/office/powerpoint/2012/main" userId="Болдарева Анастасия Сергеевна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693A2FB-3E79-4FE6-97DB-B2A915BF20B8}" v="1" dt="2020-05-27T08:45:10.270"/>
    <p1510:client id="{C7BA6D79-4DA3-4BDF-91BD-B7B9158F76D4}" v="4" dt="2020-04-24T06:12:34.82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25" autoAdjust="0"/>
    <p:restoredTop sz="94660"/>
  </p:normalViewPr>
  <p:slideViewPr>
    <p:cSldViewPr snapToGrid="0">
      <p:cViewPr>
        <p:scale>
          <a:sx n="78" d="100"/>
          <a:sy n="78" d="100"/>
        </p:scale>
        <p:origin x="1454" y="8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viewProps" Target="viewProps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microsoft.com/office/2015/10/relationships/revisionInfo" Target="revisionInfo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commentAuthors" Target="commentAuthors.xml"/><Relationship Id="rId40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presProps" Target="presProps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9-12-13T09:25:36.609" idx="1">
    <p:pos x="10" y="10"/>
    <p:text/>
    <p:extLst>
      <p:ext uri="{C676402C-5697-4E1C-873F-D02D1690AC5C}">
        <p15:threadingInfo xmlns:p15="http://schemas.microsoft.com/office/powerpoint/2012/main" timeZoneBias="-180"/>
      </p:ext>
    </p:extLst>
  </p:cm>
</p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CA6183-EE97-4DD0-A4E1-B1EA2E50C7FE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76369D-03CD-4D71-90E7-6D30E7833C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74739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73BEF6-336A-4AEA-85C6-C6964F4B28A8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3C9CA3-4255-402C-AAB7-CCEDA1DC16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16279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73BEF6-336A-4AEA-85C6-C6964F4B28A8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3C9CA3-4255-402C-AAB7-CCEDA1DC16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47836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73BEF6-336A-4AEA-85C6-C6964F4B28A8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3C9CA3-4255-402C-AAB7-CCEDA1DC16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25944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73BEF6-336A-4AEA-85C6-C6964F4B28A8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3C9CA3-4255-402C-AAB7-CCEDA1DC16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47471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73BEF6-336A-4AEA-85C6-C6964F4B28A8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3C9CA3-4255-402C-AAB7-CCEDA1DC16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0676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73BEF6-336A-4AEA-85C6-C6964F4B28A8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3C9CA3-4255-402C-AAB7-CCEDA1DC16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96431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73BEF6-336A-4AEA-85C6-C6964F4B28A8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3C9CA3-4255-402C-AAB7-CCEDA1DC16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90648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73BEF6-336A-4AEA-85C6-C6964F4B28A8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3C9CA3-4255-402C-AAB7-CCEDA1DC16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00548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73BEF6-336A-4AEA-85C6-C6964F4B28A8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3C9CA3-4255-402C-AAB7-CCEDA1DC16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82377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73BEF6-336A-4AEA-85C6-C6964F4B28A8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3C9CA3-4255-402C-AAB7-CCEDA1DC16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48248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73BEF6-336A-4AEA-85C6-C6964F4B28A8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3C9CA3-4255-402C-AAB7-CCEDA1DC16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91946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73BEF6-336A-4AEA-85C6-C6964F4B28A8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3C9CA3-4255-402C-AAB7-CCEDA1DC16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14381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35419D4D-EBD9-6AE9-03D8-6B02F04E879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8" y="0"/>
            <a:ext cx="9111603" cy="68580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369575" y="2373312"/>
            <a:ext cx="729900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60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с ребусами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265460" y="4484688"/>
            <a:ext cx="455310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Выполнила </a:t>
            </a:r>
          </a:p>
          <a:p>
            <a:pPr algn="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Анастасия Сергеевна Болдарева, </a:t>
            </a:r>
          </a:p>
          <a:p>
            <a:pPr algn="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начальных классов   </a:t>
            </a:r>
          </a:p>
        </p:txBody>
      </p:sp>
    </p:spTree>
    <p:extLst>
      <p:ext uri="{BB962C8B-B14F-4D97-AF65-F5344CB8AC3E}">
        <p14:creationId xmlns:p14="http://schemas.microsoft.com/office/powerpoint/2010/main" val="159327372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94466EDE-F240-4BDD-8100-6FCF6E069C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048"/>
            <a:ext cx="9144000" cy="6851904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693E7A2-356B-4FB7-A17E-DCB1E22F8A9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26226" y="159026"/>
            <a:ext cx="4488254" cy="3654287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2BF72792-3FE0-4A4D-B674-4AD9929B659F}"/>
              </a:ext>
            </a:extLst>
          </p:cNvPr>
          <p:cNvSpPr/>
          <p:nvPr/>
        </p:nvSpPr>
        <p:spPr>
          <a:xfrm>
            <a:off x="2246340" y="658603"/>
            <a:ext cx="1603324" cy="31547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9900" b="1" cap="none" spc="0" dirty="0">
                <a:ln w="12700">
                  <a:solidFill>
                    <a:schemeClr val="accent5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  <a:effectLst/>
              </a:rPr>
              <a:t>Б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F295EC2-3417-480F-874F-76323E3AA112}"/>
              </a:ext>
            </a:extLst>
          </p:cNvPr>
          <p:cNvSpPr txBox="1"/>
          <p:nvPr/>
        </p:nvSpPr>
        <p:spPr>
          <a:xfrm>
            <a:off x="3975652" y="4572000"/>
            <a:ext cx="341906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i="1" dirty="0">
                <a:solidFill>
                  <a:srgbClr val="0070C0"/>
                </a:solidFill>
              </a:rPr>
              <a:t>Бусы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7E8B09C4-F4A4-469D-8E0F-790D62F543A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46573" y="4687956"/>
            <a:ext cx="1934817" cy="1934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931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1A669A7A-3ACC-44DB-B2FD-551739764E5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048"/>
            <a:ext cx="9144000" cy="6851904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CA645315-621B-4EE2-B00E-6B4C0618FD7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1445" y="228947"/>
            <a:ext cx="3629025" cy="4074695"/>
          </a:xfrm>
          <a:prstGeom prst="rect">
            <a:avLst/>
          </a:prstGeom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244ECEAB-687B-468A-8144-D9EAC657EAE2}"/>
              </a:ext>
            </a:extLst>
          </p:cNvPr>
          <p:cNvSpPr/>
          <p:nvPr/>
        </p:nvSpPr>
        <p:spPr>
          <a:xfrm>
            <a:off x="6511572" y="850473"/>
            <a:ext cx="2031325" cy="31547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9900" b="1" cap="none" spc="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Ф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88F3EF2-20F4-492B-A7A5-BD4B755FD72F}"/>
              </a:ext>
            </a:extLst>
          </p:cNvPr>
          <p:cNvSpPr txBox="1"/>
          <p:nvPr/>
        </p:nvSpPr>
        <p:spPr>
          <a:xfrm>
            <a:off x="4636907" y="4877949"/>
            <a:ext cx="374933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i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Шарф</a:t>
            </a:r>
          </a:p>
        </p:txBody>
      </p:sp>
    </p:spTree>
    <p:extLst>
      <p:ext uri="{BB962C8B-B14F-4D97-AF65-F5344CB8AC3E}">
        <p14:creationId xmlns:p14="http://schemas.microsoft.com/office/powerpoint/2010/main" val="10147994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F18FB255-B151-4289-8D67-7FFE89A87A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1904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7795995B-65A7-4039-8D4D-42C9A4D9A22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3710"/>
          <a:stretch/>
        </p:blipFill>
        <p:spPr>
          <a:xfrm>
            <a:off x="4124309" y="146744"/>
            <a:ext cx="4834162" cy="3669881"/>
          </a:xfrm>
          <a:prstGeom prst="rect">
            <a:avLst/>
          </a:prstGeom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4BE0E9D5-93A4-463C-80E7-A438D7C9C37F}"/>
              </a:ext>
            </a:extLst>
          </p:cNvPr>
          <p:cNvSpPr/>
          <p:nvPr/>
        </p:nvSpPr>
        <p:spPr>
          <a:xfrm>
            <a:off x="783489" y="754222"/>
            <a:ext cx="3071290" cy="186204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1500" b="0" cap="none" spc="0" dirty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Гриб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AA4B409-6E70-4E38-A5D3-446198FA3630}"/>
              </a:ext>
            </a:extLst>
          </p:cNvPr>
          <p:cNvSpPr txBox="1"/>
          <p:nvPr/>
        </p:nvSpPr>
        <p:spPr>
          <a:xfrm>
            <a:off x="4015409" y="4678017"/>
            <a:ext cx="361784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i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Грибочки</a:t>
            </a:r>
          </a:p>
        </p:txBody>
      </p:sp>
    </p:spTree>
    <p:extLst>
      <p:ext uri="{BB962C8B-B14F-4D97-AF65-F5344CB8AC3E}">
        <p14:creationId xmlns:p14="http://schemas.microsoft.com/office/powerpoint/2010/main" val="3774952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681E7BFA-54A4-482A-8B14-7D08D813105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048"/>
            <a:ext cx="9144000" cy="6851904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4B24CDB-2D82-468E-9625-DFB16A448B7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4057" t="45717" r="35653" b="24642"/>
          <a:stretch/>
        </p:blipFill>
        <p:spPr>
          <a:xfrm>
            <a:off x="2266122" y="252427"/>
            <a:ext cx="6630825" cy="345818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43655CB-EA98-48D3-905D-C3A529C74E39}"/>
              </a:ext>
            </a:extLst>
          </p:cNvPr>
          <p:cNvSpPr txBox="1"/>
          <p:nvPr/>
        </p:nvSpPr>
        <p:spPr>
          <a:xfrm>
            <a:off x="3299792" y="4426226"/>
            <a:ext cx="42672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i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Комар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C46370F0-82E3-4C42-934D-D3CDC6C6BB6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21357" y="4574725"/>
            <a:ext cx="2155233" cy="1845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8251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7">
            <a:extLst>
              <a:ext uri="{FF2B5EF4-FFF2-40B4-BE49-F238E27FC236}">
                <a16:creationId xmlns:a16="http://schemas.microsoft.com/office/drawing/2014/main" id="{71B2258F-86CA-4D4D-8270-BC05FCDEBFB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7999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0448FE6-0789-47E1-8527-62F11DAF034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50000"/>
          </a:blip>
          <a:srcRect/>
          <a:stretch/>
        </p:blipFill>
        <p:spPr>
          <a:xfrm>
            <a:off x="20" y="1"/>
            <a:ext cx="9143980" cy="6857999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48192D8-8C5E-48C1-9DF3-8C6041F94C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12844" y="1978740"/>
            <a:ext cx="6858000" cy="2900518"/>
          </a:xfrm>
        </p:spPr>
        <p:txBody>
          <a:bodyPr vert="horz" lIns="91440" tIns="45720" rIns="91440" bIns="45720" rtlCol="0" anchor="b">
            <a:normAutofit/>
          </a:bodyPr>
          <a:lstStyle/>
          <a:p>
            <a:pPr marL="342900" lvl="0" indent="-342900" algn="ctr">
              <a:spcAft>
                <a:spcPts val="800"/>
              </a:spcAft>
            </a:pPr>
            <a:r>
              <a:rPr lang="en-US" sz="6000" b="1" dirty="0" err="1">
                <a:solidFill>
                  <a:srgbClr val="FFFFFF"/>
                </a:solidFill>
                <a:effectLst/>
              </a:rPr>
              <a:t>Замена</a:t>
            </a:r>
            <a:r>
              <a:rPr lang="en-US" sz="6000" b="1" dirty="0">
                <a:solidFill>
                  <a:srgbClr val="FFFFFF"/>
                </a:solidFill>
                <a:effectLst/>
              </a:rPr>
              <a:t> </a:t>
            </a:r>
            <a:r>
              <a:rPr lang="en-US" sz="6000" b="1" dirty="0" err="1">
                <a:solidFill>
                  <a:srgbClr val="FFFFFF"/>
                </a:solidFill>
                <a:effectLst/>
              </a:rPr>
              <a:t>буквы</a:t>
            </a:r>
            <a:r>
              <a:rPr lang="en-US" sz="6000" b="1" dirty="0">
                <a:solidFill>
                  <a:srgbClr val="FFFFFF"/>
                </a:solidFill>
                <a:effectLst/>
              </a:rPr>
              <a:t> в </a:t>
            </a:r>
            <a:r>
              <a:rPr lang="en-US" sz="6000" b="1" dirty="0" err="1">
                <a:solidFill>
                  <a:srgbClr val="FFFFFF"/>
                </a:solidFill>
                <a:effectLst/>
              </a:rPr>
              <a:t>слове</a:t>
            </a:r>
            <a:br>
              <a:rPr lang="en-US" sz="6000" dirty="0">
                <a:solidFill>
                  <a:srgbClr val="FFFFFF"/>
                </a:solidFill>
                <a:effectLst/>
              </a:rPr>
            </a:br>
            <a:endParaRPr lang="en-US" sz="60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869291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84E48ACB-392B-4D0E-BD0D-2856FB676E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048"/>
            <a:ext cx="9144000" cy="6851904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462418B-268B-4C13-8EF6-7C1D4FE8C7C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2320" t="30761" r="38985" b="39599"/>
          <a:stretch/>
        </p:blipFill>
        <p:spPr>
          <a:xfrm>
            <a:off x="2710251" y="265044"/>
            <a:ext cx="6022932" cy="508914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6FC8F8B6-5014-4E49-8931-B590AC9AC144}"/>
              </a:ext>
            </a:extLst>
          </p:cNvPr>
          <p:cNvSpPr txBox="1"/>
          <p:nvPr/>
        </p:nvSpPr>
        <p:spPr>
          <a:xfrm>
            <a:off x="2955235" y="3442252"/>
            <a:ext cx="1219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/>
              <a:t>К</a:t>
            </a:r>
          </a:p>
        </p:txBody>
      </p:sp>
      <p:cxnSp>
        <p:nvCxnSpPr>
          <p:cNvPr id="7" name="Прямая соединительная линия 6">
            <a:extLst>
              <a:ext uri="{FF2B5EF4-FFF2-40B4-BE49-F238E27FC236}">
                <a16:creationId xmlns:a16="http://schemas.microsoft.com/office/drawing/2014/main" id="{D2153654-785E-4C6B-8A00-1DCD06B42169}"/>
              </a:ext>
            </a:extLst>
          </p:cNvPr>
          <p:cNvCxnSpPr/>
          <p:nvPr/>
        </p:nvCxnSpPr>
        <p:spPr>
          <a:xfrm>
            <a:off x="3048000" y="3578087"/>
            <a:ext cx="424070" cy="569843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id="{A468ECC2-73F3-4110-BEFE-93B0979CA9FC}"/>
              </a:ext>
            </a:extLst>
          </p:cNvPr>
          <p:cNvCxnSpPr>
            <a:stCxn id="5" idx="0"/>
          </p:cNvCxnSpPr>
          <p:nvPr/>
        </p:nvCxnSpPr>
        <p:spPr>
          <a:xfrm flipH="1">
            <a:off x="2955235" y="3442252"/>
            <a:ext cx="609600" cy="751995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7F16811A-510B-407C-B5A2-0B7304FCF9A2}"/>
              </a:ext>
            </a:extLst>
          </p:cNvPr>
          <p:cNvSpPr txBox="1"/>
          <p:nvPr/>
        </p:nvSpPr>
        <p:spPr>
          <a:xfrm>
            <a:off x="6359431" y="5123688"/>
            <a:ext cx="294520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dirty="0">
                <a:solidFill>
                  <a:schemeClr val="accent2">
                    <a:lumMod val="75000"/>
                  </a:schemeClr>
                </a:solidFill>
                <a:latin typeface="+mj-lt"/>
              </a:rPr>
              <a:t>Роза</a:t>
            </a:r>
          </a:p>
        </p:txBody>
      </p:sp>
    </p:spTree>
    <p:extLst>
      <p:ext uri="{BB962C8B-B14F-4D97-AF65-F5344CB8AC3E}">
        <p14:creationId xmlns:p14="http://schemas.microsoft.com/office/powerpoint/2010/main" val="42057018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EB862364-0BB7-4D84-8317-BBBECB8318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048"/>
            <a:ext cx="9144000" cy="6851904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669E5D0-B567-4BF6-8F55-04BB80D571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87850" y="1240167"/>
            <a:ext cx="6452566" cy="4034611"/>
          </a:xfrm>
          <a:prstGeom prst="rect">
            <a:avLst/>
          </a:prstGeom>
        </p:spPr>
      </p:pic>
      <p:sp>
        <p:nvSpPr>
          <p:cNvPr id="5" name="Блок-схема: узел 4">
            <a:extLst>
              <a:ext uri="{FF2B5EF4-FFF2-40B4-BE49-F238E27FC236}">
                <a16:creationId xmlns:a16="http://schemas.microsoft.com/office/drawing/2014/main" id="{571E3056-06BE-4CFF-99C4-5566855C2D16}"/>
              </a:ext>
            </a:extLst>
          </p:cNvPr>
          <p:cNvSpPr/>
          <p:nvPr/>
        </p:nvSpPr>
        <p:spPr>
          <a:xfrm>
            <a:off x="769247" y="319635"/>
            <a:ext cx="1577008" cy="149749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/>
              <a:t>Ы</a:t>
            </a:r>
          </a:p>
        </p:txBody>
      </p:sp>
      <p:cxnSp>
        <p:nvCxnSpPr>
          <p:cNvPr id="7" name="Прямая соединительная линия 6">
            <a:extLst>
              <a:ext uri="{FF2B5EF4-FFF2-40B4-BE49-F238E27FC236}">
                <a16:creationId xmlns:a16="http://schemas.microsoft.com/office/drawing/2014/main" id="{162BCFC3-85CB-4D08-B869-0D8171213865}"/>
              </a:ext>
            </a:extLst>
          </p:cNvPr>
          <p:cNvCxnSpPr>
            <a:stCxn id="5" idx="1"/>
          </p:cNvCxnSpPr>
          <p:nvPr/>
        </p:nvCxnSpPr>
        <p:spPr>
          <a:xfrm>
            <a:off x="1000194" y="538938"/>
            <a:ext cx="1187656" cy="1044284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8" name="Блок-схема: узел 7">
            <a:extLst>
              <a:ext uri="{FF2B5EF4-FFF2-40B4-BE49-F238E27FC236}">
                <a16:creationId xmlns:a16="http://schemas.microsoft.com/office/drawing/2014/main" id="{EF15CF24-6B5C-4AF9-B8B4-8675C14D9FA9}"/>
              </a:ext>
            </a:extLst>
          </p:cNvPr>
          <p:cNvSpPr/>
          <p:nvPr/>
        </p:nvSpPr>
        <p:spPr>
          <a:xfrm>
            <a:off x="6797747" y="140805"/>
            <a:ext cx="1577008" cy="149749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/>
              <a:t>И</a:t>
            </a:r>
          </a:p>
        </p:txBody>
      </p:sp>
      <p:sp>
        <p:nvSpPr>
          <p:cNvPr id="10" name="Полилиния: фигура 9">
            <a:extLst>
              <a:ext uri="{FF2B5EF4-FFF2-40B4-BE49-F238E27FC236}">
                <a16:creationId xmlns:a16="http://schemas.microsoft.com/office/drawing/2014/main" id="{2C4700EE-8D18-4784-B036-00E3C143C6AE}"/>
              </a:ext>
            </a:extLst>
          </p:cNvPr>
          <p:cNvSpPr/>
          <p:nvPr/>
        </p:nvSpPr>
        <p:spPr>
          <a:xfrm>
            <a:off x="6559826" y="1033670"/>
            <a:ext cx="2157549" cy="1021705"/>
          </a:xfrm>
          <a:custGeom>
            <a:avLst/>
            <a:gdLst>
              <a:gd name="connsiteX0" fmla="*/ 0 w 2157549"/>
              <a:gd name="connsiteY0" fmla="*/ 0 h 1021705"/>
              <a:gd name="connsiteX1" fmla="*/ 954157 w 2157549"/>
              <a:gd name="connsiteY1" fmla="*/ 1020417 h 1021705"/>
              <a:gd name="connsiteX2" fmla="*/ 2067339 w 2157549"/>
              <a:gd name="connsiteY2" fmla="*/ 212034 h 1021705"/>
              <a:gd name="connsiteX3" fmla="*/ 2093844 w 2157549"/>
              <a:gd name="connsiteY3" fmla="*/ 172278 h 1021705"/>
              <a:gd name="connsiteX4" fmla="*/ 2107096 w 2157549"/>
              <a:gd name="connsiteY4" fmla="*/ 198782 h 10217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57549" h="1021705">
                <a:moveTo>
                  <a:pt x="0" y="0"/>
                </a:moveTo>
                <a:cubicBezTo>
                  <a:pt x="304800" y="492539"/>
                  <a:pt x="609601" y="985078"/>
                  <a:pt x="954157" y="1020417"/>
                </a:cubicBezTo>
                <a:cubicBezTo>
                  <a:pt x="1298713" y="1055756"/>
                  <a:pt x="1877391" y="353391"/>
                  <a:pt x="2067339" y="212034"/>
                </a:cubicBezTo>
                <a:cubicBezTo>
                  <a:pt x="2257287" y="70678"/>
                  <a:pt x="2087218" y="174487"/>
                  <a:pt x="2093844" y="172278"/>
                </a:cubicBezTo>
                <a:cubicBezTo>
                  <a:pt x="2100470" y="170069"/>
                  <a:pt x="2103783" y="184425"/>
                  <a:pt x="2107096" y="198782"/>
                </a:cubicBezTo>
              </a:path>
            </a:pathLst>
          </a:cu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7BDFE32-032A-4CB2-81C9-3EEE7C108E1D}"/>
              </a:ext>
            </a:extLst>
          </p:cNvPr>
          <p:cNvSpPr txBox="1"/>
          <p:nvPr/>
        </p:nvSpPr>
        <p:spPr>
          <a:xfrm>
            <a:off x="6094063" y="5603492"/>
            <a:ext cx="262331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dirty="0">
                <a:solidFill>
                  <a:schemeClr val="accent2">
                    <a:lumMod val="75000"/>
                  </a:schemeClr>
                </a:solidFill>
                <a:latin typeface="+mj-lt"/>
              </a:rPr>
              <a:t>Мишка</a:t>
            </a:r>
          </a:p>
        </p:txBody>
      </p:sp>
    </p:spTree>
    <p:extLst>
      <p:ext uri="{BB962C8B-B14F-4D97-AF65-F5344CB8AC3E}">
        <p14:creationId xmlns:p14="http://schemas.microsoft.com/office/powerpoint/2010/main" val="3742250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6F4BEC1D-277B-4ABF-8557-A10A1E998A8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048"/>
            <a:ext cx="9144000" cy="6851904"/>
          </a:xfrm>
          <a:prstGeom prst="rect">
            <a:avLst/>
          </a:prstGeom>
        </p:spPr>
      </p:pic>
      <p:pic>
        <p:nvPicPr>
          <p:cNvPr id="2050" name="Picture 2">
            <a:extLst>
              <a:ext uri="{FF2B5EF4-FFF2-40B4-BE49-F238E27FC236}">
                <a16:creationId xmlns:a16="http://schemas.microsoft.com/office/drawing/2014/main" id="{4D096532-BAD0-4636-95AF-6601CCD9C1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0348" y="307991"/>
            <a:ext cx="3591759" cy="52473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Облако 3">
            <a:extLst>
              <a:ext uri="{FF2B5EF4-FFF2-40B4-BE49-F238E27FC236}">
                <a16:creationId xmlns:a16="http://schemas.microsoft.com/office/drawing/2014/main" id="{F7AF6840-54A3-4426-A352-71CDE508E7A9}"/>
              </a:ext>
            </a:extLst>
          </p:cNvPr>
          <p:cNvSpPr/>
          <p:nvPr/>
        </p:nvSpPr>
        <p:spPr>
          <a:xfrm>
            <a:off x="6506817" y="265043"/>
            <a:ext cx="2080592" cy="1643270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200" dirty="0"/>
              <a:t>К</a:t>
            </a:r>
          </a:p>
        </p:txBody>
      </p:sp>
      <p:cxnSp>
        <p:nvCxnSpPr>
          <p:cNvPr id="10" name="Прямая соединительная линия 9">
            <a:extLst>
              <a:ext uri="{FF2B5EF4-FFF2-40B4-BE49-F238E27FC236}">
                <a16:creationId xmlns:a16="http://schemas.microsoft.com/office/drawing/2014/main" id="{6D6AB302-1F7B-4D98-9CE2-C3F4B858DADC}"/>
              </a:ext>
            </a:extLst>
          </p:cNvPr>
          <p:cNvCxnSpPr/>
          <p:nvPr/>
        </p:nvCxnSpPr>
        <p:spPr>
          <a:xfrm>
            <a:off x="6798365" y="503583"/>
            <a:ext cx="1524000" cy="1046921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Облако 10">
            <a:extLst>
              <a:ext uri="{FF2B5EF4-FFF2-40B4-BE49-F238E27FC236}">
                <a16:creationId xmlns:a16="http://schemas.microsoft.com/office/drawing/2014/main" id="{2AB58762-896E-4A7C-A4F1-1C3EFF5BB2A3}"/>
              </a:ext>
            </a:extLst>
          </p:cNvPr>
          <p:cNvSpPr/>
          <p:nvPr/>
        </p:nvSpPr>
        <p:spPr>
          <a:xfrm>
            <a:off x="6255026" y="2693906"/>
            <a:ext cx="2332383" cy="1864842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dirty="0"/>
              <a:t>М</a:t>
            </a:r>
          </a:p>
        </p:txBody>
      </p:sp>
      <p:sp>
        <p:nvSpPr>
          <p:cNvPr id="12" name="Стрелка: штриховая вправо 11">
            <a:extLst>
              <a:ext uri="{FF2B5EF4-FFF2-40B4-BE49-F238E27FC236}">
                <a16:creationId xmlns:a16="http://schemas.microsoft.com/office/drawing/2014/main" id="{8C67093C-7AA7-460B-833D-C290A0082DBB}"/>
              </a:ext>
            </a:extLst>
          </p:cNvPr>
          <p:cNvSpPr/>
          <p:nvPr/>
        </p:nvSpPr>
        <p:spPr>
          <a:xfrm rot="5400000">
            <a:off x="7222435" y="1908313"/>
            <a:ext cx="702365" cy="785593"/>
          </a:xfrm>
          <a:prstGeom prst="stripedRightArrow">
            <a:avLst/>
          </a:prstGeom>
          <a:solidFill>
            <a:schemeClr val="accent2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5463C38-0BC2-4C3C-93E4-06C9563ADF8A}"/>
              </a:ext>
            </a:extLst>
          </p:cNvPr>
          <p:cNvSpPr txBox="1"/>
          <p:nvPr/>
        </p:nvSpPr>
        <p:spPr>
          <a:xfrm>
            <a:off x="6147151" y="5343150"/>
            <a:ext cx="206733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dirty="0">
                <a:solidFill>
                  <a:schemeClr val="accent2">
                    <a:lumMod val="75000"/>
                  </a:schemeClr>
                </a:solidFill>
                <a:latin typeface="+mj-lt"/>
                <a:cs typeface="Arial" panose="020B0604020202020204" pitchFamily="34" charset="0"/>
              </a:rPr>
              <a:t>Сом</a:t>
            </a:r>
          </a:p>
        </p:txBody>
      </p:sp>
    </p:spTree>
    <p:extLst>
      <p:ext uri="{BB962C8B-B14F-4D97-AF65-F5344CB8AC3E}">
        <p14:creationId xmlns:p14="http://schemas.microsoft.com/office/powerpoint/2010/main" val="2905118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09699930-5A0D-4686-BD15-4B0CFDD1B6E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048"/>
            <a:ext cx="9144000" cy="6851904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5C87838A-BF9D-4155-B9B1-D1FC473DBBC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86389" y="198688"/>
            <a:ext cx="5927652" cy="4996164"/>
          </a:xfrm>
          <a:prstGeom prst="rect">
            <a:avLst/>
          </a:prstGeom>
        </p:spPr>
      </p:pic>
      <p:sp>
        <p:nvSpPr>
          <p:cNvPr id="5" name="Лента: наклоненная вниз 4">
            <a:extLst>
              <a:ext uri="{FF2B5EF4-FFF2-40B4-BE49-F238E27FC236}">
                <a16:creationId xmlns:a16="http://schemas.microsoft.com/office/drawing/2014/main" id="{7F70BF0F-CEB1-46B0-B69D-394E82825CF3}"/>
              </a:ext>
            </a:extLst>
          </p:cNvPr>
          <p:cNvSpPr/>
          <p:nvPr/>
        </p:nvSpPr>
        <p:spPr>
          <a:xfrm>
            <a:off x="7017027" y="437321"/>
            <a:ext cx="1921565" cy="874643"/>
          </a:xfrm>
          <a:prstGeom prst="ribbon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/>
              <a:t>А</a:t>
            </a:r>
          </a:p>
        </p:txBody>
      </p:sp>
      <p:cxnSp>
        <p:nvCxnSpPr>
          <p:cNvPr id="7" name="Прямая соединительная линия 6">
            <a:extLst>
              <a:ext uri="{FF2B5EF4-FFF2-40B4-BE49-F238E27FC236}">
                <a16:creationId xmlns:a16="http://schemas.microsoft.com/office/drawing/2014/main" id="{D78D1815-278C-4A9D-A285-008C69754561}"/>
              </a:ext>
            </a:extLst>
          </p:cNvPr>
          <p:cNvCxnSpPr/>
          <p:nvPr/>
        </p:nvCxnSpPr>
        <p:spPr>
          <a:xfrm>
            <a:off x="7633252" y="636104"/>
            <a:ext cx="742122" cy="60960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Лента: наклоненная вниз 7">
            <a:extLst>
              <a:ext uri="{FF2B5EF4-FFF2-40B4-BE49-F238E27FC236}">
                <a16:creationId xmlns:a16="http://schemas.microsoft.com/office/drawing/2014/main" id="{9DFEA8EB-0F78-4955-8019-ACA36A4C3365}"/>
              </a:ext>
            </a:extLst>
          </p:cNvPr>
          <p:cNvSpPr/>
          <p:nvPr/>
        </p:nvSpPr>
        <p:spPr>
          <a:xfrm>
            <a:off x="1244875" y="636103"/>
            <a:ext cx="1763367" cy="874643"/>
          </a:xfrm>
          <a:prstGeom prst="ribbon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/>
              <a:t>О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9FF5273-C444-474B-AAFD-C0E1C4DFE74A}"/>
              </a:ext>
            </a:extLst>
          </p:cNvPr>
          <p:cNvSpPr txBox="1"/>
          <p:nvPr/>
        </p:nvSpPr>
        <p:spPr>
          <a:xfrm>
            <a:off x="6261653" y="5312683"/>
            <a:ext cx="267693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dirty="0">
                <a:solidFill>
                  <a:schemeClr val="accent2">
                    <a:lumMod val="75000"/>
                  </a:schemeClr>
                </a:solidFill>
                <a:latin typeface="+mj-lt"/>
              </a:rPr>
              <a:t>Рок</a:t>
            </a:r>
          </a:p>
        </p:txBody>
      </p:sp>
    </p:spTree>
    <p:extLst>
      <p:ext uri="{BB962C8B-B14F-4D97-AF65-F5344CB8AC3E}">
        <p14:creationId xmlns:p14="http://schemas.microsoft.com/office/powerpoint/2010/main" val="909580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3197A888-1842-4D56-9233-E2833D6EC40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048"/>
            <a:ext cx="9144000" cy="6851904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322EC89-27C5-4605-92DE-2006DCBADD6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75319" y="135160"/>
            <a:ext cx="3675915" cy="6587679"/>
          </a:xfrm>
          <a:prstGeom prst="rect">
            <a:avLst/>
          </a:prstGeom>
        </p:spPr>
      </p:pic>
      <p:sp>
        <p:nvSpPr>
          <p:cNvPr id="4" name="Блок-схема: узел суммирования 3">
            <a:extLst>
              <a:ext uri="{FF2B5EF4-FFF2-40B4-BE49-F238E27FC236}">
                <a16:creationId xmlns:a16="http://schemas.microsoft.com/office/drawing/2014/main" id="{11E0DFBB-EC9F-4794-9EF7-CE2C080C2950}"/>
              </a:ext>
            </a:extLst>
          </p:cNvPr>
          <p:cNvSpPr/>
          <p:nvPr/>
        </p:nvSpPr>
        <p:spPr>
          <a:xfrm>
            <a:off x="3326297" y="687456"/>
            <a:ext cx="1730970" cy="1666461"/>
          </a:xfrm>
          <a:prstGeom prst="flowChartSummingJunction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600" dirty="0">
                <a:latin typeface="+mj-lt"/>
              </a:rPr>
              <a:t>Н</a:t>
            </a:r>
          </a:p>
        </p:txBody>
      </p:sp>
      <p:sp>
        <p:nvSpPr>
          <p:cNvPr id="5" name="Блок-схема: узел 4">
            <a:extLst>
              <a:ext uri="{FF2B5EF4-FFF2-40B4-BE49-F238E27FC236}">
                <a16:creationId xmlns:a16="http://schemas.microsoft.com/office/drawing/2014/main" id="{6B474E13-E6C9-42E3-B502-37A46D94C174}"/>
              </a:ext>
            </a:extLst>
          </p:cNvPr>
          <p:cNvSpPr/>
          <p:nvPr/>
        </p:nvSpPr>
        <p:spPr>
          <a:xfrm>
            <a:off x="3326297" y="3670852"/>
            <a:ext cx="1730970" cy="1666461"/>
          </a:xfrm>
          <a:prstGeom prst="flowChartConnector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200" dirty="0"/>
              <a:t>Р</a:t>
            </a:r>
          </a:p>
        </p:txBody>
      </p:sp>
      <p:cxnSp>
        <p:nvCxnSpPr>
          <p:cNvPr id="7" name="Прямая соединительная линия 6">
            <a:extLst>
              <a:ext uri="{FF2B5EF4-FFF2-40B4-BE49-F238E27FC236}">
                <a16:creationId xmlns:a16="http://schemas.microsoft.com/office/drawing/2014/main" id="{BD63D62F-E1E8-4E8A-AD9F-CCA7C7E3FCD0}"/>
              </a:ext>
            </a:extLst>
          </p:cNvPr>
          <p:cNvCxnSpPr/>
          <p:nvPr/>
        </p:nvCxnSpPr>
        <p:spPr>
          <a:xfrm>
            <a:off x="4191782" y="3187148"/>
            <a:ext cx="1440392" cy="1316934"/>
          </a:xfrm>
          <a:prstGeom prst="line">
            <a:avLst/>
          </a:prstGeom>
          <a:ln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id="{1545E1A5-0FAA-40CA-98F4-5BEC11D5AE2E}"/>
              </a:ext>
            </a:extLst>
          </p:cNvPr>
          <p:cNvCxnSpPr/>
          <p:nvPr/>
        </p:nvCxnSpPr>
        <p:spPr>
          <a:xfrm flipH="1">
            <a:off x="4572000" y="4504082"/>
            <a:ext cx="1073426" cy="1419640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DB99A46B-E8E8-4A89-A66E-628254ECCEB4}"/>
              </a:ext>
            </a:extLst>
          </p:cNvPr>
          <p:cNvSpPr txBox="1"/>
          <p:nvPr/>
        </p:nvSpPr>
        <p:spPr>
          <a:xfrm>
            <a:off x="569843" y="980661"/>
            <a:ext cx="223961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dirty="0">
                <a:solidFill>
                  <a:schemeClr val="accent2">
                    <a:lumMod val="75000"/>
                  </a:schemeClr>
                </a:solidFill>
                <a:latin typeface="+mj-lt"/>
              </a:rPr>
              <a:t>Гром</a:t>
            </a:r>
          </a:p>
        </p:txBody>
      </p:sp>
    </p:spTree>
    <p:extLst>
      <p:ext uri="{BB962C8B-B14F-4D97-AF65-F5344CB8AC3E}">
        <p14:creationId xmlns:p14="http://schemas.microsoft.com/office/powerpoint/2010/main" val="2736523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71B2258F-86CA-4D4D-8270-BC05FCDEBFB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7999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79BCA6A6-487A-43C4-8F51-0DA08F29FC5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50000"/>
          </a:blip>
          <a:srcRect t="2912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42FE471-7797-46CD-88A3-55FBF5229D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3000" y="1122362"/>
            <a:ext cx="6858000" cy="2900518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sz="5600" dirty="0" err="1">
                <a:solidFill>
                  <a:srgbClr val="FFFFFF"/>
                </a:solidFill>
              </a:rPr>
              <a:t>Перестановка</a:t>
            </a:r>
            <a:r>
              <a:rPr lang="en-US" sz="5600" dirty="0">
                <a:solidFill>
                  <a:srgbClr val="FFFFFF"/>
                </a:solidFill>
              </a:rPr>
              <a:t> </a:t>
            </a:r>
            <a:r>
              <a:rPr lang="en-US" sz="5600" dirty="0" err="1">
                <a:solidFill>
                  <a:srgbClr val="FFFFFF"/>
                </a:solidFill>
                <a:effectLst/>
              </a:rPr>
              <a:t>букв</a:t>
            </a:r>
            <a:r>
              <a:rPr lang="en-US" sz="5600" dirty="0">
                <a:solidFill>
                  <a:srgbClr val="FFFFFF"/>
                </a:solidFill>
                <a:effectLst/>
              </a:rPr>
              <a:t> в </a:t>
            </a:r>
            <a:r>
              <a:rPr lang="en-US" sz="5600" dirty="0" err="1">
                <a:solidFill>
                  <a:srgbClr val="FFFFFF"/>
                </a:solidFill>
                <a:effectLst/>
              </a:rPr>
              <a:t>слове</a:t>
            </a:r>
            <a:r>
              <a:rPr lang="en-US" sz="5600" dirty="0">
                <a:solidFill>
                  <a:srgbClr val="FFFFFF"/>
                </a:solidFill>
                <a:effectLst/>
              </a:rPr>
              <a:t> в </a:t>
            </a:r>
            <a:r>
              <a:rPr lang="en-US" sz="5600" dirty="0" err="1">
                <a:solidFill>
                  <a:srgbClr val="FFFFFF"/>
                </a:solidFill>
                <a:effectLst/>
              </a:rPr>
              <a:t>соответствии</a:t>
            </a:r>
            <a:r>
              <a:rPr lang="en-US" sz="5600" dirty="0">
                <a:solidFill>
                  <a:srgbClr val="FFFFFF"/>
                </a:solidFill>
                <a:effectLst/>
              </a:rPr>
              <a:t> с </a:t>
            </a:r>
            <a:r>
              <a:rPr lang="en-US" sz="5600" dirty="0" err="1">
                <a:solidFill>
                  <a:srgbClr val="FFFFFF"/>
                </a:solidFill>
                <a:effectLst/>
              </a:rPr>
              <a:t>цифрами</a:t>
            </a:r>
            <a:endParaRPr lang="en-US" sz="56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797711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7">
            <a:extLst>
              <a:ext uri="{FF2B5EF4-FFF2-40B4-BE49-F238E27FC236}">
                <a16:creationId xmlns:a16="http://schemas.microsoft.com/office/drawing/2014/main" id="{71B2258F-86CA-4D4D-8270-BC05FCDEBFB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7999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EB0364E-8E09-4A3B-BBEB-8A45039FAB1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50000"/>
          </a:blip>
          <a:srcRect/>
          <a:stretch/>
        </p:blipFill>
        <p:spPr>
          <a:xfrm>
            <a:off x="20" y="1"/>
            <a:ext cx="9143980" cy="6857999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6EC852E-D025-4A7E-87C5-D147DB32F7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93913" y="1599440"/>
            <a:ext cx="7669695" cy="2900518"/>
          </a:xfrm>
        </p:spPr>
        <p:txBody>
          <a:bodyPr vert="horz" lIns="91440" tIns="45720" rIns="91440" bIns="45720" rtlCol="0" anchor="b">
            <a:noAutofit/>
          </a:bodyPr>
          <a:lstStyle/>
          <a:p>
            <a:pPr marL="342900" lvl="0" indent="-342900" algn="ctr"/>
            <a:r>
              <a:rPr lang="en-US" sz="4800" dirty="0" err="1">
                <a:solidFill>
                  <a:srgbClr val="FFFFFF"/>
                </a:solidFill>
                <a:effectLst/>
              </a:rPr>
              <a:t>Исключение</a:t>
            </a:r>
            <a:r>
              <a:rPr lang="en-US" sz="4800" dirty="0">
                <a:solidFill>
                  <a:srgbClr val="FFFFFF"/>
                </a:solidFill>
                <a:effectLst/>
              </a:rPr>
              <a:t> </a:t>
            </a:r>
            <a:r>
              <a:rPr lang="en-US" sz="4800" dirty="0" err="1">
                <a:solidFill>
                  <a:srgbClr val="FFFFFF"/>
                </a:solidFill>
                <a:effectLst/>
              </a:rPr>
              <a:t>из</a:t>
            </a:r>
            <a:r>
              <a:rPr lang="en-US" sz="4800" dirty="0">
                <a:solidFill>
                  <a:srgbClr val="FFFFFF"/>
                </a:solidFill>
                <a:effectLst/>
              </a:rPr>
              <a:t> </a:t>
            </a:r>
            <a:r>
              <a:rPr lang="en-US" sz="4800" dirty="0" err="1">
                <a:solidFill>
                  <a:srgbClr val="FFFFFF"/>
                </a:solidFill>
                <a:effectLst/>
              </a:rPr>
              <a:t>слова</a:t>
            </a:r>
            <a:r>
              <a:rPr lang="en-US" sz="4800" dirty="0">
                <a:solidFill>
                  <a:srgbClr val="FFFFFF"/>
                </a:solidFill>
                <a:effectLst/>
              </a:rPr>
              <a:t> </a:t>
            </a:r>
            <a:r>
              <a:rPr lang="en-US" sz="4800" dirty="0" err="1">
                <a:solidFill>
                  <a:srgbClr val="FFFFFF"/>
                </a:solidFill>
                <a:effectLst/>
              </a:rPr>
              <a:t>буквы</a:t>
            </a:r>
            <a:r>
              <a:rPr lang="en-US" sz="4800" dirty="0">
                <a:solidFill>
                  <a:srgbClr val="FFFFFF"/>
                </a:solidFill>
                <a:effectLst/>
              </a:rPr>
              <a:t> и </a:t>
            </a:r>
            <a:r>
              <a:rPr lang="en-US" sz="4800" dirty="0" err="1">
                <a:solidFill>
                  <a:srgbClr val="FFFFFF"/>
                </a:solidFill>
                <a:effectLst/>
              </a:rPr>
              <a:t>добавление</a:t>
            </a:r>
            <a:r>
              <a:rPr lang="en-US" sz="4800" dirty="0">
                <a:solidFill>
                  <a:srgbClr val="FFFFFF"/>
                </a:solidFill>
                <a:effectLst/>
              </a:rPr>
              <a:t> к </a:t>
            </a:r>
            <a:r>
              <a:rPr lang="en-US" sz="4800" dirty="0" err="1">
                <a:solidFill>
                  <a:srgbClr val="FFFFFF"/>
                </a:solidFill>
                <a:effectLst/>
              </a:rPr>
              <a:t>слову</a:t>
            </a:r>
            <a:br>
              <a:rPr lang="en-US" sz="4800" dirty="0">
                <a:solidFill>
                  <a:srgbClr val="FFFFFF"/>
                </a:solidFill>
                <a:effectLst/>
              </a:rPr>
            </a:br>
            <a:r>
              <a:rPr lang="en-US" sz="4800" dirty="0" err="1">
                <a:solidFill>
                  <a:srgbClr val="FFFFFF"/>
                </a:solidFill>
                <a:effectLst/>
              </a:rPr>
              <a:t>указанной</a:t>
            </a:r>
            <a:r>
              <a:rPr lang="en-US" sz="4800" dirty="0">
                <a:solidFill>
                  <a:srgbClr val="FFFFFF"/>
                </a:solidFill>
                <a:effectLst/>
              </a:rPr>
              <a:t> </a:t>
            </a:r>
            <a:r>
              <a:rPr lang="en-US" sz="4800" dirty="0" err="1">
                <a:solidFill>
                  <a:srgbClr val="FFFFFF"/>
                </a:solidFill>
                <a:effectLst/>
              </a:rPr>
              <a:t>буквы</a:t>
            </a:r>
            <a:br>
              <a:rPr lang="en-US" sz="4800" dirty="0">
                <a:solidFill>
                  <a:srgbClr val="FFFFFF"/>
                </a:solidFill>
                <a:effectLst/>
              </a:rPr>
            </a:br>
            <a:endParaRPr lang="en-US" sz="48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092078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D6572E6F-8A23-4E45-863A-CC5EAAEAE37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048"/>
            <a:ext cx="9144000" cy="6851904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56600FC1-AB64-4086-AB40-C86513C8F13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5798" t="50000" r="31594" b="19747"/>
          <a:stretch/>
        </p:blipFill>
        <p:spPr>
          <a:xfrm>
            <a:off x="2082078" y="212035"/>
            <a:ext cx="6834553" cy="337930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1799F24-EBD0-460F-9D15-2779C6045F7F}"/>
              </a:ext>
            </a:extLst>
          </p:cNvPr>
          <p:cNvSpPr txBox="1"/>
          <p:nvPr/>
        </p:nvSpPr>
        <p:spPr>
          <a:xfrm>
            <a:off x="1626706" y="4388467"/>
            <a:ext cx="18288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600" dirty="0">
                <a:solidFill>
                  <a:srgbClr val="7030A0"/>
                </a:solidFill>
              </a:rPr>
              <a:t>И -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F5C0F45-F581-48BE-855C-9D225864BBCF}"/>
              </a:ext>
            </a:extLst>
          </p:cNvPr>
          <p:cNvSpPr txBox="1"/>
          <p:nvPr/>
        </p:nvSpPr>
        <p:spPr>
          <a:xfrm>
            <a:off x="3122544" y="4445941"/>
            <a:ext cx="337267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600" dirty="0">
                <a:solidFill>
                  <a:srgbClr val="7030A0"/>
                </a:solidFill>
              </a:rPr>
              <a:t>МЯЧ -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324B872-A46F-4521-92C2-9A351703245E}"/>
              </a:ext>
            </a:extLst>
          </p:cNvPr>
          <p:cNvSpPr txBox="1"/>
          <p:nvPr/>
        </p:nvSpPr>
        <p:spPr>
          <a:xfrm>
            <a:off x="6242603" y="4445941"/>
            <a:ext cx="315401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600" dirty="0">
                <a:solidFill>
                  <a:srgbClr val="7030A0"/>
                </a:solidFill>
              </a:rPr>
              <a:t>ИМЯ</a:t>
            </a:r>
          </a:p>
        </p:txBody>
      </p:sp>
    </p:spTree>
    <p:extLst>
      <p:ext uri="{BB962C8B-B14F-4D97-AF65-F5344CB8AC3E}">
        <p14:creationId xmlns:p14="http://schemas.microsoft.com/office/powerpoint/2010/main" val="3821056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13C38233-4871-4C43-BFE2-60E448F2C2A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048"/>
            <a:ext cx="9144000" cy="6851904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59092D8-010F-4FDE-8766-955E0B6578E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4927" t="46533" r="36377" b="20290"/>
          <a:stretch/>
        </p:blipFill>
        <p:spPr>
          <a:xfrm>
            <a:off x="2252870" y="155581"/>
            <a:ext cx="6732105" cy="414806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3C36D75-4A03-4082-8906-CA9DECE6614F}"/>
              </a:ext>
            </a:extLst>
          </p:cNvPr>
          <p:cNvSpPr txBox="1"/>
          <p:nvPr/>
        </p:nvSpPr>
        <p:spPr>
          <a:xfrm>
            <a:off x="3525079" y="5068442"/>
            <a:ext cx="328654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>
                <a:solidFill>
                  <a:srgbClr val="7030A0"/>
                </a:solidFill>
              </a:rPr>
              <a:t>КЛЕЙ -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06C0351-11F4-483D-817E-E48516B229CD}"/>
              </a:ext>
            </a:extLst>
          </p:cNvPr>
          <p:cNvSpPr txBox="1"/>
          <p:nvPr/>
        </p:nvSpPr>
        <p:spPr>
          <a:xfrm>
            <a:off x="5618922" y="5068442"/>
            <a:ext cx="266368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>
                <a:solidFill>
                  <a:srgbClr val="7030A0"/>
                </a:solidFill>
              </a:rPr>
              <a:t>ЛЕВ</a:t>
            </a:r>
          </a:p>
        </p:txBody>
      </p:sp>
    </p:spTree>
    <p:extLst>
      <p:ext uri="{BB962C8B-B14F-4D97-AF65-F5344CB8AC3E}">
        <p14:creationId xmlns:p14="http://schemas.microsoft.com/office/powerpoint/2010/main" val="5237273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F5C03F7B-CEFC-454B-B4E5-FCDD4B6397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048"/>
            <a:ext cx="9144000" cy="6851904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BF553BF-6910-4100-98A6-A76C8A62F2C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6667" t="40822" r="34782" b="21651"/>
          <a:stretch/>
        </p:blipFill>
        <p:spPr>
          <a:xfrm>
            <a:off x="2173357" y="162798"/>
            <a:ext cx="6771861" cy="421042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72F5237-CE61-487E-AF32-C68DE028673F}"/>
              </a:ext>
            </a:extLst>
          </p:cNvPr>
          <p:cNvSpPr txBox="1"/>
          <p:nvPr/>
        </p:nvSpPr>
        <p:spPr>
          <a:xfrm>
            <a:off x="1908313" y="5075582"/>
            <a:ext cx="225287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ВОЛК -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55EE4C4-97B1-42AD-8174-A4F4F7E16281}"/>
              </a:ext>
            </a:extLst>
          </p:cNvPr>
          <p:cNvSpPr txBox="1"/>
          <p:nvPr/>
        </p:nvSpPr>
        <p:spPr>
          <a:xfrm>
            <a:off x="3829880" y="5037207"/>
            <a:ext cx="225287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ВОЛО -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D964E54-1992-420D-94C3-9E824FA784E0}"/>
              </a:ext>
            </a:extLst>
          </p:cNvPr>
          <p:cNvSpPr txBox="1"/>
          <p:nvPr/>
        </p:nvSpPr>
        <p:spPr>
          <a:xfrm>
            <a:off x="5791200" y="5037207"/>
            <a:ext cx="288897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ВОЛОСЫ</a:t>
            </a:r>
          </a:p>
        </p:txBody>
      </p:sp>
    </p:spTree>
    <p:extLst>
      <p:ext uri="{BB962C8B-B14F-4D97-AF65-F5344CB8AC3E}">
        <p14:creationId xmlns:p14="http://schemas.microsoft.com/office/powerpoint/2010/main" val="3759917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E344AB5E-FEC0-4BCE-BF42-F9AD71146B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048"/>
            <a:ext cx="9144000" cy="6851904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3654959-7C6E-41F6-9B4A-1C37D7D736A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5072" t="50000" r="22464" b="16484"/>
          <a:stretch/>
        </p:blipFill>
        <p:spPr>
          <a:xfrm>
            <a:off x="914400" y="265043"/>
            <a:ext cx="7979263" cy="271669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E32E36C-2DDC-454A-B214-6CFA6416FE7E}"/>
              </a:ext>
            </a:extLst>
          </p:cNvPr>
          <p:cNvSpPr txBox="1"/>
          <p:nvPr/>
        </p:nvSpPr>
        <p:spPr>
          <a:xfrm>
            <a:off x="2146851" y="3456183"/>
            <a:ext cx="204083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ДЕ -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E033773-DF2B-4699-B341-23FA1A0D789C}"/>
              </a:ext>
            </a:extLst>
          </p:cNvPr>
          <p:cNvSpPr txBox="1"/>
          <p:nvPr/>
        </p:nvSpPr>
        <p:spPr>
          <a:xfrm>
            <a:off x="3670850" y="3442211"/>
            <a:ext cx="266368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ТИГР -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8664CEC-332A-49B7-988A-C8F5A7A34A21}"/>
              </a:ext>
            </a:extLst>
          </p:cNvPr>
          <p:cNvSpPr txBox="1"/>
          <p:nvPr/>
        </p:nvSpPr>
        <p:spPr>
          <a:xfrm>
            <a:off x="6334537" y="3462810"/>
            <a:ext cx="230587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ДЕТИ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E95DF8C5-C431-4BFC-BA8B-8E2E394FBC3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60574" y="4380057"/>
            <a:ext cx="2663687" cy="24420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07522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A3A7D72B-1D0F-40DD-9F66-93101F9AF0D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048"/>
            <a:ext cx="9144000" cy="6851904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E64B7FA-96B3-4AA1-AAC7-3B1633285ED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4059" t="44909" r="32318" b="23643"/>
          <a:stretch/>
        </p:blipFill>
        <p:spPr>
          <a:xfrm>
            <a:off x="1987826" y="171820"/>
            <a:ext cx="6981504" cy="367131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FC96F16-0B7B-45C2-9B8B-A023DBF6A48F}"/>
              </a:ext>
            </a:extLst>
          </p:cNvPr>
          <p:cNvSpPr txBox="1"/>
          <p:nvPr/>
        </p:nvSpPr>
        <p:spPr>
          <a:xfrm>
            <a:off x="1749288" y="4717774"/>
            <a:ext cx="30082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ВОДА -</a:t>
            </a:r>
            <a:r>
              <a:rPr lang="ru-RU" sz="5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2340D31-3C25-4954-B579-F61A117D8F77}"/>
              </a:ext>
            </a:extLst>
          </p:cNvPr>
          <p:cNvSpPr txBox="1"/>
          <p:nvPr/>
        </p:nvSpPr>
        <p:spPr>
          <a:xfrm>
            <a:off x="4174435" y="4717774"/>
            <a:ext cx="165652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ВО -</a:t>
            </a:r>
            <a:r>
              <a:rPr lang="ru-RU" sz="5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772A4C6-77D2-4CDC-B724-8598E55C7B85}"/>
              </a:ext>
            </a:extLst>
          </p:cNvPr>
          <p:cNvSpPr txBox="1"/>
          <p:nvPr/>
        </p:nvSpPr>
        <p:spPr>
          <a:xfrm>
            <a:off x="5788809" y="4717774"/>
            <a:ext cx="318052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ВОСЕМЬ</a:t>
            </a:r>
          </a:p>
        </p:txBody>
      </p:sp>
    </p:spTree>
    <p:extLst>
      <p:ext uri="{BB962C8B-B14F-4D97-AF65-F5344CB8AC3E}">
        <p14:creationId xmlns:p14="http://schemas.microsoft.com/office/powerpoint/2010/main" val="2001198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71B2258F-86CA-4D4D-8270-BC05FCDEBFB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7999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B108F2A-640E-45F9-9D96-D46477AA65F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50000"/>
          </a:blip>
          <a:srcRect/>
          <a:stretch/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2168380-5031-4A54-B3F8-3520769A0C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4313" y="1978740"/>
            <a:ext cx="8878957" cy="2900518"/>
          </a:xfrm>
        </p:spPr>
        <p:txBody>
          <a:bodyPr vert="horz" lIns="91440" tIns="45720" rIns="91440" bIns="45720" rtlCol="0" anchor="b">
            <a:normAutofit/>
          </a:bodyPr>
          <a:lstStyle/>
          <a:p>
            <a:pPr marL="342900" lvl="0" indent="-342900" algn="ctr">
              <a:spcAft>
                <a:spcPts val="800"/>
              </a:spcAft>
            </a:pPr>
            <a:r>
              <a:rPr lang="en-US" sz="5100" b="1" dirty="0" err="1">
                <a:solidFill>
                  <a:srgbClr val="FFFFFF"/>
                </a:solidFill>
                <a:effectLst/>
              </a:rPr>
              <a:t>Чтение</a:t>
            </a:r>
            <a:r>
              <a:rPr lang="en-US" sz="5100" b="1" dirty="0">
                <a:solidFill>
                  <a:srgbClr val="FFFFFF"/>
                </a:solidFill>
                <a:effectLst/>
              </a:rPr>
              <a:t> </a:t>
            </a:r>
            <a:r>
              <a:rPr lang="en-US" sz="5100" b="1" dirty="0" err="1">
                <a:solidFill>
                  <a:srgbClr val="FFFFFF"/>
                </a:solidFill>
                <a:effectLst/>
              </a:rPr>
              <a:t>букв</a:t>
            </a:r>
            <a:r>
              <a:rPr lang="en-US" sz="5100" b="1" dirty="0">
                <a:solidFill>
                  <a:srgbClr val="FFFFFF"/>
                </a:solidFill>
                <a:effectLst/>
              </a:rPr>
              <a:t> и </a:t>
            </a:r>
            <a:r>
              <a:rPr lang="en-US" sz="5100" b="1" dirty="0" err="1">
                <a:solidFill>
                  <a:srgbClr val="FFFFFF"/>
                </a:solidFill>
                <a:effectLst/>
              </a:rPr>
              <a:t>слогов</a:t>
            </a:r>
            <a:r>
              <a:rPr lang="en-US" sz="5100" b="1" dirty="0">
                <a:solidFill>
                  <a:srgbClr val="FFFFFF"/>
                </a:solidFill>
                <a:effectLst/>
              </a:rPr>
              <a:t>, </a:t>
            </a:r>
            <a:r>
              <a:rPr lang="en-US" sz="5100" b="1" dirty="0" err="1">
                <a:solidFill>
                  <a:srgbClr val="FFFFFF"/>
                </a:solidFill>
                <a:effectLst/>
              </a:rPr>
              <a:t>вписанных</a:t>
            </a:r>
            <a:r>
              <a:rPr lang="en-US" sz="5100" b="1" dirty="0">
                <a:solidFill>
                  <a:srgbClr val="FFFFFF"/>
                </a:solidFill>
                <a:effectLst/>
              </a:rPr>
              <a:t> в </a:t>
            </a:r>
            <a:r>
              <a:rPr lang="en-US" sz="5100" b="1" dirty="0" err="1">
                <a:solidFill>
                  <a:srgbClr val="FFFFFF"/>
                </a:solidFill>
                <a:effectLst/>
              </a:rPr>
              <a:t>буквы</a:t>
            </a:r>
            <a:r>
              <a:rPr lang="en-US" sz="5100" b="1" dirty="0">
                <a:solidFill>
                  <a:srgbClr val="FFFFFF"/>
                </a:solidFill>
                <a:effectLst/>
              </a:rPr>
              <a:t> </a:t>
            </a:r>
            <a:r>
              <a:rPr lang="en-US" sz="5100" b="1" dirty="0" err="1">
                <a:solidFill>
                  <a:srgbClr val="FFFFFF"/>
                </a:solidFill>
                <a:effectLst/>
              </a:rPr>
              <a:t>большего</a:t>
            </a:r>
            <a:r>
              <a:rPr lang="en-US" sz="5100" b="1" dirty="0">
                <a:solidFill>
                  <a:srgbClr val="FFFFFF"/>
                </a:solidFill>
                <a:effectLst/>
              </a:rPr>
              <a:t> </a:t>
            </a:r>
            <a:r>
              <a:rPr lang="en-US" sz="5100" b="1" dirty="0" err="1">
                <a:solidFill>
                  <a:srgbClr val="FFFFFF"/>
                </a:solidFill>
                <a:effectLst/>
              </a:rPr>
              <a:t>размера</a:t>
            </a:r>
            <a:br>
              <a:rPr lang="en-US" sz="5100" dirty="0">
                <a:solidFill>
                  <a:srgbClr val="FFFFFF"/>
                </a:solidFill>
                <a:effectLst/>
              </a:rPr>
            </a:br>
            <a:endParaRPr lang="en-US" sz="51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052194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5D52201C-CF36-4EBE-8C2D-69722D305D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78B215A-7ACD-4CE8-B42F-64447E44F90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1263" t="29214" r="41594" b="33614"/>
          <a:stretch/>
        </p:blipFill>
        <p:spPr>
          <a:xfrm>
            <a:off x="3192667" y="106017"/>
            <a:ext cx="3895627" cy="4333461"/>
          </a:xfrm>
          <a:prstGeom prst="rect">
            <a:avLst/>
          </a:prstGeom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24B9E018-4F2E-46E7-8545-6E2C4690E6F9}"/>
              </a:ext>
            </a:extLst>
          </p:cNvPr>
          <p:cNvSpPr/>
          <p:nvPr/>
        </p:nvSpPr>
        <p:spPr>
          <a:xfrm>
            <a:off x="1455813" y="4810539"/>
            <a:ext cx="3473708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«ПОД» -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D9344019-41B9-4D06-A6C5-AC8546C7F7B5}"/>
              </a:ext>
            </a:extLst>
          </p:cNvPr>
          <p:cNvSpPr/>
          <p:nvPr/>
        </p:nvSpPr>
        <p:spPr>
          <a:xfrm>
            <a:off x="4823476" y="4810538"/>
            <a:ext cx="1875706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РУ - 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5E39EEE1-A461-4F68-A0C3-59282DB0834A}"/>
              </a:ext>
            </a:extLst>
          </p:cNvPr>
          <p:cNvSpPr/>
          <p:nvPr/>
        </p:nvSpPr>
        <p:spPr>
          <a:xfrm>
            <a:off x="6552730" y="4810537"/>
            <a:ext cx="1071127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ГА</a:t>
            </a:r>
          </a:p>
        </p:txBody>
      </p:sp>
    </p:spTree>
    <p:extLst>
      <p:ext uri="{BB962C8B-B14F-4D97-AF65-F5344CB8AC3E}">
        <p14:creationId xmlns:p14="http://schemas.microsoft.com/office/powerpoint/2010/main" val="3959826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375B653-9DDA-48E5-92F5-8662EACE170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9144000" cy="6858001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2AB3B92D-D63B-49F0-B12E-D8FFE7A7976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4928" t="52385" r="32753" b="20549"/>
          <a:stretch/>
        </p:blipFill>
        <p:spPr>
          <a:xfrm>
            <a:off x="1854832" y="292880"/>
            <a:ext cx="6832221" cy="3548269"/>
          </a:xfrm>
          <a:prstGeom prst="rect">
            <a:avLst/>
          </a:prstGeom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F65DF1DE-88F1-4E80-8068-A090A2120886}"/>
              </a:ext>
            </a:extLst>
          </p:cNvPr>
          <p:cNvSpPr/>
          <p:nvPr/>
        </p:nvSpPr>
        <p:spPr>
          <a:xfrm>
            <a:off x="1854832" y="4392447"/>
            <a:ext cx="2412841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80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«В» -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817C846D-7454-439C-A501-806941333664}"/>
              </a:ext>
            </a:extLst>
          </p:cNvPr>
          <p:cNvSpPr/>
          <p:nvPr/>
        </p:nvSpPr>
        <p:spPr>
          <a:xfrm>
            <a:off x="4174965" y="4409896"/>
            <a:ext cx="2321662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80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ОД - </a:t>
            </a: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969771DA-4B3B-4C6B-A599-F35EE7423384}"/>
              </a:ext>
            </a:extLst>
          </p:cNvPr>
          <p:cNvSpPr/>
          <p:nvPr/>
        </p:nvSpPr>
        <p:spPr>
          <a:xfrm>
            <a:off x="6141267" y="4392446"/>
            <a:ext cx="806632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80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А</a:t>
            </a:r>
          </a:p>
        </p:txBody>
      </p:sp>
    </p:spTree>
    <p:extLst>
      <p:ext uri="{BB962C8B-B14F-4D97-AF65-F5344CB8AC3E}">
        <p14:creationId xmlns:p14="http://schemas.microsoft.com/office/powerpoint/2010/main" val="4246787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A7F61BEB-2B94-4D74-AD81-CC03A76EC93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6626726-2D97-4E95-8CD9-C67066B052F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7535" t="32936" r="38117" b="27090"/>
          <a:stretch/>
        </p:blipFill>
        <p:spPr>
          <a:xfrm>
            <a:off x="2915478" y="101048"/>
            <a:ext cx="4958206" cy="4338430"/>
          </a:xfrm>
          <a:prstGeom prst="rect">
            <a:avLst/>
          </a:prstGeom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2B4AACF2-39AB-4FD9-9143-A0A1E0A91F67}"/>
              </a:ext>
            </a:extLst>
          </p:cNvPr>
          <p:cNvSpPr/>
          <p:nvPr/>
        </p:nvSpPr>
        <p:spPr>
          <a:xfrm>
            <a:off x="2060610" y="4955161"/>
            <a:ext cx="2186817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«В» -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246A11C3-E283-4A6E-9682-4959948AAE25}"/>
              </a:ext>
            </a:extLst>
          </p:cNvPr>
          <p:cNvSpPr/>
          <p:nvPr/>
        </p:nvSpPr>
        <p:spPr>
          <a:xfrm>
            <a:off x="4247427" y="4955161"/>
            <a:ext cx="1234632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А -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0CCE07D5-F1E6-43A4-AB99-5B28C5CB5075}"/>
              </a:ext>
            </a:extLst>
          </p:cNvPr>
          <p:cNvSpPr/>
          <p:nvPr/>
        </p:nvSpPr>
        <p:spPr>
          <a:xfrm>
            <a:off x="5509235" y="4955160"/>
            <a:ext cx="1138325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ТА</a:t>
            </a:r>
          </a:p>
        </p:txBody>
      </p:sp>
    </p:spTree>
    <p:extLst>
      <p:ext uri="{BB962C8B-B14F-4D97-AF65-F5344CB8AC3E}">
        <p14:creationId xmlns:p14="http://schemas.microsoft.com/office/powerpoint/2010/main" val="1074041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0886A53-D6C8-4F65-A9D3-CA4D8EEF45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26793"/>
            <a:ext cx="9144000" cy="688479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D5E8F95-5C66-4943-ACB8-649C1322DA80}"/>
              </a:ext>
            </a:extLst>
          </p:cNvPr>
          <p:cNvSpPr txBox="1"/>
          <p:nvPr/>
        </p:nvSpPr>
        <p:spPr>
          <a:xfrm>
            <a:off x="3246781" y="1404730"/>
            <a:ext cx="55659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>
                <a:latin typeface="Arial" panose="020B0604020202020204" pitchFamily="34" charset="0"/>
                <a:cs typeface="Arial" panose="020B0604020202020204" pitchFamily="34" charset="0"/>
              </a:rPr>
              <a:t>М    А    Р    К    А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FB84833-29FF-426D-BFB8-124CABAB0646}"/>
              </a:ext>
            </a:extLst>
          </p:cNvPr>
          <p:cNvSpPr txBox="1"/>
          <p:nvPr/>
        </p:nvSpPr>
        <p:spPr>
          <a:xfrm>
            <a:off x="5022575" y="819955"/>
            <a:ext cx="54334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solidFill>
                  <a:srgbClr val="00B050"/>
                </a:solidFill>
                <a:latin typeface="+mj-lt"/>
                <a:cs typeface="Arial" panose="020B0604020202020204" pitchFamily="34" charset="0"/>
              </a:rPr>
              <a:t>1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4A9F59C-A11E-4E9F-8194-32E8CA5E6034}"/>
              </a:ext>
            </a:extLst>
          </p:cNvPr>
          <p:cNvSpPr txBox="1"/>
          <p:nvPr/>
        </p:nvSpPr>
        <p:spPr>
          <a:xfrm>
            <a:off x="4240696" y="819955"/>
            <a:ext cx="3445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solidFill>
                  <a:srgbClr val="00B050"/>
                </a:solidFill>
                <a:latin typeface="+mj-lt"/>
              </a:rPr>
              <a:t>2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AD0D77E-D4B2-4C1C-A483-D954747D66AD}"/>
              </a:ext>
            </a:extLst>
          </p:cNvPr>
          <p:cNvSpPr txBox="1"/>
          <p:nvPr/>
        </p:nvSpPr>
        <p:spPr>
          <a:xfrm>
            <a:off x="3372678" y="819954"/>
            <a:ext cx="5565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solidFill>
                  <a:srgbClr val="00B050"/>
                </a:solidFill>
                <a:latin typeface="+mj-lt"/>
              </a:rPr>
              <a:t>3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87504A1-1903-4B5F-959D-2631D33AAA27}"/>
              </a:ext>
            </a:extLst>
          </p:cNvPr>
          <p:cNvSpPr txBox="1"/>
          <p:nvPr/>
        </p:nvSpPr>
        <p:spPr>
          <a:xfrm>
            <a:off x="5830956" y="819953"/>
            <a:ext cx="5565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solidFill>
                  <a:srgbClr val="00B050"/>
                </a:solidFill>
                <a:latin typeface="+mj-lt"/>
              </a:rPr>
              <a:t>4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55A548A-2463-4BFE-B672-BF6E217EE9A3}"/>
              </a:ext>
            </a:extLst>
          </p:cNvPr>
          <p:cNvSpPr txBox="1"/>
          <p:nvPr/>
        </p:nvSpPr>
        <p:spPr>
          <a:xfrm>
            <a:off x="6586327" y="819953"/>
            <a:ext cx="54334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solidFill>
                  <a:srgbClr val="00B050"/>
                </a:solidFill>
                <a:latin typeface="+mj-lt"/>
              </a:rPr>
              <a:t>5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6A35AC7E-7D92-47CC-A42D-118CCFF3BB97}"/>
              </a:ext>
            </a:extLst>
          </p:cNvPr>
          <p:cNvSpPr/>
          <p:nvPr/>
        </p:nvSpPr>
        <p:spPr>
          <a:xfrm>
            <a:off x="4890252" y="2532461"/>
            <a:ext cx="79060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М</a:t>
            </a: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77B1AE3F-1062-477B-8C2D-18DB41DE8A14}"/>
              </a:ext>
            </a:extLst>
          </p:cNvPr>
          <p:cNvSpPr/>
          <p:nvPr/>
        </p:nvSpPr>
        <p:spPr>
          <a:xfrm>
            <a:off x="4219349" y="2532461"/>
            <a:ext cx="60465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А</a:t>
            </a:r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0F1D1827-3960-47DA-904D-65DB8526445E}"/>
              </a:ext>
            </a:extLst>
          </p:cNvPr>
          <p:cNvSpPr/>
          <p:nvPr/>
        </p:nvSpPr>
        <p:spPr>
          <a:xfrm>
            <a:off x="3540107" y="2559254"/>
            <a:ext cx="55335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Р</a:t>
            </a:r>
            <a:endParaRPr lang="ru-RU" sz="5400" b="1" cap="none" spc="0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577C6C9E-A332-45BF-AC3E-79005E996C50}"/>
              </a:ext>
            </a:extLst>
          </p:cNvPr>
          <p:cNvSpPr/>
          <p:nvPr/>
        </p:nvSpPr>
        <p:spPr>
          <a:xfrm>
            <a:off x="5813353" y="2532461"/>
            <a:ext cx="57419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К</a:t>
            </a:r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56126B99-A968-48BE-A90D-674D2161F7E6}"/>
              </a:ext>
            </a:extLst>
          </p:cNvPr>
          <p:cNvSpPr/>
          <p:nvPr/>
        </p:nvSpPr>
        <p:spPr>
          <a:xfrm>
            <a:off x="6515980" y="2532461"/>
            <a:ext cx="60465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А</a:t>
            </a:r>
          </a:p>
        </p:txBody>
      </p:sp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05BA96FD-6A92-461C-9F88-C658A43F05A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02595" y="3369504"/>
            <a:ext cx="5565914" cy="3488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0056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70D3FF71-E771-4754-8D9F-F1C89B79BFE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0DA692E6-29F2-4473-BFAA-5FF90505BD6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8985" t="37830" r="43043" b="27090"/>
          <a:stretch/>
        </p:blipFill>
        <p:spPr>
          <a:xfrm>
            <a:off x="3021496" y="96610"/>
            <a:ext cx="4505739" cy="4687425"/>
          </a:xfrm>
          <a:prstGeom prst="rect">
            <a:avLst/>
          </a:prstGeom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01B80157-4A97-4E33-B61A-EBA131747F7F}"/>
              </a:ext>
            </a:extLst>
          </p:cNvPr>
          <p:cNvSpPr/>
          <p:nvPr/>
        </p:nvSpPr>
        <p:spPr>
          <a:xfrm>
            <a:off x="1309691" y="4939560"/>
            <a:ext cx="4112729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«ПЕРЕД» - 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4DE69254-B965-4F33-BA2A-B7A7A8BC1D87}"/>
              </a:ext>
            </a:extLst>
          </p:cNvPr>
          <p:cNvSpPr/>
          <p:nvPr/>
        </p:nvSpPr>
        <p:spPr>
          <a:xfrm>
            <a:off x="5162210" y="4939560"/>
            <a:ext cx="1720343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НИ -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0D43B129-7E6B-4995-A5DC-BAAE5B55D28D}"/>
              </a:ext>
            </a:extLst>
          </p:cNvPr>
          <p:cNvSpPr/>
          <p:nvPr/>
        </p:nvSpPr>
        <p:spPr>
          <a:xfrm>
            <a:off x="6866477" y="4939560"/>
            <a:ext cx="66075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К</a:t>
            </a:r>
          </a:p>
        </p:txBody>
      </p:sp>
    </p:spTree>
    <p:extLst>
      <p:ext uri="{BB962C8B-B14F-4D97-AF65-F5344CB8AC3E}">
        <p14:creationId xmlns:p14="http://schemas.microsoft.com/office/powerpoint/2010/main" val="2961597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2EA965E4-9260-4FAE-81FA-90B04140F2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5E39DDCF-2FB2-4DD6-B207-3BB597CC9B7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3187" t="39462" r="71450" b="38510"/>
          <a:stretch/>
        </p:blipFill>
        <p:spPr>
          <a:xfrm>
            <a:off x="2782957" y="338555"/>
            <a:ext cx="4638261" cy="3544332"/>
          </a:xfrm>
          <a:prstGeom prst="rect">
            <a:avLst/>
          </a:prstGeom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463F25BD-48DC-4DC9-A48D-82A3B6DBE8C5}"/>
              </a:ext>
            </a:extLst>
          </p:cNvPr>
          <p:cNvSpPr/>
          <p:nvPr/>
        </p:nvSpPr>
        <p:spPr>
          <a:xfrm>
            <a:off x="2196029" y="4743269"/>
            <a:ext cx="2375971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АНА -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6BB423D1-3609-4BF6-8335-267F72826E2A}"/>
              </a:ext>
            </a:extLst>
          </p:cNvPr>
          <p:cNvSpPr/>
          <p:nvPr/>
        </p:nvSpPr>
        <p:spPr>
          <a:xfrm>
            <a:off x="4572000" y="4743268"/>
            <a:ext cx="1816523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НА -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3D76F07F-3916-48CC-B729-2B722DA696CA}"/>
              </a:ext>
            </a:extLst>
          </p:cNvPr>
          <p:cNvSpPr/>
          <p:nvPr/>
        </p:nvSpPr>
        <p:spPr>
          <a:xfrm>
            <a:off x="6388523" y="4743267"/>
            <a:ext cx="673582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С</a:t>
            </a:r>
          </a:p>
        </p:txBody>
      </p:sp>
    </p:spTree>
    <p:extLst>
      <p:ext uri="{BB962C8B-B14F-4D97-AF65-F5344CB8AC3E}">
        <p14:creationId xmlns:p14="http://schemas.microsoft.com/office/powerpoint/2010/main" val="1759556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B3BB75DA-50A1-4BEA-AA12-81DC1E80F9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5947" y="0"/>
            <a:ext cx="9149374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6C06AB79-FE34-4466-94D7-CA9D2C251B19}"/>
              </a:ext>
            </a:extLst>
          </p:cNvPr>
          <p:cNvSpPr txBox="1"/>
          <p:nvPr/>
        </p:nvSpPr>
        <p:spPr>
          <a:xfrm>
            <a:off x="3385929" y="716105"/>
            <a:ext cx="508883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>
                <a:latin typeface="Arial" panose="020B0604020202020204" pitchFamily="34" charset="0"/>
                <a:cs typeface="Arial" panose="020B0604020202020204" pitchFamily="34" charset="0"/>
              </a:rPr>
              <a:t>Т    Е    Л    О  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0E4BE00-1121-4BBB-8E6D-83D272EC0C10}"/>
              </a:ext>
            </a:extLst>
          </p:cNvPr>
          <p:cNvSpPr txBox="1"/>
          <p:nvPr/>
        </p:nvSpPr>
        <p:spPr>
          <a:xfrm>
            <a:off x="5045764" y="254440"/>
            <a:ext cx="3578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rgbClr val="00B050"/>
                </a:solidFill>
                <a:latin typeface="+mj-lt"/>
              </a:rPr>
              <a:t>1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303B431-3837-46FD-9DB1-92F03A724D62}"/>
              </a:ext>
            </a:extLst>
          </p:cNvPr>
          <p:cNvSpPr txBox="1"/>
          <p:nvPr/>
        </p:nvSpPr>
        <p:spPr>
          <a:xfrm>
            <a:off x="4237381" y="254440"/>
            <a:ext cx="3578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rgbClr val="00B050"/>
                </a:solidFill>
                <a:latin typeface="+mj-lt"/>
              </a:rPr>
              <a:t>2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951F476-3A94-4CBD-979D-6A6976886CAF}"/>
              </a:ext>
            </a:extLst>
          </p:cNvPr>
          <p:cNvSpPr txBox="1"/>
          <p:nvPr/>
        </p:nvSpPr>
        <p:spPr>
          <a:xfrm>
            <a:off x="3460472" y="254440"/>
            <a:ext cx="3578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rgbClr val="00B050"/>
                </a:solidFill>
                <a:latin typeface="+mj-lt"/>
              </a:rPr>
              <a:t>3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EC5ACBF-C9E4-4E6F-A32C-DD1526129BCF}"/>
              </a:ext>
            </a:extLst>
          </p:cNvPr>
          <p:cNvSpPr txBox="1"/>
          <p:nvPr/>
        </p:nvSpPr>
        <p:spPr>
          <a:xfrm>
            <a:off x="5930346" y="254440"/>
            <a:ext cx="5963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rgbClr val="00B050"/>
                </a:solidFill>
                <a:latin typeface="+mj-lt"/>
                <a:cs typeface="Arial" panose="020B0604020202020204" pitchFamily="34" charset="0"/>
              </a:rPr>
              <a:t>4</a:t>
            </a: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D82B1C79-65AD-48D1-804C-38948712078E}"/>
              </a:ext>
            </a:extLst>
          </p:cNvPr>
          <p:cNvSpPr/>
          <p:nvPr/>
        </p:nvSpPr>
        <p:spPr>
          <a:xfrm>
            <a:off x="4931165" y="1824101"/>
            <a:ext cx="18473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endParaRPr lang="ru-RU" sz="5400" b="1" cap="none" spc="0" dirty="0">
              <a:ln/>
              <a:solidFill>
                <a:schemeClr val="accent4"/>
              </a:solidFill>
              <a:effectLst/>
            </a:endParaRP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EDD666D8-365A-4E0E-A480-6321B5C5A11A}"/>
              </a:ext>
            </a:extLst>
          </p:cNvPr>
          <p:cNvSpPr/>
          <p:nvPr/>
        </p:nvSpPr>
        <p:spPr>
          <a:xfrm>
            <a:off x="5730639" y="1824101"/>
            <a:ext cx="1847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endParaRPr lang="ru-RU" sz="5400" b="1" cap="none" spc="0" dirty="0">
              <a:ln/>
              <a:solidFill>
                <a:schemeClr val="accent4"/>
              </a:solidFill>
              <a:effectLst/>
            </a:endParaRP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47088390-3F9F-49F1-ADE2-FC1C580DA99E}"/>
              </a:ext>
            </a:extLst>
          </p:cNvPr>
          <p:cNvSpPr/>
          <p:nvPr/>
        </p:nvSpPr>
        <p:spPr>
          <a:xfrm>
            <a:off x="4147489" y="1615041"/>
            <a:ext cx="175208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5400" b="1" cap="none" spc="0" dirty="0">
                <a:ln/>
                <a:solidFill>
                  <a:schemeClr val="accent4"/>
                </a:solidFill>
                <a:effectLst/>
              </a:rPr>
              <a:t>ЛЕТО</a:t>
            </a: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2BB8966B-EA6C-495C-BEBA-C3F7182E9C9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98640" y="2634971"/>
            <a:ext cx="6334543" cy="4223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9777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4E166CBC-3122-4AC6-8DFF-F7A9392255E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569"/>
            <a:ext cx="9144000" cy="6853431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52C71AC2-6EF3-43CF-A937-1B2CC062741D}"/>
              </a:ext>
            </a:extLst>
          </p:cNvPr>
          <p:cNvSpPr txBox="1"/>
          <p:nvPr/>
        </p:nvSpPr>
        <p:spPr>
          <a:xfrm>
            <a:off x="3763616" y="1192695"/>
            <a:ext cx="38828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>
                <a:latin typeface="Arial" panose="020B0604020202020204" pitchFamily="34" charset="0"/>
                <a:cs typeface="Arial" panose="020B0604020202020204" pitchFamily="34" charset="0"/>
              </a:rPr>
              <a:t>К    У    Л    А    К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46DB518-1EC4-41D9-B335-A4A5D110A05C}"/>
              </a:ext>
            </a:extLst>
          </p:cNvPr>
          <p:cNvSpPr txBox="1"/>
          <p:nvPr/>
        </p:nvSpPr>
        <p:spPr>
          <a:xfrm>
            <a:off x="3869634" y="823363"/>
            <a:ext cx="1987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rgbClr val="00B050"/>
                </a:solidFill>
                <a:latin typeface="+mj-lt"/>
              </a:rPr>
              <a:t>1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96685CA-3F57-433D-8175-292233A40BC0}"/>
              </a:ext>
            </a:extLst>
          </p:cNvPr>
          <p:cNvSpPr txBox="1"/>
          <p:nvPr/>
        </p:nvSpPr>
        <p:spPr>
          <a:xfrm>
            <a:off x="4572000" y="823362"/>
            <a:ext cx="3180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rgbClr val="00B050"/>
                </a:solidFill>
                <a:latin typeface="+mj-lt"/>
              </a:rPr>
              <a:t>2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6152A09-BE08-4D1A-AC6C-11B51C039168}"/>
              </a:ext>
            </a:extLst>
          </p:cNvPr>
          <p:cNvSpPr txBox="1"/>
          <p:nvPr/>
        </p:nvSpPr>
        <p:spPr>
          <a:xfrm>
            <a:off x="6967327" y="823361"/>
            <a:ext cx="3578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rgbClr val="00B050"/>
                </a:solidFill>
                <a:latin typeface="+mj-lt"/>
              </a:rPr>
              <a:t>3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5ECD567-4239-4C4E-901E-4CDB976F6616}"/>
              </a:ext>
            </a:extLst>
          </p:cNvPr>
          <p:cNvSpPr txBox="1"/>
          <p:nvPr/>
        </p:nvSpPr>
        <p:spPr>
          <a:xfrm>
            <a:off x="5440010" y="823362"/>
            <a:ext cx="3578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rgbClr val="00B050"/>
                </a:solidFill>
                <a:latin typeface="+mj-lt"/>
              </a:rPr>
              <a:t>4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CF539DA-037E-4CB4-8E2A-68C6CB2E3ED0}"/>
              </a:ext>
            </a:extLst>
          </p:cNvPr>
          <p:cNvSpPr txBox="1"/>
          <p:nvPr/>
        </p:nvSpPr>
        <p:spPr>
          <a:xfrm>
            <a:off x="6218579" y="823361"/>
            <a:ext cx="3578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rgbClr val="00B050"/>
                </a:solidFill>
                <a:latin typeface="+mj-lt"/>
              </a:rPr>
              <a:t>5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ABBCF336-BB7A-49F2-9029-9E0EDC46AAAC}"/>
              </a:ext>
            </a:extLst>
          </p:cNvPr>
          <p:cNvSpPr/>
          <p:nvPr/>
        </p:nvSpPr>
        <p:spPr>
          <a:xfrm>
            <a:off x="4519895" y="2103822"/>
            <a:ext cx="219803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КУКЛА</a:t>
            </a: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1D504C82-588B-4334-A28E-665A6B3C2A9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94891" y="3063024"/>
            <a:ext cx="3747052" cy="3747052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A1FFC4B9-C305-4C67-A282-E1FEC65DA86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96948" y="3027152"/>
            <a:ext cx="3747052" cy="37470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3054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F25DCAB7-37A5-406B-8F24-8961A199251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6"/>
            <a:ext cx="9144000" cy="6851904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15C94131-DEC0-47F4-836B-7985E4E19286}"/>
              </a:ext>
            </a:extLst>
          </p:cNvPr>
          <p:cNvSpPr txBox="1"/>
          <p:nvPr/>
        </p:nvSpPr>
        <p:spPr>
          <a:xfrm>
            <a:off x="3352800" y="742121"/>
            <a:ext cx="326003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>
                <a:latin typeface="Arial" panose="020B0604020202020204" pitchFamily="34" charset="0"/>
                <a:cs typeface="Arial" panose="020B0604020202020204" pitchFamily="34" charset="0"/>
              </a:rPr>
              <a:t>В    Х    О    Д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FA3284D-90F7-43D6-BF79-87FA3F09F4D5}"/>
              </a:ext>
            </a:extLst>
          </p:cNvPr>
          <p:cNvSpPr txBox="1"/>
          <p:nvPr/>
        </p:nvSpPr>
        <p:spPr>
          <a:xfrm>
            <a:off x="3372678" y="372789"/>
            <a:ext cx="2650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rgbClr val="00B050"/>
                </a:solidFill>
                <a:latin typeface="+mj-lt"/>
              </a:rPr>
              <a:t>1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A3C41AF-7470-4DD3-AF95-CBA8F3EFDED0}"/>
              </a:ext>
            </a:extLst>
          </p:cNvPr>
          <p:cNvSpPr txBox="1"/>
          <p:nvPr/>
        </p:nvSpPr>
        <p:spPr>
          <a:xfrm>
            <a:off x="5930346" y="372789"/>
            <a:ext cx="1590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rgbClr val="00B050"/>
                </a:solidFill>
                <a:latin typeface="+mj-lt"/>
              </a:rPr>
              <a:t>2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C246BFD-308B-4B22-B27F-F1C831A74134}"/>
              </a:ext>
            </a:extLst>
          </p:cNvPr>
          <p:cNvSpPr txBox="1"/>
          <p:nvPr/>
        </p:nvSpPr>
        <p:spPr>
          <a:xfrm>
            <a:off x="5088834" y="372789"/>
            <a:ext cx="2650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rgbClr val="00B050"/>
                </a:solidFill>
                <a:latin typeface="+mj-lt"/>
              </a:rPr>
              <a:t>3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5833168-E3C2-4C47-966D-9F30CBB984AD}"/>
              </a:ext>
            </a:extLst>
          </p:cNvPr>
          <p:cNvSpPr txBox="1"/>
          <p:nvPr/>
        </p:nvSpPr>
        <p:spPr>
          <a:xfrm>
            <a:off x="4260574" y="372789"/>
            <a:ext cx="2517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rgbClr val="00B050"/>
                </a:solidFill>
                <a:latin typeface="+mj-lt"/>
              </a:rPr>
              <a:t>4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D83D0EEA-AD08-4808-ADC9-35BE5885D109}"/>
              </a:ext>
            </a:extLst>
          </p:cNvPr>
          <p:cNvSpPr/>
          <p:nvPr/>
        </p:nvSpPr>
        <p:spPr>
          <a:xfrm>
            <a:off x="3351424" y="1570479"/>
            <a:ext cx="57259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В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DB489318-3067-4740-9DAB-8220A6D8B794}"/>
              </a:ext>
            </a:extLst>
          </p:cNvPr>
          <p:cNvSpPr/>
          <p:nvPr/>
        </p:nvSpPr>
        <p:spPr>
          <a:xfrm>
            <a:off x="5490970" y="1570479"/>
            <a:ext cx="5661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Х</a:t>
            </a:r>
            <a:endParaRPr lang="ru-RU" sz="5400" b="1" cap="none" spc="0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F19F4E4F-2330-4CE2-AB96-09AE3A778BF2}"/>
              </a:ext>
            </a:extLst>
          </p:cNvPr>
          <p:cNvSpPr/>
          <p:nvPr/>
        </p:nvSpPr>
        <p:spPr>
          <a:xfrm>
            <a:off x="4762462" y="1570479"/>
            <a:ext cx="65274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О</a:t>
            </a:r>
            <a:endParaRPr lang="ru-RU" sz="5400" b="1" cap="none" spc="0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0585010C-755E-42D3-9697-6250946CAB4E}"/>
              </a:ext>
            </a:extLst>
          </p:cNvPr>
          <p:cNvSpPr/>
          <p:nvPr/>
        </p:nvSpPr>
        <p:spPr>
          <a:xfrm>
            <a:off x="4035559" y="1570479"/>
            <a:ext cx="65113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Д</a:t>
            </a: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0F4E2EA5-39C4-4F7B-B92A-5A484F265CD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1410" y="2488626"/>
            <a:ext cx="5817704" cy="4363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960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4FD1C1ED-0D5B-4500-8D48-5D51A9BBB83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6096"/>
            <a:ext cx="9144000" cy="6851904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E49D9867-9D36-46B0-8C3A-592199210D66}"/>
              </a:ext>
            </a:extLst>
          </p:cNvPr>
          <p:cNvSpPr txBox="1"/>
          <p:nvPr/>
        </p:nvSpPr>
        <p:spPr>
          <a:xfrm>
            <a:off x="3485322" y="848139"/>
            <a:ext cx="44659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>
                <a:latin typeface="Arial" panose="020B0604020202020204" pitchFamily="34" charset="0"/>
                <a:cs typeface="Arial" panose="020B0604020202020204" pitchFamily="34" charset="0"/>
              </a:rPr>
              <a:t>Б    А    Н    К    А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43FE7C6-3E07-4C48-A788-74A4D83DAAE3}"/>
              </a:ext>
            </a:extLst>
          </p:cNvPr>
          <p:cNvSpPr txBox="1"/>
          <p:nvPr/>
        </p:nvSpPr>
        <p:spPr>
          <a:xfrm>
            <a:off x="6016487" y="406374"/>
            <a:ext cx="914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rgbClr val="00B050"/>
                </a:solidFill>
                <a:latin typeface="+mj-lt"/>
              </a:rPr>
              <a:t>1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85E2492-C8DB-40E7-A9C9-2B545B617E44}"/>
              </a:ext>
            </a:extLst>
          </p:cNvPr>
          <p:cNvSpPr txBox="1"/>
          <p:nvPr/>
        </p:nvSpPr>
        <p:spPr>
          <a:xfrm>
            <a:off x="4452730" y="406374"/>
            <a:ext cx="2385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rgbClr val="00B050"/>
                </a:solidFill>
                <a:latin typeface="+mj-lt"/>
              </a:rPr>
              <a:t>2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4CACE81-780E-4134-96B7-AF414FD843A9}"/>
              </a:ext>
            </a:extLst>
          </p:cNvPr>
          <p:cNvSpPr txBox="1"/>
          <p:nvPr/>
        </p:nvSpPr>
        <p:spPr>
          <a:xfrm>
            <a:off x="3485322" y="406374"/>
            <a:ext cx="2120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rgbClr val="00B050"/>
                </a:solidFill>
                <a:latin typeface="+mj-lt"/>
              </a:rPr>
              <a:t>3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237FF01-3A14-4A27-A825-3BFC745B2B91}"/>
              </a:ext>
            </a:extLst>
          </p:cNvPr>
          <p:cNvSpPr txBox="1"/>
          <p:nvPr/>
        </p:nvSpPr>
        <p:spPr>
          <a:xfrm>
            <a:off x="6824869" y="442591"/>
            <a:ext cx="2120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rgbClr val="00B050"/>
                </a:solidFill>
                <a:latin typeface="+mj-lt"/>
              </a:rPr>
              <a:t>4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737FC33-DBAD-4BE8-B080-2C0D46ACDF26}"/>
              </a:ext>
            </a:extLst>
          </p:cNvPr>
          <p:cNvSpPr txBox="1"/>
          <p:nvPr/>
        </p:nvSpPr>
        <p:spPr>
          <a:xfrm>
            <a:off x="5254488" y="442591"/>
            <a:ext cx="2385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rgbClr val="00B050"/>
                </a:solidFill>
                <a:latin typeface="+mj-lt"/>
                <a:cs typeface="Arial" panose="020B0604020202020204" pitchFamily="34" charset="0"/>
              </a:rPr>
              <a:t>5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9E61BC6A-F3AA-4C1A-BF2B-15A11240521B}"/>
              </a:ext>
            </a:extLst>
          </p:cNvPr>
          <p:cNvSpPr/>
          <p:nvPr/>
        </p:nvSpPr>
        <p:spPr>
          <a:xfrm>
            <a:off x="4245321" y="1710082"/>
            <a:ext cx="222836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>
                <a:ln/>
                <a:solidFill>
                  <a:schemeClr val="accent3"/>
                </a:solidFill>
                <a:effectLst/>
              </a:rPr>
              <a:t>КАБАН</a:t>
            </a: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8801B7A2-1D03-4B80-96FC-3427D04930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03978" y="3105474"/>
            <a:ext cx="7040022" cy="37525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7364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71B2258F-86CA-4D4D-8270-BC05FCDEBFB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7999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414CE7C-FC4C-4BF3-9729-3B4E51B452F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50000"/>
          </a:blip>
          <a:srcRect/>
          <a:stretch/>
        </p:blipFill>
        <p:spPr>
          <a:xfrm>
            <a:off x="20" y="1"/>
            <a:ext cx="9143980" cy="6857999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0E61B07-A2D1-48C3-BCFC-5E838D2C4E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20078" y="1718709"/>
            <a:ext cx="6858000" cy="2900518"/>
          </a:xfrm>
        </p:spPr>
        <p:txBody>
          <a:bodyPr vert="horz" lIns="91440" tIns="45720" rIns="91440" bIns="45720" rtlCol="0" anchor="b">
            <a:normAutofit/>
          </a:bodyPr>
          <a:lstStyle/>
          <a:p>
            <a:pPr marL="342900" lvl="0" indent="-342900" algn="ctr"/>
            <a:r>
              <a:rPr lang="en-US" sz="3800" dirty="0" err="1">
                <a:solidFill>
                  <a:srgbClr val="FFFFFF"/>
                </a:solidFill>
                <a:effectLst/>
              </a:rPr>
              <a:t>Прибавление</a:t>
            </a:r>
            <a:r>
              <a:rPr lang="en-US" sz="3800" dirty="0">
                <a:solidFill>
                  <a:srgbClr val="FFFFFF"/>
                </a:solidFill>
                <a:effectLst/>
              </a:rPr>
              <a:t> к </a:t>
            </a:r>
            <a:r>
              <a:rPr lang="en-US" sz="3800" dirty="0" err="1">
                <a:solidFill>
                  <a:srgbClr val="FFFFFF"/>
                </a:solidFill>
                <a:effectLst/>
              </a:rPr>
              <a:t>слову</a:t>
            </a:r>
            <a:r>
              <a:rPr lang="en-US" sz="3800" dirty="0">
                <a:solidFill>
                  <a:srgbClr val="FFFFFF"/>
                </a:solidFill>
                <a:effectLst/>
              </a:rPr>
              <a:t> </a:t>
            </a:r>
            <a:r>
              <a:rPr lang="en-US" sz="3800" dirty="0" err="1">
                <a:solidFill>
                  <a:srgbClr val="FFFFFF"/>
                </a:solidFill>
                <a:effectLst/>
              </a:rPr>
              <a:t>или</a:t>
            </a:r>
            <a:r>
              <a:rPr lang="en-US" sz="3800" dirty="0">
                <a:solidFill>
                  <a:srgbClr val="FFFFFF"/>
                </a:solidFill>
                <a:effectLst/>
              </a:rPr>
              <a:t> </a:t>
            </a:r>
            <a:r>
              <a:rPr lang="en-US" sz="3800" dirty="0" err="1">
                <a:solidFill>
                  <a:srgbClr val="FFFFFF"/>
                </a:solidFill>
                <a:effectLst/>
              </a:rPr>
              <a:t>исключение</a:t>
            </a:r>
            <a:r>
              <a:rPr lang="en-US" sz="3800" dirty="0">
                <a:solidFill>
                  <a:srgbClr val="FFFFFF"/>
                </a:solidFill>
                <a:effectLst/>
              </a:rPr>
              <a:t> </a:t>
            </a:r>
            <a:r>
              <a:rPr lang="en-US" sz="3800" dirty="0" err="1">
                <a:solidFill>
                  <a:srgbClr val="FFFFFF"/>
                </a:solidFill>
                <a:effectLst/>
              </a:rPr>
              <a:t>из</a:t>
            </a:r>
            <a:r>
              <a:rPr lang="en-US" sz="3800" dirty="0">
                <a:solidFill>
                  <a:srgbClr val="FFFFFF"/>
                </a:solidFill>
                <a:effectLst/>
              </a:rPr>
              <a:t> </a:t>
            </a:r>
            <a:r>
              <a:rPr lang="en-US" sz="3800" dirty="0" err="1">
                <a:solidFill>
                  <a:srgbClr val="FFFFFF"/>
                </a:solidFill>
                <a:effectLst/>
              </a:rPr>
              <a:t>него</a:t>
            </a:r>
            <a:r>
              <a:rPr lang="en-US" sz="3800" dirty="0">
                <a:solidFill>
                  <a:srgbClr val="FFFFFF"/>
                </a:solidFill>
                <a:effectLst/>
              </a:rPr>
              <a:t> </a:t>
            </a:r>
            <a:r>
              <a:rPr lang="en-US" sz="3800" dirty="0" err="1">
                <a:solidFill>
                  <a:srgbClr val="FFFFFF"/>
                </a:solidFill>
                <a:effectLst/>
              </a:rPr>
              <a:t>буквы</a:t>
            </a:r>
            <a:r>
              <a:rPr lang="en-US" sz="3800" dirty="0">
                <a:solidFill>
                  <a:srgbClr val="FFFFFF"/>
                </a:solidFill>
                <a:effectLst/>
              </a:rPr>
              <a:t> </a:t>
            </a:r>
            <a:r>
              <a:rPr lang="en-US" sz="3800" dirty="0" err="1">
                <a:solidFill>
                  <a:srgbClr val="FFFFFF"/>
                </a:solidFill>
                <a:effectLst/>
              </a:rPr>
              <a:t>или</a:t>
            </a:r>
            <a:r>
              <a:rPr lang="en-US" sz="3800" dirty="0">
                <a:solidFill>
                  <a:srgbClr val="FFFFFF"/>
                </a:solidFill>
                <a:effectLst/>
              </a:rPr>
              <a:t> </a:t>
            </a:r>
            <a:r>
              <a:rPr lang="en-US" sz="3800" dirty="0" err="1">
                <a:solidFill>
                  <a:srgbClr val="FFFFFF"/>
                </a:solidFill>
                <a:effectLst/>
              </a:rPr>
              <a:t>слога</a:t>
            </a:r>
            <a:br>
              <a:rPr lang="en-US" sz="3800" dirty="0">
                <a:solidFill>
                  <a:srgbClr val="FFFFFF"/>
                </a:solidFill>
                <a:effectLst/>
              </a:rPr>
            </a:br>
            <a:r>
              <a:rPr lang="en-US" sz="3800" b="1" dirty="0">
                <a:solidFill>
                  <a:srgbClr val="FFFFFF"/>
                </a:solidFill>
                <a:effectLst/>
              </a:rPr>
              <a:t> </a:t>
            </a:r>
            <a:br>
              <a:rPr lang="en-US" sz="3800" dirty="0">
                <a:solidFill>
                  <a:srgbClr val="FFFFFF"/>
                </a:solidFill>
                <a:effectLst/>
              </a:rPr>
            </a:br>
            <a:endParaRPr lang="en-US" sz="38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090246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1B4B3E87-0624-450C-AE94-F8B1C81F98D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6"/>
            <a:ext cx="9144000" cy="6851904"/>
          </a:xfrm>
          <a:prstGeom prst="rect">
            <a:avLst/>
          </a:prstGeom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DF897E63-F28B-411C-8FEA-93C62E5AC5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4609" y="218661"/>
            <a:ext cx="3631095" cy="3631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77668739-D6C0-4708-93F6-1D858CEEBE30}"/>
              </a:ext>
            </a:extLst>
          </p:cNvPr>
          <p:cNvSpPr/>
          <p:nvPr/>
        </p:nvSpPr>
        <p:spPr>
          <a:xfrm>
            <a:off x="2067339" y="556591"/>
            <a:ext cx="2668636" cy="31547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9900" b="1" cap="none" spc="0" dirty="0">
                <a:ln/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</a:rPr>
              <a:t>Ш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51CC75E-D644-46F6-907F-4BEC31C405F1}"/>
              </a:ext>
            </a:extLst>
          </p:cNvPr>
          <p:cNvSpPr txBox="1"/>
          <p:nvPr/>
        </p:nvSpPr>
        <p:spPr>
          <a:xfrm>
            <a:off x="3498574" y="4822985"/>
            <a:ext cx="326003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i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Шутка</a:t>
            </a:r>
          </a:p>
        </p:txBody>
      </p:sp>
    </p:spTree>
    <p:extLst>
      <p:ext uri="{BB962C8B-B14F-4D97-AF65-F5344CB8AC3E}">
        <p14:creationId xmlns:p14="http://schemas.microsoft.com/office/powerpoint/2010/main" val="3804694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ReferenceId xmlns="035fb7e5-4e20-4d49-9dee-37661be311e1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Документ" ma:contentTypeID="0x0101004B9E729E5796444680299CFEF038D095" ma:contentTypeVersion="11" ma:contentTypeDescription="Создание документа." ma:contentTypeScope="" ma:versionID="5eb9c76642fbe3dfa562f198ca27a452">
  <xsd:schema xmlns:xsd="http://www.w3.org/2001/XMLSchema" xmlns:xs="http://www.w3.org/2001/XMLSchema" xmlns:p="http://schemas.microsoft.com/office/2006/metadata/properties" xmlns:ns2="035fb7e5-4e20-4d49-9dee-37661be311e1" targetNamespace="http://schemas.microsoft.com/office/2006/metadata/properties" ma:root="true" ma:fieldsID="c04e809974412099e902f74ceeeb2094" ns2:_="">
    <xsd:import namespace="035fb7e5-4e20-4d49-9dee-37661be311e1"/>
    <xsd:element name="properties">
      <xsd:complexType>
        <xsd:sequence>
          <xsd:element name="documentManagement">
            <xsd:complexType>
              <xsd:all>
                <xsd:element ref="ns2:ReferenceId" minOccurs="0"/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ServiceOCR" minOccurs="0"/>
                <xsd:element ref="ns2:MediaServiceDateTaken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35fb7e5-4e20-4d49-9dee-37661be311e1" elementFormDefault="qualified">
    <xsd:import namespace="http://schemas.microsoft.com/office/2006/documentManagement/types"/>
    <xsd:import namespace="http://schemas.microsoft.com/office/infopath/2007/PartnerControls"/>
    <xsd:element name="ReferenceId" ma:index="8" nillable="true" ma:displayName="ReferenceId" ma:indexed="true" ma:internalName="ReferenceId">
      <xsd:simpleType>
        <xsd:restriction base="dms:Text"/>
      </xsd:simpleType>
    </xsd:element>
    <xsd:element name="MediaServiceMetadata" ma:index="9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0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Тип контента"/>
        <xsd:element ref="dc:title" minOccurs="0" maxOccurs="1" ma:index="4" ma:displayName="Название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2FAA902-096E-40AC-BBF7-3A2084EAFAF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D2E9FCE-3354-4D06-9CE9-1D9D6E625C19}">
  <ds:schemaRefs>
    <ds:schemaRef ds:uri="http://schemas.microsoft.com/office/2006/metadata/properties"/>
    <ds:schemaRef ds:uri="http://schemas.microsoft.com/office/infopath/2007/PartnerControls"/>
    <ds:schemaRef ds:uri="035fb7e5-4e20-4d49-9dee-37661be311e1"/>
  </ds:schemaRefs>
</ds:datastoreItem>
</file>

<file path=customXml/itemProps3.xml><?xml version="1.0" encoding="utf-8"?>
<ds:datastoreItem xmlns:ds="http://schemas.openxmlformats.org/officeDocument/2006/customXml" ds:itemID="{58CFF2F4-B3D3-411E-98B3-0A6768646F0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35fb7e5-4e20-4d49-9dee-37661be311e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151</TotalTime>
  <Words>197</Words>
  <Application>Microsoft Office PowerPoint</Application>
  <PresentationFormat>Экран (4:3)</PresentationFormat>
  <Paragraphs>101</Paragraphs>
  <Slides>31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6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Перестановка букв в слове в соответствии с цифрами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Прибавление к слову или исключение из него буквы или слога  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Замена буквы в слове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Исключение из слова буквы и добавление к слову указанной буквы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Чтение букв и слогов, вписанных в буквы большего размера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Болдарева Анастасия Сергеевна</dc:creator>
  <cp:lastModifiedBy>Anastasia Boldareva</cp:lastModifiedBy>
  <cp:revision>6</cp:revision>
  <dcterms:created xsi:type="dcterms:W3CDTF">2020-12-21T09:50:27Z</dcterms:created>
  <dcterms:modified xsi:type="dcterms:W3CDTF">2024-05-22T13:43:30Z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0x0101004B9E729E5796444680299CFEF038D095</vt:lpwstr>
  </property>
</Properties>
</file>