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59" r:id="rId5"/>
    <p:sldId id="265" r:id="rId6"/>
    <p:sldId id="267" r:id="rId7"/>
    <p:sldId id="270" r:id="rId8"/>
    <p:sldId id="269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21.05.2024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21.05.2024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21.05.2024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21.05.2024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4C71EC6-210F-42DE-9C53-41977AD35B3D}" type="datetimeFigureOut">
              <a:rPr lang="ru-RU" smtClean="0"/>
              <a:t>21.05.2024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 txBox="1">
            <a:spLocks/>
          </p:cNvSpPr>
          <p:nvPr/>
        </p:nvSpPr>
        <p:spPr>
          <a:xfrm>
            <a:off x="179512" y="188640"/>
            <a:ext cx="8640960" cy="6480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76EF0978-8F1A-4D3A-B7F4-E465A8F81E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3387"/>
            <a:ext cx="9144000" cy="5991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17631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>
            <a:extLst>
              <a:ext uri="{FF2B5EF4-FFF2-40B4-BE49-F238E27FC236}">
                <a16:creationId xmlns:a16="http://schemas.microsoft.com/office/drawing/2014/main" id="{657BA14B-8F77-4C45-BE50-FCC4895DC8C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2" name="Picture 4" descr="Picture background">
            <a:extLst>
              <a:ext uri="{FF2B5EF4-FFF2-40B4-BE49-F238E27FC236}">
                <a16:creationId xmlns:a16="http://schemas.microsoft.com/office/drawing/2014/main" id="{317CC034-38ED-48D0-86A3-D2905C09B3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85601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548680"/>
            <a:ext cx="8064896" cy="5832648"/>
          </a:xfrm>
        </p:spPr>
        <p:txBody>
          <a:bodyPr>
            <a:normAutofit/>
          </a:bodyPr>
          <a:lstStyle/>
          <a:p>
            <a:pPr algn="ctr"/>
            <a:r>
              <a:rPr lang="ru-RU" sz="2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Какие существуют виды </a:t>
            </a:r>
            <a:r>
              <a:rPr lang="ru-RU" sz="21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буллинга</a:t>
            </a:r>
            <a:r>
              <a:rPr lang="ru-RU" sz="2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algn="ctr"/>
            <a:endParaRPr lang="ru-RU" sz="21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2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1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физический</a:t>
            </a:r>
            <a:r>
              <a:rPr lang="ru-RU" sz="2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непосредственные физические действия в отношении жертвы (толчки, пинки, побои, сексуальные домогательства);</a:t>
            </a:r>
          </a:p>
          <a:p>
            <a:pPr lvl="0" algn="just"/>
            <a:r>
              <a:rPr lang="ru-RU" sz="2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1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вербальный</a:t>
            </a:r>
            <a:r>
              <a:rPr lang="ru-RU" sz="2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угрозы, оскорбления, насмешки, унижение;</a:t>
            </a:r>
          </a:p>
          <a:p>
            <a:pPr lvl="0" algn="just"/>
            <a:r>
              <a:rPr lang="ru-RU" sz="2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1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социально-психологический</a:t>
            </a:r>
            <a:r>
              <a:rPr lang="ru-RU" sz="2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1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буллинг</a:t>
            </a:r>
            <a:r>
              <a:rPr lang="ru-RU" sz="2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направленный на социальное исключение или изоляцию (сплетни, слухи, игнорирование, бойкот, манипуляции);</a:t>
            </a:r>
          </a:p>
          <a:p>
            <a:pPr lvl="0" algn="just"/>
            <a:r>
              <a:rPr lang="ru-RU" sz="2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1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экономический</a:t>
            </a:r>
            <a:r>
              <a:rPr lang="ru-RU" sz="2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вымогательство или прямой отбор денег, вещей, порча одежды;</a:t>
            </a:r>
          </a:p>
          <a:p>
            <a:pPr algn="just"/>
            <a:r>
              <a:rPr lang="ru-RU" sz="2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1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кибербуллинг</a:t>
            </a:r>
            <a:r>
              <a:rPr lang="ru-RU" sz="2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(от англ. – </a:t>
            </a:r>
            <a:r>
              <a:rPr lang="ru-RU" sz="21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cyberbulling</a:t>
            </a:r>
            <a:r>
              <a:rPr lang="ru-RU" sz="2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или интернет </a:t>
            </a:r>
            <a:r>
              <a:rPr lang="ru-RU" sz="21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буллинг</a:t>
            </a:r>
            <a:r>
              <a:rPr lang="ru-RU" sz="2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травля в интернете через социальные сети, электронную почту. Предполагает распространение слухов и ложной информации, взлом личных страниц, отправку негативных сообщений и комментариев. </a:t>
            </a:r>
          </a:p>
        </p:txBody>
      </p:sp>
    </p:spTree>
    <p:extLst>
      <p:ext uri="{BB962C8B-B14F-4D97-AF65-F5344CB8AC3E}">
        <p14:creationId xmlns:p14="http://schemas.microsoft.com/office/powerpoint/2010/main" val="24885601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548680"/>
            <a:ext cx="8136904" cy="5688632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3074" name="Picture 2" descr="Picture background">
            <a:extLst>
              <a:ext uri="{FF2B5EF4-FFF2-40B4-BE49-F238E27FC236}">
                <a16:creationId xmlns:a16="http://schemas.microsoft.com/office/drawing/2014/main" id="{673E86F0-257D-4B89-B6E4-14FDFF4592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85601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548680"/>
            <a:ext cx="7848872" cy="5616624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ru-RU" sz="25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 определить, что Ваш ребёнок стал жертвой травли?</a:t>
            </a:r>
          </a:p>
          <a:p>
            <a:endParaRPr lang="ru-RU" sz="25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Дети не всегда могут рассказать взрослым о своих проблемах в школе. Поэтому родителям важно вовремя распознать, что ребенок стал жертвой травли. Об этом могут свидетельствовать следующие </a:t>
            </a:r>
            <a:r>
              <a:rPr lang="ru-RU" sz="23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признаки</a:t>
            </a:r>
            <a:r>
              <a:rPr lang="ru-RU" sz="2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lvl="0" algn="l"/>
            <a:r>
              <a:rPr lang="ru-RU" sz="2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ребёнок негативно относится к школе, использует любую возможность, чтобы туда не ходить;</a:t>
            </a:r>
          </a:p>
          <a:p>
            <a:pPr lvl="0" algn="l"/>
            <a:r>
              <a:rPr lang="ru-RU" sz="2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возвращается из школы подавленный;</a:t>
            </a:r>
          </a:p>
          <a:p>
            <a:pPr lvl="0" algn="l"/>
            <a:r>
              <a:rPr lang="ru-RU" sz="2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часто плачет без очевидной причины;</a:t>
            </a:r>
          </a:p>
          <a:p>
            <a:pPr lvl="0" algn="l"/>
            <a:r>
              <a:rPr lang="ru-RU" sz="2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ничего не рассказывает об одноклассниках и школьной жизни;</a:t>
            </a:r>
          </a:p>
          <a:p>
            <a:pPr algn="l"/>
            <a:r>
              <a:rPr lang="ru-RU" sz="2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не знает, кому можно позвонить, чтобы узнать уроки, или вообще отказывается звонить кому-либо;</a:t>
            </a:r>
          </a:p>
          <a:p>
            <a:pPr algn="l"/>
            <a:r>
              <a:rPr lang="ru-RU" sz="2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одинок: его никто не приглашает в гости, на дни рожде­ния, и он никого не хочет позвать к себе</a:t>
            </a:r>
          </a:p>
          <a:p>
            <a:pPr lvl="0" algn="l"/>
            <a:r>
              <a:rPr lang="ru-RU" sz="2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нарушение сна и аппетита;</a:t>
            </a:r>
          </a:p>
          <a:p>
            <a:pPr lvl="0" algn="l"/>
            <a:r>
              <a:rPr lang="ru-RU" sz="2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синяки и ссадины на лице или теле, порванная одежда.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85601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116632"/>
            <a:ext cx="8352928" cy="5328592"/>
          </a:xfrm>
        </p:spPr>
        <p:txBody>
          <a:bodyPr>
            <a:normAutofit fontScale="70000" lnSpcReduction="20000"/>
          </a:bodyPr>
          <a:lstStyle/>
          <a:p>
            <a:pPr algn="ctr"/>
            <a:r>
              <a:rPr lang="ru-RU" sz="3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Фразы, которые помогут вам начать диалог с ребенком</a:t>
            </a:r>
          </a:p>
          <a:p>
            <a:endParaRPr lang="ru-RU" sz="3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l"/>
            <a:r>
              <a:rPr lang="ru-RU" sz="3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0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 тебе верю</a:t>
            </a:r>
            <a:r>
              <a:rPr lang="ru-RU" sz="3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». Это даст ребёнку понять, что вместе вы справитесь с проблемой.</a:t>
            </a:r>
          </a:p>
          <a:p>
            <a:pPr lvl="0" algn="l"/>
            <a:r>
              <a:rPr lang="ru-RU" sz="3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0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Мне жаль, что с тобой это случилось</a:t>
            </a:r>
            <a:r>
              <a:rPr lang="ru-RU" sz="3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». Это сигнал, что вы разделяете его чувства.</a:t>
            </a:r>
          </a:p>
          <a:p>
            <a:pPr lvl="0" algn="l"/>
            <a:r>
              <a:rPr lang="ru-RU" sz="3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0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Это не твоя вина</a:t>
            </a:r>
            <a:r>
              <a:rPr lang="ru-RU" sz="3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». Покажите ребёнку, что в этой ситуации он не одинок, многие его сверстники сталкиваются с разными вариантами запугивания и агрессии.</a:t>
            </a:r>
          </a:p>
          <a:p>
            <a:pPr lvl="0" algn="l"/>
            <a:r>
              <a:rPr lang="ru-RU" sz="3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0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Хорошо, что ты мне об этом сказал</a:t>
            </a:r>
            <a:r>
              <a:rPr lang="ru-RU" sz="3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». Докажите, что ребёнок правильно сделал, обратившись к вам.</a:t>
            </a:r>
          </a:p>
          <a:p>
            <a:pPr lvl="0" algn="l"/>
            <a:r>
              <a:rPr lang="ru-RU" sz="3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0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 люблю тебя и постараюсь сделать так, чтобы тебе больше не угрожала опасность</a:t>
            </a:r>
            <a:r>
              <a:rPr lang="ru-RU" sz="3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». Эта фраза позволит ощутить защиту и с надеждой посмотреть в будущее.</a:t>
            </a:r>
          </a:p>
          <a:p>
            <a:pPr algn="l"/>
            <a:r>
              <a:rPr lang="ru-RU" sz="3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Старайтесь всегда поддерживать с детьми доверительные отношения, чтобы они вовремя смогли попросить о помощи в случае школьного насилия.</a:t>
            </a:r>
          </a:p>
          <a:p>
            <a:endParaRPr lang="ru-RU" sz="3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  <a:p>
            <a:endParaRPr lang="ru-RU" dirty="0"/>
          </a:p>
        </p:txBody>
      </p:sp>
      <p:pic>
        <p:nvPicPr>
          <p:cNvPr id="6146" name="Picture 2" descr="C:\Users\User\Desktop\Худякова ИС\scale_12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5270648"/>
            <a:ext cx="3131840" cy="1587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User\Desktop\Худякова ИС\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8" y="5270649"/>
            <a:ext cx="2909098" cy="1587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User\Desktop\Худякова ИС\scale_120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5081323"/>
            <a:ext cx="2376264" cy="1660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85601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C7CDD8-CFDE-44FC-843E-FA65E699AD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Picture background">
            <a:extLst>
              <a:ext uri="{FF2B5EF4-FFF2-40B4-BE49-F238E27FC236}">
                <a16:creationId xmlns:a16="http://schemas.microsoft.com/office/drawing/2014/main" id="{1A270026-75AD-4982-BBE6-AB58F4F37E45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9144000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08953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90666"/>
          </a:xfrm>
        </p:spPr>
        <p:txBody>
          <a:bodyPr/>
          <a:lstStyle/>
          <a:p>
            <a:pPr marL="0" indent="0">
              <a:buNone/>
            </a:pPr>
            <a:br>
              <a:rPr lang="ru-RU" i="1" dirty="0"/>
            </a:br>
            <a:br>
              <a:rPr lang="ru-RU" i="1" dirty="0"/>
            </a:br>
            <a:br>
              <a:rPr lang="ru-RU" i="1" dirty="0"/>
            </a:br>
            <a:br>
              <a:rPr lang="ru-RU" i="1" dirty="0"/>
            </a:br>
            <a:br>
              <a:rPr lang="ru-RU" i="1" dirty="0"/>
            </a:br>
            <a:r>
              <a:rPr lang="ru-RU" b="1" i="1" dirty="0"/>
              <a:t>СПАСИБО ЗА ВНИМАНИЕ !!!!</a:t>
            </a:r>
          </a:p>
        </p:txBody>
      </p:sp>
      <p:pic>
        <p:nvPicPr>
          <p:cNvPr id="3074" name="Picture 2" descr="C:\Users\User\Desktop\Худякова ИС\kissclipart-no-bullying-sign-clipart-school-bullying-clip-art-198a273c6515939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548680"/>
            <a:ext cx="4320479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894882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344</TotalTime>
  <Words>402</Words>
  <Application>Microsoft Office PowerPoint</Application>
  <PresentationFormat>Экран (4:3)</PresentationFormat>
  <Paragraphs>29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4" baseType="lpstr">
      <vt:lpstr>Arial</vt:lpstr>
      <vt:lpstr>Century Gothic</vt:lpstr>
      <vt:lpstr>Courier New</vt:lpstr>
      <vt:lpstr>Palatino Linotype</vt:lpstr>
      <vt:lpstr>Times New Roman</vt:lpstr>
      <vt:lpstr>Исполнительная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СПАСИБО ЗА ВНИМАНИЕ !!!!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45</cp:revision>
  <dcterms:created xsi:type="dcterms:W3CDTF">2020-03-18T04:14:34Z</dcterms:created>
  <dcterms:modified xsi:type="dcterms:W3CDTF">2024-05-21T15:01:43Z</dcterms:modified>
</cp:coreProperties>
</file>