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8" r:id="rId1"/>
  </p:sldMasterIdLst>
  <p:sldIdLst>
    <p:sldId id="257" r:id="rId2"/>
    <p:sldId id="256" r:id="rId3"/>
    <p:sldId id="296" r:id="rId4"/>
    <p:sldId id="258" r:id="rId5"/>
    <p:sldId id="267" r:id="rId6"/>
    <p:sldId id="268" r:id="rId7"/>
    <p:sldId id="269" r:id="rId8"/>
    <p:sldId id="270" r:id="rId9"/>
    <p:sldId id="271" r:id="rId10"/>
    <p:sldId id="273" r:id="rId11"/>
    <p:sldId id="274" r:id="rId12"/>
    <p:sldId id="275" r:id="rId13"/>
    <p:sldId id="276" r:id="rId14"/>
    <p:sldId id="277" r:id="rId15"/>
    <p:sldId id="278" r:id="rId16"/>
    <p:sldId id="259" r:id="rId17"/>
    <p:sldId id="260" r:id="rId18"/>
    <p:sldId id="279" r:id="rId19"/>
    <p:sldId id="261" r:id="rId20"/>
    <p:sldId id="280" r:id="rId21"/>
    <p:sldId id="262" r:id="rId22"/>
    <p:sldId id="263" r:id="rId23"/>
    <p:sldId id="264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65" r:id="rId34"/>
    <p:sldId id="266" r:id="rId35"/>
    <p:sldId id="292" r:id="rId36"/>
    <p:sldId id="293" r:id="rId37"/>
    <p:sldId id="294" r:id="rId3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51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2DE4952-AD1F-465B-804D-77A07875B124}" type="datetimeFigureOut">
              <a:rPr lang="ru-RU" smtClean="0"/>
              <a:t>05.11.2023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84AA92D-5818-460E-A13B-B20177E3A7B3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26764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E4952-AD1F-465B-804D-77A07875B124}" type="datetimeFigureOut">
              <a:rPr lang="ru-RU" smtClean="0"/>
              <a:t>05.11.2023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AA92D-5818-460E-A13B-B20177E3A7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62327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E4952-AD1F-465B-804D-77A07875B124}" type="datetimeFigureOut">
              <a:rPr lang="ru-RU" smtClean="0"/>
              <a:t>05.11.2023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AA92D-5818-460E-A13B-B20177E3A7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87183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Место для изображения из Интернета 2"/>
          <p:cNvSpPr>
            <a:spLocks noGrp="1"/>
          </p:cNvSpPr>
          <p:nvPr>
            <p:ph type="clipArt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7E91145F-4BB5-410A-85F9-04A6C469D7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22421431"/>
      </p:ext>
    </p:extLst>
  </p:cSld>
  <p:clrMapOvr>
    <a:masterClrMapping/>
  </p:clrMapOvr>
  <p:transition spd="slow">
    <p:check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E4952-AD1F-465B-804D-77A07875B124}" type="datetimeFigureOut">
              <a:rPr lang="ru-RU" smtClean="0"/>
              <a:t>05.11.2023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AA92D-5818-460E-A13B-B20177E3A7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56117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E4952-AD1F-465B-804D-77A07875B124}" type="datetimeFigureOut">
              <a:rPr lang="ru-RU" smtClean="0"/>
              <a:t>05.11.2023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AA92D-5818-460E-A13B-B20177E3A7B3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4905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E4952-AD1F-465B-804D-77A07875B124}" type="datetimeFigureOut">
              <a:rPr lang="ru-RU" smtClean="0"/>
              <a:t>05.11.2023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AA92D-5818-460E-A13B-B20177E3A7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3984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E4952-AD1F-465B-804D-77A07875B124}" type="datetimeFigureOut">
              <a:rPr lang="ru-RU" smtClean="0"/>
              <a:t>05.11.2023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AA92D-5818-460E-A13B-B20177E3A7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5380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E4952-AD1F-465B-804D-77A07875B124}" type="datetimeFigureOut">
              <a:rPr lang="ru-RU" smtClean="0"/>
              <a:t>05.11.2023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AA92D-5818-460E-A13B-B20177E3A7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48821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E4952-AD1F-465B-804D-77A07875B124}" type="datetimeFigureOut">
              <a:rPr lang="ru-RU" smtClean="0"/>
              <a:t>05.11.2023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AA92D-5818-460E-A13B-B20177E3A7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5766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E4952-AD1F-465B-804D-77A07875B124}" type="datetimeFigureOut">
              <a:rPr lang="ru-RU" smtClean="0"/>
              <a:t>05.11.2023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AA92D-5818-460E-A13B-B20177E3A7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85973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E4952-AD1F-465B-804D-77A07875B124}" type="datetimeFigureOut">
              <a:rPr lang="ru-RU" smtClean="0"/>
              <a:t>05.11.2023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AA92D-5818-460E-A13B-B20177E3A7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9949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B2DE4952-AD1F-465B-804D-77A07875B124}" type="datetimeFigureOut">
              <a:rPr lang="ru-RU" smtClean="0"/>
              <a:t>05.11.2023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B84AA92D-5818-460E-A13B-B20177E3A7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389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7" Type="http://schemas.openxmlformats.org/officeDocument/2006/relationships/image" Target="../media/image59.jpeg"/><Relationship Id="rId2" Type="http://schemas.openxmlformats.org/officeDocument/2006/relationships/hyperlink" Target="http://upload.wikimedia.org/wikipedia/commons/9/95/Kotelnicheskaya_Tower_00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upload.wikimedia.org/wikipedia/commons/c/cd/Stalinian_architecture_in_Moscow.JPG" TargetMode="External"/><Relationship Id="rId5" Type="http://schemas.openxmlformats.org/officeDocument/2006/relationships/image" Target="../media/image58.jpeg"/><Relationship Id="rId4" Type="http://schemas.openxmlformats.org/officeDocument/2006/relationships/hyperlink" Target="http://upload.wikimedia.org/wikipedia/commons/0/01/Moscow,_Dushkin's_Tower.jpg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hyperlink" Target="http://upload.wikimedia.org/wikipedia/commons/d/d8/Moskau_Uni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jpeg"/><Relationship Id="rId4" Type="http://schemas.openxmlformats.org/officeDocument/2006/relationships/hyperlink" Target="http://upload.wikimedia.org/wikipedia/commons/2/2a/Ministry_of_Foreign_Affairs_building_in_Moscow,_Russian_Federation.jpg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hyperlink" Target="http://upload.wikimedia.org/wikipedia/commons/a/a7/Hotel_Leningradskaya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3.jpeg"/><Relationship Id="rId4" Type="http://schemas.openxmlformats.org/officeDocument/2006/relationships/hyperlink" Target="http://upload.wikimedia.org/wikipedia/commons/8/8d/Hotel_Ukraine_in_Moscow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un9-61.userapi.com/impf/c317530/v317530461/6a6a/dmaxImoX2Kg.jpg?size=1000x640&amp;quality=96&amp;sign=303fbadb0cde3eb5d8e15b187b20fb62&amp;c_uniq_tag=hI-Z2_5oueGp9dcFCMugf2F3P6aCKUc_rR5H38PGc9o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150" y="282952"/>
            <a:ext cx="11336784" cy="6206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02882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7" name="Picture 7" descr="Латышские лесные братья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61609" y="267511"/>
            <a:ext cx="3050771" cy="228836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5612" name="Rectangle 12"/>
          <p:cNvSpPr>
            <a:spLocks noGrp="1" noChangeArrowheads="1"/>
          </p:cNvSpPr>
          <p:nvPr>
            <p:ph type="body" sz="half" idx="2"/>
          </p:nvPr>
        </p:nvSpPr>
        <p:spPr>
          <a:xfrm>
            <a:off x="6847051" y="487827"/>
            <a:ext cx="4106487" cy="6238461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alt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Прибалтике после войны развернулось антисоветское партизанское движение.</a:t>
            </a:r>
            <a:br>
              <a:rPr lang="ru-RU" alt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Отряды «лесных братьев» сопротивлялись НКВД вплоть до начала 50-х гг.</a:t>
            </a:r>
          </a:p>
          <a:p>
            <a:pPr marL="0" indent="0" algn="just">
              <a:buNone/>
            </a:pPr>
            <a:r>
              <a:rPr lang="ru-RU" alt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Чтобы лишить «лесных братьев»</a:t>
            </a:r>
            <a:br>
              <a:rPr lang="ru-RU" alt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поддержки населения, Советская власть организовала массовые депортации </a:t>
            </a:r>
            <a:br>
              <a:rPr lang="ru-RU" alt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(только в 1949 г. – 95 тыс. чел.)</a:t>
            </a:r>
          </a:p>
          <a:p>
            <a:pPr marL="0" indent="0" algn="just">
              <a:buNone/>
            </a:pPr>
            <a:r>
              <a:rPr lang="ru-RU" alt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 за 1940–1953 гг.  из Прибалтики депортированы от 200 до 300 тыс. человек. С целью укрепления Советской власти</a:t>
            </a:r>
            <a:br>
              <a:rPr lang="ru-RU" alt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Прибалтику и на Западную Украину активно привлекалось русскоязычное население, особенно в связи </a:t>
            </a:r>
            <a:br>
              <a:rPr lang="ru-RU" alt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осуществлением индустриализации.</a:t>
            </a:r>
          </a:p>
          <a:p>
            <a:pPr marL="0" indent="0" algn="just">
              <a:buNone/>
            </a:pPr>
            <a:r>
              <a:rPr lang="ru-RU" alt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Этнический состав населения,</a:t>
            </a:r>
            <a:br>
              <a:rPr lang="ru-RU" alt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особенно в крупных городах, </a:t>
            </a:r>
            <a:br>
              <a:rPr lang="ru-RU" alt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заметно изменился. </a:t>
            </a:r>
          </a:p>
          <a:p>
            <a:pPr marL="0" indent="0" algn="just">
              <a:buNone/>
            </a:pPr>
            <a:r>
              <a:rPr lang="ru-RU" alt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Переселенцы, за редким исключением, </a:t>
            </a:r>
            <a:br>
              <a:rPr lang="ru-RU" alt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стремились  сблизиться с коренными жителями, овладеть местными языками.</a:t>
            </a:r>
          </a:p>
          <a:p>
            <a:pPr marL="0" indent="0" algn="just">
              <a:buNone/>
            </a:pPr>
            <a:r>
              <a:rPr lang="ru-RU" alt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Эстонцы, латыши, литовцы нередко воспринимали их как оккупантов.</a:t>
            </a:r>
            <a:br>
              <a:rPr lang="ru-RU" alt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1366058" y="1268413"/>
            <a:ext cx="214468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Латышские</a:t>
            </a:r>
          </a:p>
          <a:p>
            <a:pPr algn="ctr"/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«лесные братья»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7" name="Picture 7" descr="Литовские лесные брать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85556" y="2710446"/>
            <a:ext cx="2477006" cy="376053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1407808" y="4505787"/>
            <a:ext cx="217774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Литовские </a:t>
            </a:r>
            <a:b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«лесные братья»</a:t>
            </a:r>
          </a:p>
        </p:txBody>
      </p:sp>
    </p:spTree>
    <p:extLst>
      <p:ext uri="{BB962C8B-B14F-4D97-AF65-F5344CB8AC3E}">
        <p14:creationId xmlns:p14="http://schemas.microsoft.com/office/powerpoint/2010/main" val="2132298570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5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56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6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6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6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6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6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56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6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6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56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6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6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56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Rectangle 12294">
            <a:extLst>
              <a:ext uri="{FF2B5EF4-FFF2-40B4-BE49-F238E27FC236}">
                <a16:creationId xmlns:a16="http://schemas.microsoft.com/office/drawing/2014/main" id="{E3FF0025-03AB-4126-9E23-1B4F2D4B17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53E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97" name="Rectangle 12296">
            <a:extLst>
              <a:ext uri="{FF2B5EF4-FFF2-40B4-BE49-F238E27FC236}">
                <a16:creationId xmlns:a16="http://schemas.microsoft.com/office/drawing/2014/main" id="{4C149C42-FAD2-4559-80A1-B6E921D049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290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40029" y="801793"/>
            <a:ext cx="5718953" cy="5247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40881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Rectangle 13318">
            <a:extLst>
              <a:ext uri="{FF2B5EF4-FFF2-40B4-BE49-F238E27FC236}">
                <a16:creationId xmlns:a16="http://schemas.microsoft.com/office/drawing/2014/main" id="{E3FF0025-03AB-4126-9E23-1B4F2D4B17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643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21" name="Rectangle 13320">
            <a:extLst>
              <a:ext uri="{FF2B5EF4-FFF2-40B4-BE49-F238E27FC236}">
                <a16:creationId xmlns:a16="http://schemas.microsoft.com/office/drawing/2014/main" id="{4C149C42-FAD2-4559-80A1-B6E921D049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314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01174" y="605536"/>
            <a:ext cx="7842953" cy="5646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29452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Rectangle 14342">
            <a:extLst>
              <a:ext uri="{FF2B5EF4-FFF2-40B4-BE49-F238E27FC236}">
                <a16:creationId xmlns:a16="http://schemas.microsoft.com/office/drawing/2014/main" id="{E3FF0025-03AB-4126-9E23-1B4F2D4B17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53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45" name="Rectangle 14344">
            <a:extLst>
              <a:ext uri="{FF2B5EF4-FFF2-40B4-BE49-F238E27FC236}">
                <a16:creationId xmlns:a16="http://schemas.microsoft.com/office/drawing/2014/main" id="{4C149C42-FAD2-4559-80A1-B6E921D049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338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3457" y="1568246"/>
            <a:ext cx="10612097" cy="3714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54338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7" name="Rectangle 15366">
            <a:extLst>
              <a:ext uri="{FF2B5EF4-FFF2-40B4-BE49-F238E27FC236}">
                <a16:creationId xmlns:a16="http://schemas.microsoft.com/office/drawing/2014/main" id="{E3FF0025-03AB-4126-9E23-1B4F2D4B17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34F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69" name="Rectangle 15368">
            <a:extLst>
              <a:ext uri="{FF2B5EF4-FFF2-40B4-BE49-F238E27FC236}">
                <a16:creationId xmlns:a16="http://schemas.microsoft.com/office/drawing/2014/main" id="{4C149C42-FAD2-4559-80A1-B6E921D049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36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3457" y="1568246"/>
            <a:ext cx="10612097" cy="3714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32886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E1C2D2"/>
              </a:clrFrom>
              <a:clrTo>
                <a:srgbClr val="E1C2D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29" r="55396" b="3880"/>
          <a:stretch/>
        </p:blipFill>
        <p:spPr bwMode="auto">
          <a:xfrm>
            <a:off x="1083956" y="792880"/>
            <a:ext cx="4380817" cy="4868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096000" y="472384"/>
            <a:ext cx="5203229" cy="5238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indent="-609600" algn="just">
              <a:lnSpc>
                <a:spcPct val="80000"/>
              </a:lnSpc>
              <a:buFont typeface="Wingdings" pitchFamily="2" charset="2"/>
              <a:buAutoNum type="arabicPeriod"/>
              <a:defRPr/>
            </a:pPr>
            <a:endParaRPr lang="ru-RU" b="1" dirty="0">
              <a:solidFill>
                <a:srgbClr val="000099"/>
              </a:solidFill>
              <a:latin typeface="Arial" charset="0"/>
            </a:endParaRPr>
          </a:p>
          <a:p>
            <a:pPr marL="609600" indent="-609600" algn="just">
              <a:lnSpc>
                <a:spcPct val="80000"/>
              </a:lnSpc>
              <a:buFont typeface="Wingdings" pitchFamily="2" charset="2"/>
              <a:buAutoNum type="arabicPeriod"/>
              <a:defRPr/>
            </a:pPr>
            <a:r>
              <a:rPr lang="ru-RU" sz="2000" b="1" dirty="0">
                <a:latin typeface="Arial" charset="0"/>
              </a:rPr>
              <a:t>27 млн. жертв; 2,5 трлн. рублей - материальные потери за годы ВОВ.</a:t>
            </a:r>
          </a:p>
          <a:p>
            <a:pPr marL="609600" indent="-609600" algn="just">
              <a:lnSpc>
                <a:spcPct val="80000"/>
              </a:lnSpc>
              <a:buFont typeface="Wingdings" pitchFamily="2" charset="2"/>
              <a:buAutoNum type="arabicPeriod"/>
              <a:defRPr/>
            </a:pPr>
            <a:r>
              <a:rPr lang="ru-RU" sz="2000" b="1" dirty="0">
                <a:latin typeface="Arial" charset="0"/>
              </a:rPr>
              <a:t>Уничтожено 1700 городов и поселков, 70 тыс. сел и деревень, 5 млн. домов, без крова осталось 25 млн. человек.</a:t>
            </a:r>
          </a:p>
          <a:p>
            <a:pPr marL="609600" indent="-609600" algn="just">
              <a:lnSpc>
                <a:spcPct val="80000"/>
              </a:lnSpc>
              <a:buFont typeface="Wingdings" pitchFamily="2" charset="2"/>
              <a:buAutoNum type="arabicPeriod"/>
              <a:defRPr/>
            </a:pPr>
            <a:r>
              <a:rPr lang="ru-RU" sz="2000" b="1" dirty="0">
                <a:latin typeface="Arial" charset="0"/>
              </a:rPr>
              <a:t>Уничтожены многие отрасли промышленности.</a:t>
            </a:r>
          </a:p>
          <a:p>
            <a:pPr marL="609600" indent="-609600" algn="just">
              <a:lnSpc>
                <a:spcPct val="80000"/>
              </a:lnSpc>
              <a:buFont typeface="Wingdings" pitchFamily="2" charset="2"/>
              <a:buAutoNum type="arabicPeriod"/>
              <a:defRPr/>
            </a:pPr>
            <a:r>
              <a:rPr lang="ru-RU" sz="2000" b="1" dirty="0">
                <a:latin typeface="Arial" charset="0"/>
              </a:rPr>
              <a:t>Разорены наиболее населенные и развитые промышленные районы страны.</a:t>
            </a:r>
          </a:p>
          <a:p>
            <a:pPr marL="609600" indent="-609600" algn="just">
              <a:lnSpc>
                <a:spcPct val="80000"/>
              </a:lnSpc>
              <a:buFont typeface="Wingdings" pitchFamily="2" charset="2"/>
              <a:buAutoNum type="arabicPeriod"/>
              <a:defRPr/>
            </a:pPr>
            <a:r>
              <a:rPr lang="ru-RU" sz="2000" b="1" dirty="0">
                <a:latin typeface="Arial" charset="0"/>
              </a:rPr>
              <a:t>Уничтожены более 30 тыс. промышленных предприятий.</a:t>
            </a:r>
          </a:p>
          <a:p>
            <a:pPr marL="609600" indent="-609600" algn="just">
              <a:lnSpc>
                <a:spcPct val="80000"/>
              </a:lnSpc>
              <a:buFont typeface="Wingdings" pitchFamily="2" charset="2"/>
              <a:buAutoNum type="arabicPeriod"/>
              <a:defRPr/>
            </a:pPr>
            <a:r>
              <a:rPr lang="ru-RU" sz="2000" b="1" dirty="0">
                <a:latin typeface="Arial" charset="0"/>
              </a:rPr>
              <a:t>Сельское хозяйство испытывало острый дефицит в рабочих руках, технике и посевных материалах.</a:t>
            </a:r>
          </a:p>
          <a:p>
            <a:pPr marL="609600" indent="-609600" algn="just">
              <a:lnSpc>
                <a:spcPct val="80000"/>
              </a:lnSpc>
              <a:buFont typeface="Wingdings" pitchFamily="2" charset="2"/>
              <a:buAutoNum type="arabicPeriod"/>
              <a:defRPr/>
            </a:pPr>
            <a:r>
              <a:rPr lang="ru-RU" sz="2000" b="1" dirty="0">
                <a:latin typeface="Arial" charset="0"/>
              </a:rPr>
              <a:t>На четверть сократились посевные площади, урожайность упала в полтора раза</a:t>
            </a:r>
          </a:p>
        </p:txBody>
      </p:sp>
    </p:spTree>
    <p:extLst>
      <p:ext uri="{BB962C8B-B14F-4D97-AF65-F5344CB8AC3E}">
        <p14:creationId xmlns:p14="http://schemas.microsoft.com/office/powerpoint/2010/main" val="12157069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2">
            <a:extLst>
              <a:ext uri="{FF2B5EF4-FFF2-40B4-BE49-F238E27FC236}">
                <a16:creationId xmlns:a16="http://schemas.microsoft.com/office/drawing/2014/main" id="{F5FFB293-0A3F-4348-8C59-DE4250CFB1C8}"/>
              </a:ext>
            </a:extLst>
          </p:cNvPr>
          <p:cNvSpPr txBox="1">
            <a:spLocks/>
          </p:cNvSpPr>
          <p:nvPr/>
        </p:nvSpPr>
        <p:spPr>
          <a:xfrm>
            <a:off x="1979173" y="547039"/>
            <a:ext cx="7865868" cy="5914239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37160" algn="l" defTabSz="6858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2900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548640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754380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920120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1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3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15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17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18294" y="986835"/>
            <a:ext cx="497770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1945 году Советский Союз обладал самой современной и мощной армией в мире. После окончания войны в Вооруженных Силах начинается демобилизация, сотни тысяч военнослужащих возвращаются к мирной жизни. </a:t>
            </a:r>
          </a:p>
          <a:p>
            <a:pPr algn="just"/>
            <a:endParaRPr 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концу1945 года вернулось более 1 млн.  демобилизованных. Часть из них удалось трудоустроить: на промышленные предприятия, в сельское хозяйство. Без работы оставались более 300 тысяч фронтовиков, в основном из тех, кто демобилизовался во вторую волну - по сентябрьскому 1945 года приказу Главнокомандующего.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5889" y="640079"/>
            <a:ext cx="3347627" cy="2231751"/>
          </a:xfrm>
          <a:prstGeom prst="rect">
            <a:avLst/>
          </a:prstGeom>
        </p:spPr>
      </p:pic>
      <p:pic>
        <p:nvPicPr>
          <p:cNvPr id="2050" name="Picture 2" descr="https://cdn.ananasposter.ru/image/cache/catalog/poster/pos22/21/59621-1000x83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6576" y="3217025"/>
            <a:ext cx="2306251" cy="3072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30774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4025" y="888365"/>
            <a:ext cx="478666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Новая массовая категория льготников ‑ инвалиды войны - появилась официально еще в 1942 году. С тех пор число искалеченных людей с фронта все прибывало и прибывало. Пенсия для инвалида первой группы, получившего ранение в бою, в 1947 году составляла 350 рублей, а масло стоило 200 рублей, хлеб 60-70 рублей. </a:t>
            </a:r>
          </a:p>
          <a:p>
            <a:pPr algn="just"/>
            <a:endParaRPr lang="ru-RU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Поэтому задачу помощи инвалидам-фронтовикам власти провозгласили в качестве общенародной. Передовица из «Правды», призывала в дополнение к пенсиям и налоговым льготам помогать инвалидам на средства предприятий и колхозов, брать над ними шефство.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845" y="455143"/>
            <a:ext cx="4469714" cy="308101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3697" y="3150521"/>
            <a:ext cx="2243395" cy="3429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3642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41538" y="1649224"/>
            <a:ext cx="5945161" cy="2837931"/>
          </a:xfrm>
        </p:spPr>
        <p:txBody>
          <a:bodyPr>
            <a:noAutofit/>
          </a:bodyPr>
          <a:lstStyle/>
          <a:p>
            <a:pPr marL="34290" indent="0" algn="just">
              <a:buNone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связи с гибелью родителей в стране появилось много беспризорных детей. Советское государство, несмотря на тяжелое военное время, все же выполняло свои обязательства перед детьми, оставшимися без родителей. </a:t>
            </a:r>
          </a:p>
          <a:p>
            <a:pPr marL="34290" indent="0" algn="just">
              <a:buNone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борьбы с безнадзорностью была организована и </a:t>
            </a:r>
            <a:r>
              <a:rPr lang="ru-RU" sz="1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открыта сеть детских приемников и детских домов, организовано трудоустройство  подростков.                                                                                 </a:t>
            </a:r>
          </a:p>
          <a:p>
            <a:pPr marL="34290" indent="0" algn="just">
              <a:buNone/>
            </a:pPr>
            <a:r>
              <a:rPr lang="ru-RU" sz="1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Многие семьи советских граждан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стали брать к себе на воспитание детей-сирот, где они </a:t>
            </a:r>
            <a:r>
              <a:rPr lang="ru-RU" sz="1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обрели себе новых родителей. </a:t>
            </a:r>
          </a:p>
        </p:txBody>
      </p:sp>
      <p:pic>
        <p:nvPicPr>
          <p:cNvPr id="23554" name="Picture 2" descr="C:\Users\48\Desktop\99183_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87267" y="635240"/>
            <a:ext cx="3528392" cy="2448272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393" y="3466407"/>
            <a:ext cx="3528392" cy="2837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1485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94245" y="1543212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>
                <a:solidFill>
                  <a:srgbClr val="111115"/>
                </a:solidFill>
                <a:latin typeface="Times New Roman" panose="02020603050405020304" pitchFamily="18" charset="0"/>
              </a:rPr>
              <a:t>С началом Великой Отечественной войны вновь начался рост численности безнадзорных и беспризорных детей, выросла детская преступность.</a:t>
            </a:r>
            <a:br>
              <a:rPr lang="ru-RU" dirty="0"/>
            </a:br>
            <a:r>
              <a:rPr lang="ru-RU" dirty="0">
                <a:solidFill>
                  <a:srgbClr val="111115"/>
                </a:solidFill>
                <a:latin typeface="Times New Roman" panose="02020603050405020304" pitchFamily="18" charset="0"/>
              </a:rPr>
              <a:t>Были приняты постановления СНК СССР «Об устройстве детей, оставшихся без родителей» от 23 января 1942 года и «Об усилении мер борьбы с детской беспризорностью, безнадзорностью и хулиганством» от 15 июня 1943 года. Постановления определяли меры по решению проблемы беспризорности.</a:t>
            </a:r>
            <a:endParaRPr lang="ru-RU" dirty="0"/>
          </a:p>
        </p:txBody>
      </p:sp>
      <p:pic>
        <p:nvPicPr>
          <p:cNvPr id="11266" name="Picture 2" descr="https://krmuseumgr.nnov.muzkult.ru/media/2021/05/31/1302317934/4rPtXAVUtX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562" y="785525"/>
            <a:ext cx="4623453" cy="4931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18661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Восстановление и развитие экономики и социальной сферы</a:t>
            </a:r>
          </a:p>
        </p:txBody>
      </p:sp>
    </p:spTree>
    <p:extLst>
      <p:ext uri="{BB962C8B-B14F-4D97-AF65-F5344CB8AC3E}">
        <p14:creationId xmlns:p14="http://schemas.microsoft.com/office/powerpoint/2010/main" val="2099891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ъект 2"/>
          <p:cNvSpPr>
            <a:spLocks noGrp="1"/>
          </p:cNvSpPr>
          <p:nvPr>
            <p:ph idx="1"/>
          </p:nvPr>
        </p:nvSpPr>
        <p:spPr>
          <a:xfrm>
            <a:off x="559293" y="909640"/>
            <a:ext cx="6713276" cy="49585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altLang="ru-RU" sz="1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отгремели праздничные салюты, пришла пора, засучив рукава, ликвидировать страшные последствия войны. Как это происходило? </a:t>
            </a:r>
          </a:p>
          <a:p>
            <a:pPr marL="0" indent="0" algn="just">
              <a:buNone/>
            </a:pPr>
            <a:r>
              <a:rPr lang="ru-RU" altLang="ru-RU" sz="1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восстановлению разрушенного хозяйства</a:t>
            </a:r>
            <a:r>
              <a:rPr lang="ru-RU" altLang="ru-RU" sz="1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советское государство приступило еще в годы войны </a:t>
            </a:r>
            <a:r>
              <a:rPr lang="ru-RU" altLang="ru-RU" sz="1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мере того, как освобождались занятые врагом территории.</a:t>
            </a:r>
          </a:p>
          <a:p>
            <a:pPr marL="0" indent="0" algn="just">
              <a:buNone/>
            </a:pPr>
            <a:r>
              <a:rPr lang="ru-RU" altLang="ru-RU" sz="1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1943 г. было принято постановление ЦК ВКП(б) и СНК СССР </a:t>
            </a:r>
            <a:r>
              <a:rPr lang="ru-RU" altLang="ru-RU" sz="19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 неотложных мерах по восстановлению хозяйства в районах, освобожденных от немецкой оккупации».</a:t>
            </a:r>
          </a:p>
          <a:p>
            <a:pPr marL="0" indent="0" algn="just">
              <a:buNone/>
            </a:pPr>
            <a:r>
              <a:rPr lang="ru-RU" altLang="ru-RU" sz="1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Освобожденные районы уже в 1944 г. дали не менее половины общегосударственных заготовок зерна, хотя в качестве центральной задача восстановления страны встала, конечно, только после окончания войны.</a:t>
            </a:r>
          </a:p>
          <a:p>
            <a:pPr marL="0" indent="0" algn="just">
              <a:buNone/>
            </a:pPr>
            <a:endParaRPr lang="ru-RU" altLang="ru-RU" sz="19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4274" name="Picture 2" descr="http://demo.sde.ru/file1.php/demo/ohist_lite/data/Files/image56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43169" y="650082"/>
            <a:ext cx="3449083" cy="55355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471024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56262" y="1535146"/>
            <a:ext cx="4572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Летом 1945 года были отменены сверхурочные и возвращены 8-часовой рабочий день, отпуска, бюллетени, однако все административные и уголовные наказания за прогулы, опоздания, бракодельство сохранялись до 1953 г. </a:t>
            </a:r>
          </a:p>
          <a:p>
            <a:pPr algn="just"/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1947 года стала увеличиваться заработная плата рабочим и служащим.</a:t>
            </a:r>
          </a:p>
          <a:p>
            <a:pPr algn="just"/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1949 году был введен обязательный медицинский осмотр для всех занятых на предприятиях с вредным производством.</a:t>
            </a:r>
          </a:p>
          <a:p>
            <a:pPr algn="just"/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матерей, ухаживающих за младенцами, сохранялся непрерывный трудовой стаж.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4640" y="479645"/>
            <a:ext cx="3745923" cy="254722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4640" y="3529313"/>
            <a:ext cx="3745923" cy="2504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8593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902B47C-C391-48AD-9302-38B41A6491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5434" y="320508"/>
            <a:ext cx="4387742" cy="610523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740131" y="320509"/>
            <a:ext cx="4123112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1A1A1A"/>
                </a:solidFill>
                <a:latin typeface="PT Serif" panose="020A0603040505020204" pitchFamily="18" charset="-52"/>
              </a:rPr>
              <a:t>Восстановление разрушенных городов началось еще в годы войны</a:t>
            </a:r>
            <a:r>
              <a:rPr lang="en-US" dirty="0">
                <a:solidFill>
                  <a:srgbClr val="1A1A1A"/>
                </a:solidFill>
                <a:latin typeface="PT Serif" panose="020A0603040505020204" pitchFamily="18" charset="-52"/>
              </a:rPr>
              <a:t>.</a:t>
            </a:r>
            <a:endParaRPr lang="ru-RU" dirty="0">
              <a:solidFill>
                <a:srgbClr val="1A1A1A"/>
              </a:solidFill>
              <a:latin typeface="PT Serif" panose="020A0603040505020204" pitchFamily="18" charset="-52"/>
            </a:endParaRPr>
          </a:p>
          <a:p>
            <a:pPr algn="just"/>
            <a:r>
              <a:rPr lang="ru-RU" dirty="0">
                <a:solidFill>
                  <a:srgbClr val="1A1A1A"/>
                </a:solidFill>
                <a:latin typeface="PT Serif" panose="020A0603040505020204" pitchFamily="18" charset="-52"/>
              </a:rPr>
              <a:t>Когда сложные военные годы остались позади, одной из главных задач для СССР стало возрождение страны: за время войны были разрушены более 1700 городов и около 70 тыс. сел и деревень.</a:t>
            </a:r>
            <a:endParaRPr lang="ru-RU" dirty="0">
              <a:solidFill>
                <a:srgbClr val="1A1A1A"/>
              </a:solidFill>
              <a:latin typeface="Inter"/>
            </a:endParaRPr>
          </a:p>
          <a:p>
            <a:pPr algn="just"/>
            <a:r>
              <a:rPr lang="ru-RU" dirty="0">
                <a:solidFill>
                  <a:srgbClr val="1A1A1A"/>
                </a:solidFill>
                <a:latin typeface="PT Serif" panose="020A0603040505020204" pitchFamily="18" charset="-52"/>
              </a:rPr>
              <a:t>1 ноября 1945 года Совет народных комиссаров СССР принял постановление "О мероприятиях по восстановлению разрушенных немецкими захватчиками городов РСФСР".  Постановление СНК СССР № 2722 «О мероприятиях по восстановлению разрушенных немецкими захватчиками городов РСФСР: Смоленска, Вязьмы, Ростова-на-Дону, Новороссийска, Пскова, Севастополя, Воронежа, Новгорода, Великих Лук, Калинина, Брянска, Орла, Курска, Краснодара и Мурманска».</a:t>
            </a:r>
          </a:p>
        </p:txBody>
      </p:sp>
    </p:spTree>
    <p:extLst>
      <p:ext uri="{BB962C8B-B14F-4D97-AF65-F5344CB8AC3E}">
        <p14:creationId xmlns:p14="http://schemas.microsoft.com/office/powerpoint/2010/main" val="453061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59007" y="874455"/>
            <a:ext cx="601018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марте 1946 года был принят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IV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пятилетний план на период 1946-1950 гг.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Четвертая пятилетка — план по восстановлению сельского хозяйства СССР, который длился с 1946 по 1950 год. После войны все отрасли Советского Союза были в разрушенном состоянии. Больше всего пострадало народное хозяйство, которое в военное время было направлено только на нужды армии. За годы Великой Отечественной войны правительство не вкладывало никакие средства в аграрное производство, что привело к серьезным проблемам с продовольствием.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5156" y="579812"/>
            <a:ext cx="3477837" cy="252017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5864" y="3988288"/>
            <a:ext cx="3477837" cy="22899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7331" y="3988288"/>
            <a:ext cx="3477838" cy="228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7636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59433" y="1927340"/>
            <a:ext cx="7969200" cy="418251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531" name="Прямоугольник 3"/>
          <p:cNvSpPr>
            <a:spLocks noChangeArrowheads="1"/>
          </p:cNvSpPr>
          <p:nvPr/>
        </p:nvSpPr>
        <p:spPr bwMode="auto">
          <a:xfrm>
            <a:off x="1765069" y="433303"/>
            <a:ext cx="8645237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mbria" panose="020405030504060302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mbria" panose="020405030504060302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mbria" panose="020405030504060302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mbria" panose="020405030504060302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mbria" panose="020405030504060302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Немецкие </a:t>
            </a:r>
            <a:r>
              <a:rPr lang="ru-RU" alt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репарации</a:t>
            </a: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(платежи проигравшего войну государства стране –победительнице)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4,3 млрд. марок.</a:t>
            </a:r>
          </a:p>
          <a:p>
            <a:pPr algn="ctr" eaLnBrk="1" hangingPunct="1"/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Вывоз в СССР из Германии станков и оборудования. </a:t>
            </a:r>
          </a:p>
          <a:p>
            <a:pPr algn="ctr" eaLnBrk="1" hangingPunct="1"/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Помимо этого, делались крупные закупки оборудования в США</a:t>
            </a:r>
          </a:p>
        </p:txBody>
      </p:sp>
    </p:spTree>
    <p:extLst>
      <p:ext uri="{BB962C8B-B14F-4D97-AF65-F5344CB8AC3E}">
        <p14:creationId xmlns:p14="http://schemas.microsoft.com/office/powerpoint/2010/main" val="31357223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51611" y="1459166"/>
            <a:ext cx="4423039" cy="4147971"/>
          </a:xfrm>
          <a:solidFill>
            <a:schemeClr val="accent3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>
            <a:normAutofit fontScale="92500"/>
          </a:bodyPr>
          <a:lstStyle/>
          <a:p>
            <a:pPr marL="68580" indent="0" algn="just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Новые гиганты индустрии возникли на Урале, в Сибири, в республиках Закавказья и Средней Азии:</a:t>
            </a:r>
          </a:p>
          <a:p>
            <a:pPr marL="68580" indent="0" algn="just">
              <a:buNone/>
            </a:pP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Усть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Каменогорский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свинцово-цинковый комбинат, Кутаисский автомобильный завод. Начали действовать Рыбинская и Сухумская гидроэлектростанции. Предприятия оснащались новыми технологиями. Продолжалась электрификация производства.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Электровооруженность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труда в промышленности к концу 4-й пятилетки в полтора раза превышала уровень 1940 г.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6888" y="618090"/>
            <a:ext cx="4091782" cy="168215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0580" y="2919089"/>
            <a:ext cx="4082626" cy="27710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13374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1631142" y="494507"/>
            <a:ext cx="4762500" cy="684213"/>
          </a:xfrm>
        </p:spPr>
        <p:txBody>
          <a:bodyPr/>
          <a:lstStyle/>
          <a:p>
            <a:r>
              <a:rPr lang="ru-RU" altLang="ru-RU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Оборонные отрасли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16294" y="1587592"/>
            <a:ext cx="4276725" cy="2952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016294" y="4830425"/>
            <a:ext cx="4211637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1948 г. – под Челябинском пущен первый ядерный реактор и введен в эксплуатацию завод по производству плутония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94265" y="494507"/>
            <a:ext cx="3095625" cy="4356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7032626" y="5064173"/>
            <a:ext cx="3816350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1949 г. – под Семипалатинском проведено испытание атомной бомбы</a:t>
            </a:r>
          </a:p>
        </p:txBody>
      </p:sp>
    </p:spTree>
    <p:extLst>
      <p:ext uri="{BB962C8B-B14F-4D97-AF65-F5344CB8AC3E}">
        <p14:creationId xmlns:p14="http://schemas.microsoft.com/office/powerpoint/2010/main" val="1457465228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46619" y="5089357"/>
            <a:ext cx="3243262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1950 г. </a:t>
            </a:r>
          </a:p>
          <a:p>
            <a:pPr algn="ctr"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на вооружение принята баллистическая ракета Р-1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98064" y="4730644"/>
            <a:ext cx="5097463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1952 г.</a:t>
            </a:r>
          </a:p>
          <a:p>
            <a:pPr algn="ctr"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началось строительство атомной подводной лодки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/>
          <a:srcRect/>
          <a:stretch/>
        </p:blipFill>
        <p:spPr bwMode="auto">
          <a:xfrm>
            <a:off x="1428387" y="1088919"/>
            <a:ext cx="2879725" cy="3641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9275" y="1373874"/>
            <a:ext cx="5284787" cy="30718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414" name="Заголовок 1"/>
          <p:cNvSpPr>
            <a:spLocks noGrp="1"/>
          </p:cNvSpPr>
          <p:nvPr>
            <p:ph type="title"/>
          </p:nvPr>
        </p:nvSpPr>
        <p:spPr>
          <a:xfrm>
            <a:off x="5519738" y="260351"/>
            <a:ext cx="4762500" cy="684213"/>
          </a:xfrm>
        </p:spPr>
        <p:txBody>
          <a:bodyPr/>
          <a:lstStyle/>
          <a:p>
            <a:r>
              <a:rPr lang="ru-RU" altLang="ru-RU" sz="32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Оборонные отрасли</a:t>
            </a:r>
          </a:p>
        </p:txBody>
      </p:sp>
    </p:spTree>
    <p:extLst>
      <p:ext uri="{BB962C8B-B14F-4D97-AF65-F5344CB8AC3E}">
        <p14:creationId xmlns:p14="http://schemas.microsoft.com/office/powerpoint/2010/main" val="1855935134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/>
          <a:srcRect/>
          <a:stretch/>
        </p:blipFill>
        <p:spPr bwMode="auto">
          <a:xfrm>
            <a:off x="430214" y="384223"/>
            <a:ext cx="2374900" cy="3203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1389" y="3048464"/>
            <a:ext cx="3602037" cy="2017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1617664" y="5276850"/>
            <a:ext cx="4105275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1953 г. – проведено испытание водородной (термоядерной) бомбы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62227" y="450057"/>
            <a:ext cx="3983037" cy="49482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7087603" y="5630793"/>
            <a:ext cx="4332287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1954 г. – в Обнинске введена в строй первая атомная электростанция</a:t>
            </a:r>
          </a:p>
        </p:txBody>
      </p:sp>
    </p:spTree>
    <p:extLst>
      <p:ext uri="{BB962C8B-B14F-4D97-AF65-F5344CB8AC3E}">
        <p14:creationId xmlns:p14="http://schemas.microsoft.com/office/powerpoint/2010/main" val="1990829915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6028" y="1268760"/>
            <a:ext cx="6454070" cy="5112568"/>
          </a:xfrm>
          <a:noFill/>
          <a:ln>
            <a:noFill/>
          </a:ln>
        </p:spPr>
        <p:txBody>
          <a:bodyPr>
            <a:normAutofit/>
          </a:bodyPr>
          <a:lstStyle/>
          <a:p>
            <a:pPr marL="68580" indent="0" algn="just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Война тяжело отразилась на сельском хозяйстве: почти на треть уменьшилось число трудоспособного населения, в село не поставлялась новая техника, сократились посевные площади. В 1946 г. сильная засуха охватила Молдавию, правобережные районы Нижнего Поволжья, Северный Кавказ, центральные черноземные области. В 1947-1948 гг. только в РСФСР от голода и болезней умерло около 1 млн человек.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796" y="618383"/>
            <a:ext cx="3279688" cy="241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2226" y="3530493"/>
            <a:ext cx="3230010" cy="18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10713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B98996F-D5CA-BF51-7775-2623FE0238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81251" y="609601"/>
            <a:ext cx="7407275" cy="1355725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Самоподготовка: п.1</a:t>
            </a:r>
          </a:p>
        </p:txBody>
      </p:sp>
    </p:spTree>
    <p:extLst>
      <p:ext uri="{BB962C8B-B14F-4D97-AF65-F5344CB8AC3E}">
        <p14:creationId xmlns:p14="http://schemas.microsoft.com/office/powerpoint/2010/main" val="167488825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36847" y="958491"/>
            <a:ext cx="10688714" cy="4644289"/>
          </a:xfrm>
          <a:noFill/>
          <a:ln>
            <a:noFill/>
          </a:ln>
        </p:spPr>
        <p:txBody>
          <a:bodyPr>
            <a:normAutofit/>
          </a:bodyPr>
          <a:lstStyle/>
          <a:p>
            <a:pPr marL="68580" indent="0" algn="just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феврале 1947 г. Пленум ЦК ВКП(б) рассмотрел вопрос «О мерах подъема сельского хозяйства в послевоенный период». Главными путями подъема сельского хозяйства (с/х) были определены: обеспечение села тракторами, повышение культуры земледелия. Для улучшения работы с/х был увеличен выпуск сельскохозяйственной техники, велись работы по электрификации села. На рубеже 40-50 годов было проведено укрупнение мелких колхозов. Новые коллективные хозяйства создавались в западных областях Белоруссии, Украины, в Прибалтике, в Правобережной Молдавии. Коллективизация проводилась насильственными методами, сопровождалась репрессиями и депортациями населения. Только из Литвы были выселены в мае-июле 1948 г. свыше 19,3 тыс. крестьянских семей общей численностью около 70 тыс. человек.</a:t>
            </a:r>
          </a:p>
          <a:p>
            <a:pPr marL="68580" indent="0" algn="just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550486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48575" y="634064"/>
            <a:ext cx="7373519" cy="54726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поставок техники и меры по усилению управления не изменили тяжелого состояния в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агросфере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Заготовки зерна в 1950 г. составили 32,3 млн т против 36,4 млн т в 1940 г. Вся производственная деятельность с/х находилась под контролем партийных и государственных органов власти. Периодически повышались налоги на колхозы и совхозы, что вело к еще большему их обеднению. Были ужесточены меры в отношении индивидуальных хозяйств: увеличились поборы с приусадебных участков.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0738" y="634064"/>
            <a:ext cx="2133594" cy="2962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6953" y="4075177"/>
            <a:ext cx="2876453" cy="2031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858998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8"/>
          <p:cNvGrpSpPr>
            <a:grpSpLocks/>
          </p:cNvGrpSpPr>
          <p:nvPr/>
        </p:nvGrpSpPr>
        <p:grpSpPr bwMode="auto">
          <a:xfrm>
            <a:off x="1952626" y="1000125"/>
            <a:ext cx="8429625" cy="1428750"/>
            <a:chOff x="357158" y="1142984"/>
            <a:chExt cx="8429684" cy="1428760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2143109" y="1142984"/>
              <a:ext cx="4786345" cy="1428760"/>
            </a:xfrm>
            <a:prstGeom prst="roundRect">
              <a:avLst/>
            </a:prstGeom>
            <a:ln w="38100"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2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 1947 г. проведена денежная реформа, которая предусматривала обмен 10 старых рублей на 1 новый</a:t>
              </a:r>
              <a:r>
                <a:rPr lang="ru-RU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</p:txBody>
        </p:sp>
        <p:pic>
          <p:nvPicPr>
            <p:cNvPr id="35842" name="Picture 2" descr="http://ig2.mirtesen.ru/images/upload/20379895414/big.jpeg?2009082015580242081804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57158" y="1142984"/>
              <a:ext cx="1928826" cy="1376671"/>
            </a:xfrm>
            <a:prstGeom prst="roundRect">
              <a:avLst/>
            </a:prstGeom>
            <a:ln w="38100" cap="sq">
              <a:noFill/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35844" name="Picture 4" descr="http://ig0.mirtesen.ru/images/upload/20502915300/big.jpeg?2009082015582472178804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6786578" y="1142984"/>
              <a:ext cx="2000264" cy="1428760"/>
            </a:xfrm>
            <a:prstGeom prst="roundRect">
              <a:avLst/>
            </a:prstGeom>
            <a:ln w="38100" cap="sq">
              <a:noFill/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</p:grpSp>
      <p:grpSp>
        <p:nvGrpSpPr>
          <p:cNvPr id="3" name="Группа 18"/>
          <p:cNvGrpSpPr>
            <a:grpSpLocks/>
          </p:cNvGrpSpPr>
          <p:nvPr/>
        </p:nvGrpSpPr>
        <p:grpSpPr bwMode="auto">
          <a:xfrm>
            <a:off x="2952751" y="2571750"/>
            <a:ext cx="6429375" cy="946150"/>
            <a:chOff x="1428728" y="2571744"/>
            <a:chExt cx="6429420" cy="946554"/>
          </a:xfrm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2214547" y="2643213"/>
              <a:ext cx="4786345" cy="857616"/>
            </a:xfrm>
            <a:prstGeom prst="roundRect">
              <a:avLst/>
            </a:prstGeom>
            <a:ln w="38100"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2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Отменена карточная </a:t>
              </a:r>
            </a:p>
            <a:p>
              <a:pPr algn="ctr">
                <a:defRPr/>
              </a:pPr>
              <a:r>
                <a:rPr lang="ru-RU" sz="2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система</a:t>
              </a:r>
            </a:p>
          </p:txBody>
        </p:sp>
        <p:pic>
          <p:nvPicPr>
            <p:cNvPr id="35846" name="Picture 6" descr="http://s54.radikal.ru/i146/0905/3e/af4fb5ee3e36.jp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6858016" y="2643182"/>
              <a:ext cx="1000132" cy="875116"/>
            </a:xfrm>
            <a:prstGeom prst="roundRect">
              <a:avLst/>
            </a:prstGeom>
            <a:ln w="38100" cap="sq">
              <a:noFill/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35848" name="Picture 8" descr="http://shkolazhizni.ru/img/content/i77/77728_or.jp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428728" y="2571744"/>
              <a:ext cx="1000132" cy="919476"/>
            </a:xfrm>
            <a:prstGeom prst="roundRect">
              <a:avLst/>
            </a:prstGeom>
            <a:ln w="38100" cap="sq">
              <a:noFill/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</p:grpSp>
      <p:grpSp>
        <p:nvGrpSpPr>
          <p:cNvPr id="4" name="Группа 19"/>
          <p:cNvGrpSpPr>
            <a:grpSpLocks/>
          </p:cNvGrpSpPr>
          <p:nvPr/>
        </p:nvGrpSpPr>
        <p:grpSpPr bwMode="auto">
          <a:xfrm>
            <a:off x="1666875" y="3714751"/>
            <a:ext cx="8643938" cy="2714625"/>
            <a:chOff x="142844" y="3714752"/>
            <a:chExt cx="8643998" cy="2714644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2143108" y="3786191"/>
              <a:ext cx="4786346" cy="857256"/>
            </a:xfrm>
            <a:prstGeom prst="roundRect">
              <a:avLst/>
            </a:prstGeom>
            <a:ln w="38100"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2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Вводится 8-часовой </a:t>
              </a:r>
            </a:p>
            <a:p>
              <a:pPr algn="ctr">
                <a:defRPr/>
              </a:pPr>
              <a:r>
                <a:rPr lang="ru-RU" sz="2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рабочий день</a:t>
              </a:r>
            </a:p>
          </p:txBody>
        </p:sp>
        <p:sp>
          <p:nvSpPr>
            <p:cNvPr id="12" name="Скругленный прямоугольник 11"/>
            <p:cNvSpPr/>
            <p:nvPr/>
          </p:nvSpPr>
          <p:spPr>
            <a:xfrm>
              <a:off x="2143108" y="4714884"/>
              <a:ext cx="4786346" cy="642943"/>
            </a:xfrm>
            <a:prstGeom prst="roundRect">
              <a:avLst/>
            </a:prstGeom>
            <a:ln w="38100"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2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Восстановлены отпуска</a:t>
              </a:r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2143108" y="5429264"/>
              <a:ext cx="4786346" cy="857256"/>
            </a:xfrm>
            <a:prstGeom prst="roundRect">
              <a:avLst/>
            </a:prstGeom>
            <a:ln w="38100"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2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Отменены обязательные сверхурочные работы</a:t>
              </a:r>
            </a:p>
          </p:txBody>
        </p:sp>
        <p:pic>
          <p:nvPicPr>
            <p:cNvPr id="35850" name="Picture 10" descr="http://oknatass.ru/common/upload/my/10/810/A0000610.jpg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142844" y="3714752"/>
              <a:ext cx="2143138" cy="1643074"/>
            </a:xfrm>
            <a:prstGeom prst="roundRect">
              <a:avLst/>
            </a:prstGeom>
            <a:ln w="38100" cap="sq">
              <a:noFill/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35854" name="Picture 14" descr="http://estb.msn.com/i/E2/C5E95834316BDEA89B2411E93A798.jpg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6572264" y="4714884"/>
              <a:ext cx="2214578" cy="1714512"/>
            </a:xfrm>
            <a:prstGeom prst="roundRect">
              <a:avLst/>
            </a:prstGeom>
            <a:ln w="38100" cap="sq">
              <a:noFill/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3379551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5" y="403031"/>
            <a:ext cx="10431262" cy="5917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2580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817" y="522831"/>
            <a:ext cx="10785988" cy="6021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94109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10" descr="Файл:Kotelnicheskaya Tower 00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295400"/>
            <a:ext cx="2743200" cy="3810000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491" name="Picture 12" descr="Файл:Moscow, Dushkin's Tower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1295400"/>
            <a:ext cx="2743200" cy="3771900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492" name="Picture 14" descr="Файл:Stalinian architecture in Moscow.JPG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00" r="22000" b="20667"/>
          <a:stretch>
            <a:fillRect/>
          </a:stretch>
        </p:blipFill>
        <p:spPr bwMode="auto">
          <a:xfrm>
            <a:off x="4648200" y="1295400"/>
            <a:ext cx="3048000" cy="3810000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3" name="Rectangle 17"/>
          <p:cNvSpPr>
            <a:spLocks noChangeArrowheads="1"/>
          </p:cNvSpPr>
          <p:nvPr/>
        </p:nvSpPr>
        <p:spPr bwMode="auto">
          <a:xfrm>
            <a:off x="1676401" y="5410200"/>
            <a:ext cx="261937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b="1">
                <a:solidFill>
                  <a:srgbClr val="800000"/>
                </a:solidFill>
              </a:rPr>
              <a:t>Жилой дом</a:t>
            </a:r>
          </a:p>
          <a:p>
            <a:pPr algn="ctr" eaLnBrk="1" hangingPunct="1"/>
            <a:r>
              <a:rPr lang="en-US" altLang="ru-RU" b="1">
                <a:solidFill>
                  <a:srgbClr val="800000"/>
                </a:solidFill>
              </a:rPr>
              <a:t>н</a:t>
            </a:r>
            <a:r>
              <a:rPr lang="ru-RU" altLang="ru-RU" b="1">
                <a:solidFill>
                  <a:srgbClr val="800000"/>
                </a:solidFill>
              </a:rPr>
              <a:t>а Котельнической </a:t>
            </a:r>
          </a:p>
          <a:p>
            <a:pPr algn="ctr" eaLnBrk="1" hangingPunct="1"/>
            <a:r>
              <a:rPr lang="ru-RU" altLang="ru-RU" b="1">
                <a:solidFill>
                  <a:srgbClr val="800000"/>
                </a:solidFill>
              </a:rPr>
              <a:t>набережной</a:t>
            </a:r>
            <a:r>
              <a:rPr lang="ru-RU" altLang="ru-RU" b="1">
                <a:solidFill>
                  <a:srgbClr val="800000"/>
                </a:solidFill>
                <a:latin typeface="Calibri" panose="020F0502020204030204" pitchFamily="34" charset="0"/>
              </a:rPr>
              <a:t> </a:t>
            </a:r>
          </a:p>
          <a:p>
            <a:pPr algn="ctr" eaLnBrk="1" hangingPunct="1"/>
            <a:r>
              <a:rPr lang="ru-RU" altLang="ru-RU" b="1">
                <a:solidFill>
                  <a:srgbClr val="800000"/>
                </a:solidFill>
              </a:rPr>
              <a:t>1952 г. 26 этажей</a:t>
            </a:r>
          </a:p>
        </p:txBody>
      </p:sp>
      <p:sp>
        <p:nvSpPr>
          <p:cNvPr id="63494" name="Rectangle 18"/>
          <p:cNvSpPr>
            <a:spLocks noChangeArrowheads="1"/>
          </p:cNvSpPr>
          <p:nvPr/>
        </p:nvSpPr>
        <p:spPr bwMode="auto">
          <a:xfrm>
            <a:off x="5105400" y="5410200"/>
            <a:ext cx="2057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b="1">
                <a:solidFill>
                  <a:srgbClr val="800000"/>
                </a:solidFill>
              </a:rPr>
              <a:t>Жилой дом на</a:t>
            </a:r>
          </a:p>
          <a:p>
            <a:pPr algn="ctr" eaLnBrk="1" hangingPunct="1"/>
            <a:r>
              <a:rPr lang="ru-RU" altLang="ru-RU" b="1">
                <a:solidFill>
                  <a:srgbClr val="800000"/>
                </a:solidFill>
              </a:rPr>
              <a:t>Кудринской</a:t>
            </a:r>
          </a:p>
          <a:p>
            <a:pPr algn="ctr" eaLnBrk="1" hangingPunct="1"/>
            <a:r>
              <a:rPr lang="ru-RU" altLang="ru-RU" b="1">
                <a:solidFill>
                  <a:srgbClr val="800000"/>
                </a:solidFill>
              </a:rPr>
              <a:t>улице</a:t>
            </a:r>
          </a:p>
          <a:p>
            <a:pPr algn="ctr" eaLnBrk="1" hangingPunct="1"/>
            <a:r>
              <a:rPr lang="ru-RU" altLang="ru-RU" b="1">
                <a:solidFill>
                  <a:srgbClr val="800000"/>
                </a:solidFill>
              </a:rPr>
              <a:t>1954 г. 22 этажа</a:t>
            </a:r>
          </a:p>
        </p:txBody>
      </p:sp>
      <p:sp>
        <p:nvSpPr>
          <p:cNvPr id="63495" name="Rectangle 19"/>
          <p:cNvSpPr>
            <a:spLocks noChangeArrowheads="1"/>
          </p:cNvSpPr>
          <p:nvPr/>
        </p:nvSpPr>
        <p:spPr bwMode="auto">
          <a:xfrm>
            <a:off x="8112126" y="5410200"/>
            <a:ext cx="2251075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b="1">
                <a:solidFill>
                  <a:srgbClr val="800000"/>
                </a:solidFill>
              </a:rPr>
              <a:t>Высотное здание</a:t>
            </a:r>
          </a:p>
          <a:p>
            <a:pPr algn="ctr" eaLnBrk="1" hangingPunct="1"/>
            <a:r>
              <a:rPr lang="ru-RU" altLang="ru-RU" b="1">
                <a:solidFill>
                  <a:srgbClr val="800000"/>
                </a:solidFill>
              </a:rPr>
              <a:t>на площади </a:t>
            </a:r>
          </a:p>
          <a:p>
            <a:pPr algn="ctr" eaLnBrk="1" hangingPunct="1"/>
            <a:r>
              <a:rPr lang="ru-RU" altLang="ru-RU" b="1">
                <a:solidFill>
                  <a:srgbClr val="800000"/>
                </a:solidFill>
              </a:rPr>
              <a:t>Красных ворот</a:t>
            </a:r>
          </a:p>
          <a:p>
            <a:pPr algn="ctr" eaLnBrk="1" hangingPunct="1"/>
            <a:r>
              <a:rPr lang="ru-RU" altLang="ru-RU" b="1">
                <a:solidFill>
                  <a:srgbClr val="800000"/>
                </a:solidFill>
              </a:rPr>
              <a:t> 1953 г. 24 этажа</a:t>
            </a:r>
          </a:p>
        </p:txBody>
      </p:sp>
      <p:sp>
        <p:nvSpPr>
          <p:cNvPr id="63496" name="Rectangle 20"/>
          <p:cNvSpPr>
            <a:spLocks noChangeArrowheads="1"/>
          </p:cNvSpPr>
          <p:nvPr/>
        </p:nvSpPr>
        <p:spPr bwMode="auto">
          <a:xfrm>
            <a:off x="1828800" y="228600"/>
            <a:ext cx="853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4000" b="1">
                <a:solidFill>
                  <a:srgbClr val="800000"/>
                </a:solidFill>
                <a:cs typeface="Arial" panose="020B0604020202020204" pitchFamily="34" charset="0"/>
              </a:rPr>
              <a:t>«Сталинские высотки» Москвы</a:t>
            </a:r>
            <a:endParaRPr lang="ru-RU" altLang="ru-RU" sz="4000">
              <a:solidFill>
                <a:srgbClr val="8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391035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4" descr="Файл:Moskau Uni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52400"/>
            <a:ext cx="4572000" cy="5181600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15" name="Rectangle 5"/>
          <p:cNvSpPr>
            <a:spLocks noChangeArrowheads="1"/>
          </p:cNvSpPr>
          <p:nvPr/>
        </p:nvSpPr>
        <p:spPr bwMode="auto">
          <a:xfrm>
            <a:off x="2362200" y="5562600"/>
            <a:ext cx="2895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000" b="1">
                <a:solidFill>
                  <a:srgbClr val="800000"/>
                </a:solidFill>
              </a:rPr>
              <a:t>Главное здание МГУ</a:t>
            </a:r>
          </a:p>
          <a:p>
            <a:pPr algn="ctr" eaLnBrk="1" hangingPunct="1"/>
            <a:r>
              <a:rPr lang="ru-RU" altLang="ru-RU" sz="2000" b="1">
                <a:solidFill>
                  <a:srgbClr val="800000"/>
                </a:solidFill>
              </a:rPr>
              <a:t>1953 г. 36 этажей </a:t>
            </a:r>
          </a:p>
        </p:txBody>
      </p:sp>
      <p:pic>
        <p:nvPicPr>
          <p:cNvPr id="64516" name="Picture 10" descr="Файл:Ministry of Foreign Affairs building in Moscow, Russian Federation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1" y="198438"/>
            <a:ext cx="3952875" cy="5135562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17" name="Rectangle 11"/>
          <p:cNvSpPr>
            <a:spLocks noChangeArrowheads="1"/>
          </p:cNvSpPr>
          <p:nvPr/>
        </p:nvSpPr>
        <p:spPr bwMode="auto">
          <a:xfrm>
            <a:off x="7543800" y="5638800"/>
            <a:ext cx="27432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000" b="1">
                <a:solidFill>
                  <a:srgbClr val="800000"/>
                </a:solidFill>
              </a:rPr>
              <a:t>МИД России</a:t>
            </a:r>
          </a:p>
          <a:p>
            <a:pPr algn="ctr" eaLnBrk="1" hangingPunct="1"/>
            <a:r>
              <a:rPr lang="ru-RU" altLang="ru-RU" sz="2000" b="1">
                <a:solidFill>
                  <a:srgbClr val="800000"/>
                </a:solidFill>
              </a:rPr>
              <a:t>1953 г. 27 этажей</a:t>
            </a:r>
          </a:p>
        </p:txBody>
      </p:sp>
    </p:spTree>
    <p:extLst>
      <p:ext uri="{BB962C8B-B14F-4D97-AF65-F5344CB8AC3E}">
        <p14:creationId xmlns:p14="http://schemas.microsoft.com/office/powerpoint/2010/main" val="134168387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8" descr="Файл:Hotel Leningradskaya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75" y="457200"/>
            <a:ext cx="4286250" cy="5410200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539" name="Rectangle 9"/>
          <p:cNvSpPr>
            <a:spLocks noChangeArrowheads="1"/>
          </p:cNvSpPr>
          <p:nvPr/>
        </p:nvSpPr>
        <p:spPr bwMode="auto">
          <a:xfrm>
            <a:off x="1905000" y="5867400"/>
            <a:ext cx="3810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>
                <a:latin typeface="Calibri" panose="020F0502020204030204" pitchFamily="34" charset="0"/>
              </a:rPr>
              <a:t> </a:t>
            </a:r>
            <a:r>
              <a:rPr lang="ru-RU" altLang="ru-RU" sz="2000" b="1">
                <a:solidFill>
                  <a:srgbClr val="800000"/>
                </a:solidFill>
              </a:rPr>
              <a:t>Гостиница Ленинградская </a:t>
            </a:r>
          </a:p>
          <a:p>
            <a:pPr algn="ctr" eaLnBrk="1" hangingPunct="1"/>
            <a:r>
              <a:rPr lang="ru-RU" altLang="ru-RU" sz="2000" b="1">
                <a:solidFill>
                  <a:srgbClr val="800000"/>
                </a:solidFill>
              </a:rPr>
              <a:t>1952 г.   17 этажей</a:t>
            </a:r>
          </a:p>
        </p:txBody>
      </p:sp>
      <p:sp>
        <p:nvSpPr>
          <p:cNvPr id="65540" name="Rectangle 10"/>
          <p:cNvSpPr>
            <a:spLocks noChangeArrowheads="1"/>
          </p:cNvSpPr>
          <p:nvPr/>
        </p:nvSpPr>
        <p:spPr bwMode="auto">
          <a:xfrm>
            <a:off x="6934200" y="5867400"/>
            <a:ext cx="29718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>
                <a:latin typeface="Calibri" panose="020F0502020204030204" pitchFamily="34" charset="0"/>
              </a:rPr>
              <a:t> </a:t>
            </a:r>
            <a:r>
              <a:rPr lang="ru-RU" altLang="ru-RU" sz="2000" b="1">
                <a:solidFill>
                  <a:srgbClr val="800000"/>
                </a:solidFill>
              </a:rPr>
              <a:t>Гостиница «Украина»</a:t>
            </a:r>
          </a:p>
          <a:p>
            <a:pPr algn="ctr" eaLnBrk="1" hangingPunct="1"/>
            <a:r>
              <a:rPr lang="ru-RU" altLang="ru-RU" sz="2000" b="1">
                <a:solidFill>
                  <a:srgbClr val="800000"/>
                </a:solidFill>
              </a:rPr>
              <a:t>1957 г.   29 этажей</a:t>
            </a:r>
          </a:p>
        </p:txBody>
      </p:sp>
      <p:pic>
        <p:nvPicPr>
          <p:cNvPr id="65541" name="Picture 11" descr="Файл:Hotel Ukraine in Moscow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00" r="21001" b="23334"/>
          <a:stretch>
            <a:fillRect/>
          </a:stretch>
        </p:blipFill>
        <p:spPr bwMode="auto">
          <a:xfrm>
            <a:off x="6429652" y="457200"/>
            <a:ext cx="4267200" cy="5410200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38607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6655" y="1473271"/>
            <a:ext cx="5330758" cy="24486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tabLst>
                <a:tab pos="630555" algn="l"/>
              </a:tabLst>
            </a:pPr>
            <a:r>
              <a:rPr lang="ru-RU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Главным итогом Великой Отечественной войны и второй мировой войны стала победа над фашизмом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в которой решающую роль сыграл СССР. На протяжении всей второй мировой войны советско-германский фронт являлся главным: именно здесь были разгромлены 507 дивизий вермахта и 100 дивизий союзников Германии, в то время как войска США и Англии нанесли поражение 176 дивизиям. </a:t>
            </a:r>
            <a:endParaRPr lang="ru-RU" sz="1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3962" y="346396"/>
            <a:ext cx="3811383" cy="271878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5243" y="3629301"/>
            <a:ext cx="3814410" cy="2576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5292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40E2B2D2-4FBF-4E9A-887F-35C4BB3B23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5839" y="477643"/>
            <a:ext cx="6002862" cy="590271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Причины голода 1946 года</a:t>
            </a:r>
          </a:p>
          <a:p>
            <a:pPr marL="0" indent="0" algn="just">
              <a:buNone/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Развал сельского хозяйства страны из-за последствий войны (недостаток рабочих рук, техники и лошадей, уничтожение многих сёл на Украине и в Черноземье и т. д.). Численность трудоспособного мужского сельского населения после войны откатилась к уровню 1931 года, поставки сельхозтехники в годы войны фактически не велись, поголовье лошадей составляло около 45 % от довоенного, валовая продукция сельского хозяйства за годы войны сократилась на 40 %, поголовье скота сократилось в сравнении с концом 1930-х годов;</a:t>
            </a:r>
          </a:p>
          <a:p>
            <a:pPr marL="0" indent="0" algn="just">
              <a:buNone/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неблагоприятные погодные условия 1946 года (сильная засуха в ряде регионов европейской части СССР и затяжные дожди на востоке), которые привели к существенному, но не катастрофическому снижению урожая. Урожай зерновых в 1947 году составил 98,5 млн тонн, что на 20 млн тонн ниже, чем в 1940 году и на 25 млн ниже, чем в 1950 году.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6BF147C-D6D3-4665-836F-2B17D4EEC3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6303" y="3599072"/>
            <a:ext cx="3739393" cy="267018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2DBDB13-D44B-45F2-9154-2F4C434C350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6768" y="405887"/>
            <a:ext cx="3739393" cy="2789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647088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6C03A7-CCFD-4512-A004-7A7B573F4F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2650" y="350175"/>
            <a:ext cx="7886700" cy="58513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Масштабы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A33EA05-46E2-4F40-926B-817F41E3F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7898" y="1149316"/>
            <a:ext cx="11138170" cy="239078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Запасы зерна, предназначавшегося для снабжения городов, иссякли весной 1946 года. В связи с начавшимся голодом руководство отдельных регионов просило выдать зерно из госрезерва, но получило отказ</a:t>
            </a:r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К весне 1947 года в одной только Воронежской области число больных с диагнозом «дистрофия» составляло 250 тыс. человек, всего по РСФСР — 600 тыс., на Украине — более 800 тыс., в Молдавии — более 300 тыс. Таким образом, не менее 1,7 млн человек в СССР числились «официально голодающими», смертность от дистрофии достигала 10 % от общего числа людей, которым был поставлен этот диагноз</a:t>
            </a:r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6C3FBD4-73AB-4D68-A8FA-2CADD5F10C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898" y="3326093"/>
            <a:ext cx="4348387" cy="227565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8D54A3F-57EC-4959-A29E-44FEB4945D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2517" y="4108883"/>
            <a:ext cx="4805890" cy="2252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158030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463557-49D0-4C8B-A7C1-91BC55541D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5927" y="1113639"/>
            <a:ext cx="4956686" cy="4630722"/>
          </a:xfrm>
        </p:spPr>
        <p:txBody>
          <a:bodyPr>
            <a:noAutofit/>
          </a:bodyPr>
          <a:lstStyle/>
          <a:p>
            <a:pPr algn="ctr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Также выросла заболеваемость так называемой «асептической ангиной» (анемия, вызванная употреблением в пищу неубранного зерна, бывшего под снегом) и другими болезнями, связанными с голодом, употреблением в пищу суррогатов (содержание примесей в хлебе достигало 40 %) и т. д. Особенно высокой была детская смертность, в начале 1947 года составлявшая до 20 % общего числа умерших. В ряде областей Украины и Черноземья были отмечены случаи каннибализма</a:t>
            </a:r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EA86BA8-94D1-46E0-9922-41C66BF242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589099"/>
            <a:ext cx="5510073" cy="5155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280230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ъект 2"/>
          <p:cNvSpPr>
            <a:spLocks noGrp="1"/>
          </p:cNvSpPr>
          <p:nvPr>
            <p:ph idx="1"/>
          </p:nvPr>
        </p:nvSpPr>
        <p:spPr>
          <a:xfrm>
            <a:off x="5240443" y="3641148"/>
            <a:ext cx="5243512" cy="321685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alt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Репатриация </a:t>
            </a:r>
            <a:r>
              <a:rPr lang="ru-RU" alt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(возвращение на родину военнопленных, советских граждан, насильственно отправленных   на принудительные работы в Германию)</a:t>
            </a:r>
            <a:r>
              <a:rPr lang="ru-RU" alt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сокращение армии с 11, 4 млн. человек до 2,9 млн. человек в определенной мере решало проблему нехватки рабочих рук.</a:t>
            </a:r>
          </a:p>
        </p:txBody>
      </p:sp>
      <p:pic>
        <p:nvPicPr>
          <p:cNvPr id="71682" name="Picture 2" descr="http://img33.imageshack.us/img33/7605/victory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1852" y="334993"/>
            <a:ext cx="5243512" cy="31231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674" y="565584"/>
            <a:ext cx="3544125" cy="5652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7355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1" name="Picture 7" descr="Бойцы ОУН_2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63326" y="378827"/>
            <a:ext cx="2969092" cy="2006801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6390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6837180" y="546962"/>
            <a:ext cx="4861386" cy="5589587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alt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Западной Украине </a:t>
            </a:r>
            <a:br>
              <a:rPr lang="ru-RU" alt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войны борьбу </a:t>
            </a:r>
            <a:br>
              <a:rPr lang="ru-RU" alt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Советской властью продолжала ОУН – организация украинских националистов.</a:t>
            </a:r>
          </a:p>
          <a:p>
            <a:pPr marL="0" indent="0" algn="ctr">
              <a:buNone/>
            </a:pPr>
            <a:r>
              <a:rPr lang="ru-RU" alt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Благодаря поддержке местного населения </a:t>
            </a:r>
            <a:br>
              <a:rPr lang="ru-RU" alt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отряды ОУН продолжали сопротивляться до 1950 г.</a:t>
            </a:r>
          </a:p>
          <a:p>
            <a:pPr marL="0" indent="0" algn="ctr">
              <a:buNone/>
            </a:pPr>
            <a:r>
              <a:rPr lang="ru-RU" alt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Сломить ОУН удалось лишь путем депортации 300 тыс. жителей Западной Украины.</a:t>
            </a:r>
          </a:p>
          <a:p>
            <a:pPr marL="0" indent="0" algn="ctr">
              <a:buNone/>
            </a:pPr>
            <a:r>
              <a:rPr lang="ru-RU" alt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Стремясь покончить с подпольем, Советская власть ликвидировала Униатскую церковь, обвинив ее </a:t>
            </a:r>
            <a:br>
              <a:rPr lang="ru-RU" alt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пособничестве гитлеризму.</a:t>
            </a:r>
          </a:p>
          <a:p>
            <a:pPr marL="0" indent="0" algn="ctr">
              <a:buNone/>
            </a:pPr>
            <a:r>
              <a:rPr lang="ru-RU" alt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сентябре 1946 г. </a:t>
            </a:r>
            <a:r>
              <a:rPr lang="ru-RU" altLang="zh-CN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подконтрольный властям собор униатской церкви</a:t>
            </a:r>
            <a:br>
              <a:rPr lang="ru-RU" altLang="zh-CN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zh-CN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принял решение о ее упразднении </a:t>
            </a:r>
            <a:br>
              <a:rPr lang="ru-RU" altLang="zh-CN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zh-CN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объединении с православием.</a:t>
            </a:r>
            <a:endParaRPr lang="en-US" altLang="zh-CN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altLang="zh-CN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Униатские храмы были переданы РПЦ.</a:t>
            </a:r>
          </a:p>
          <a:p>
            <a:pPr marL="0" indent="0" algn="ctr">
              <a:buNone/>
            </a:pPr>
            <a:r>
              <a:rPr lang="ru-RU" alt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Однако униатство сохранилось </a:t>
            </a:r>
            <a:br>
              <a:rPr lang="ru-RU" alt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подполье.</a:t>
            </a:r>
            <a:endParaRPr lang="ru-RU" altLang="zh-CN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alt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310343" y="1166783"/>
            <a:ext cx="464343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Отряд </a:t>
            </a:r>
            <a:r>
              <a:rPr lang="ru-RU" alt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бандеровцев</a:t>
            </a:r>
            <a:r>
              <a:rPr lang="ru-RU" alt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alt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Ивано-Франковская</a:t>
            </a:r>
            <a:r>
              <a:rPr lang="ru-RU" alt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область</a:t>
            </a:r>
          </a:p>
        </p:txBody>
      </p:sp>
      <p:pic>
        <p:nvPicPr>
          <p:cNvPr id="8" name="Picture 7" descr="Шептицкий Андрей_митрополит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28470" y="3398131"/>
            <a:ext cx="2246465" cy="2899819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1925219" y="4566889"/>
            <a:ext cx="1884781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Андрей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Шептицкий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b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митрополит Галицкий</a:t>
            </a:r>
            <a:b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1941 г. Приветствовал Гитлера как освободителя </a:t>
            </a:r>
            <a:b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коммунистов.</a:t>
            </a:r>
            <a:b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Однако уже с 1942 г. протестовал против политики нацистов.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8109" y="2566166"/>
            <a:ext cx="2222343" cy="1663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371308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63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3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3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3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3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3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3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3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3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3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3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3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63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3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3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3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TM03457444[[fn=Базис]]</Template>
  <TotalTime>182</TotalTime>
  <Words>2036</Words>
  <Application>Microsoft Office PowerPoint</Application>
  <PresentationFormat>Широкоэкранный</PresentationFormat>
  <Paragraphs>106</Paragraphs>
  <Slides>37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5" baseType="lpstr">
      <vt:lpstr>Arial</vt:lpstr>
      <vt:lpstr>Calibri</vt:lpstr>
      <vt:lpstr>Corbel</vt:lpstr>
      <vt:lpstr>Inter</vt:lpstr>
      <vt:lpstr>PT Serif</vt:lpstr>
      <vt:lpstr>Times New Roman</vt:lpstr>
      <vt:lpstr>Wingdings</vt:lpstr>
      <vt:lpstr>Базис</vt:lpstr>
      <vt:lpstr>Презентация PowerPoint</vt:lpstr>
      <vt:lpstr>Восстановление и развитие экономики и социальной сферы</vt:lpstr>
      <vt:lpstr>Самоподготовка: п.1</vt:lpstr>
      <vt:lpstr>Презентация PowerPoint</vt:lpstr>
      <vt:lpstr>Презентация PowerPoint</vt:lpstr>
      <vt:lpstr>Масштабы</vt:lpstr>
      <vt:lpstr>Также выросла заболеваемость так называемой «асептической ангиной» (анемия, вызванная употреблением в пищу неубранного зерна, бывшего под снегом) и другими болезнями, связанными с голодом, употреблением в пищу суррогатов (содержание примесей в хлебе достигало 40 %) и т. д. Особенно высокой была детская смертность, в начале 1947 года составлявшая до 20 % общего числа умерших. В ряде областей Украины и Черноземья были отмечены случаи каннибализма.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Оборонные отрасли</vt:lpstr>
      <vt:lpstr>Оборонные отрасли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Восстановление и развитие экономики и социальной сферы</dc:title>
  <dc:creator>Admin</dc:creator>
  <cp:lastModifiedBy>Анастасия Воробьева</cp:lastModifiedBy>
  <cp:revision>16</cp:revision>
  <dcterms:created xsi:type="dcterms:W3CDTF">2023-09-04T12:12:38Z</dcterms:created>
  <dcterms:modified xsi:type="dcterms:W3CDTF">2023-11-05T18:11:52Z</dcterms:modified>
</cp:coreProperties>
</file>