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8" r:id="rId5"/>
    <p:sldId id="25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3" r:id="rId22"/>
    <p:sldId id="26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1. Моторная сфера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51-4420-85E3-D15F0234E5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51-4420-85E3-D15F0234E58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51-4420-85E3-D15F0234E58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51-4420-85E3-D15F0234E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671232"/>
        <c:axId val="74673152"/>
      </c:barChart>
      <c:catAx>
        <c:axId val="7467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673152"/>
        <c:crosses val="autoZero"/>
        <c:auto val="1"/>
        <c:lblAlgn val="ctr"/>
        <c:lblOffset val="100"/>
        <c:noMultiLvlLbl val="0"/>
      </c:catAx>
      <c:valAx>
        <c:axId val="7467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671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5. Фонетическая сторона речи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C6-4A99-A1F1-A4F650D19AC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C6-4A99-A1F1-A4F650D19AC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C6-4A99-A1F1-A4F650D19AC1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C6-4A99-A1F1-A4F650D19A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644864"/>
        <c:axId val="26818432"/>
      </c:barChart>
      <c:catAx>
        <c:axId val="26644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818432"/>
        <c:crosses val="autoZero"/>
        <c:auto val="1"/>
        <c:lblAlgn val="ctr"/>
        <c:lblOffset val="100"/>
        <c:noMultiLvlLbl val="0"/>
      </c:catAx>
      <c:valAx>
        <c:axId val="26818432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44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6. Фонематическое восприятие, анализ и синтез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E-4D01-B267-C4358EF7E4E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5E-4D01-B267-C4358EF7E4E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5E-4D01-B267-C4358EF7E4E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5E-4D01-B267-C4358EF7E4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740352"/>
        <c:axId val="64857984"/>
      </c:barChart>
      <c:catAx>
        <c:axId val="64740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4857984"/>
        <c:crosses val="autoZero"/>
        <c:auto val="1"/>
        <c:lblAlgn val="ctr"/>
        <c:lblOffset val="100"/>
        <c:noMultiLvlLbl val="0"/>
      </c:catAx>
      <c:valAx>
        <c:axId val="64857984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4740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6. Фонематическое восприятие, анализ и синтез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3-4D39-8144-3640CAECF50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63-4D39-8144-3640CAECF50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63-4D39-8144-3640CAECF50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63-4D39-8144-3640CAECF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963328"/>
        <c:axId val="74027776"/>
      </c:barChart>
      <c:catAx>
        <c:axId val="6696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027776"/>
        <c:crosses val="autoZero"/>
        <c:auto val="1"/>
        <c:lblAlgn val="ctr"/>
        <c:lblOffset val="100"/>
        <c:noMultiLvlLbl val="0"/>
      </c:catAx>
      <c:valAx>
        <c:axId val="74027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96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7. Связная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</a:t>
            </a:r>
            <a:endParaRPr lang="ru-RU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7-4E52-86BD-F5DF7405F70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7-4E52-86BD-F5DF7405F70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67-4E52-86BD-F5DF7405F70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67-4E52-86BD-F5DF7405F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612096"/>
        <c:axId val="74618368"/>
      </c:barChart>
      <c:catAx>
        <c:axId val="7461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618368"/>
        <c:crosses val="autoZero"/>
        <c:auto val="1"/>
        <c:lblAlgn val="ctr"/>
        <c:lblOffset val="100"/>
        <c:noMultiLvlLbl val="0"/>
      </c:catAx>
      <c:valAx>
        <c:axId val="74618368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612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7. Связная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BD-4F64-9321-2FD67308AF5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BD-4F64-9321-2FD67308AF5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BD-4F64-9321-2FD67308AF5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3-7DBD-4F64-9321-2FD67308AF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814592"/>
        <c:axId val="74919936"/>
      </c:barChart>
      <c:catAx>
        <c:axId val="7481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919936"/>
        <c:crosses val="autoZero"/>
        <c:auto val="1"/>
        <c:lblAlgn val="ctr"/>
        <c:lblOffset val="100"/>
        <c:noMultiLvlLbl val="0"/>
      </c:catAx>
      <c:valAx>
        <c:axId val="74919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814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1. Моторная сфера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layout>
        <c:manualLayout>
          <c:xMode val="edge"/>
          <c:yMode val="edge"/>
          <c:x val="0.40446531024001919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BB-4B49-B22B-E224974BE2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BB-4B49-B22B-E224974BE2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BB-4B49-B22B-E224974BE20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BB-4B49-B22B-E224974BE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831872"/>
        <c:axId val="66833408"/>
      </c:barChart>
      <c:catAx>
        <c:axId val="6683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833408"/>
        <c:crosses val="autoZero"/>
        <c:auto val="1"/>
        <c:lblAlgn val="ctr"/>
        <c:lblOffset val="100"/>
        <c:noMultiLvlLbl val="0"/>
      </c:catAx>
      <c:valAx>
        <c:axId val="6683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83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2. Импрессивная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50-478D-ADAB-D95ADE889A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50-478D-ADAB-D95ADE889A1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50-478D-ADAB-D95ADE889A1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3350-478D-ADAB-D95ADE889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767104"/>
        <c:axId val="66814720"/>
      </c:barChart>
      <c:catAx>
        <c:axId val="6676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814720"/>
        <c:crosses val="autoZero"/>
        <c:auto val="1"/>
        <c:lblAlgn val="ctr"/>
        <c:lblOffset val="100"/>
        <c:noMultiLvlLbl val="0"/>
      </c:catAx>
      <c:valAx>
        <c:axId val="66814720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767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2. Импрессивная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15-4178-B270-7FAC8A789E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15-4178-B270-7FAC8A789E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A615-4178-B270-7FAC8A789E4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3-A615-4178-B270-7FAC8A789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545728"/>
        <c:axId val="73835648"/>
      </c:barChart>
      <c:catAx>
        <c:axId val="6754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835648"/>
        <c:crosses val="autoZero"/>
        <c:auto val="1"/>
        <c:lblAlgn val="ctr"/>
        <c:lblOffset val="100"/>
        <c:noMultiLvlLbl val="0"/>
      </c:catAx>
      <c:valAx>
        <c:axId val="73835648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54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3. Экспрессивная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A1-47DA-9E95-4BFF4D0344C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A1-47DA-9E95-4BFF4D0344C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A1-47DA-9E95-4BFF4D0344C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A1-47DA-9E95-4BFF4D0344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870720"/>
        <c:axId val="73901184"/>
      </c:barChart>
      <c:catAx>
        <c:axId val="73870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901184"/>
        <c:crosses val="autoZero"/>
        <c:auto val="1"/>
        <c:lblAlgn val="ctr"/>
        <c:lblOffset val="100"/>
        <c:noMultiLvlLbl val="0"/>
      </c:catAx>
      <c:valAx>
        <c:axId val="73901184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870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3. Экспрессивная речь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CC-4590-87EA-BADC68FA790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CC-4590-87EA-BADC68FA790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F5CC-4590-87EA-BADC68FA790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3-F5CC-4590-87EA-BADC68FA79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158848"/>
        <c:axId val="74160384"/>
      </c:barChart>
      <c:catAx>
        <c:axId val="74158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160384"/>
        <c:crosses val="autoZero"/>
        <c:auto val="1"/>
        <c:lblAlgn val="ctr"/>
        <c:lblOffset val="100"/>
        <c:noMultiLvlLbl val="0"/>
      </c:catAx>
      <c:valAx>
        <c:axId val="74160384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158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4. Грамматический строй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2A-49A5-BAB4-D1572CF5269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2A-49A5-BAB4-D1572CF5269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2A-49A5-BAB4-D1572CF5269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2A-49A5-BAB4-D1572CF526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910720"/>
        <c:axId val="74987008"/>
      </c:barChart>
      <c:catAx>
        <c:axId val="74910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987008"/>
        <c:crosses val="autoZero"/>
        <c:auto val="1"/>
        <c:lblAlgn val="ctr"/>
        <c:lblOffset val="100"/>
        <c:noMultiLvlLbl val="0"/>
      </c:catAx>
      <c:valAx>
        <c:axId val="74987008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910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4. Грамматический строй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"Ягодка"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42-49D7-902D-D54553EF048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42-49D7-902D-D54553EF048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BD42-49D7-902D-D54553EF048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3-BD42-49D7-902D-D54553EF0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703360"/>
        <c:axId val="26819200"/>
      </c:barChart>
      <c:catAx>
        <c:axId val="2670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819200"/>
        <c:crosses val="autoZero"/>
        <c:auto val="1"/>
        <c:lblAlgn val="ctr"/>
        <c:lblOffset val="100"/>
        <c:noMultiLvlLbl val="0"/>
      </c:catAx>
      <c:valAx>
        <c:axId val="26819200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703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5. Фонетическая сторона речи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группа "Росинка"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4.4586978710994457E-2"/>
          <c:y val="0.20440476190476189"/>
          <c:w val="0.92995005832604261"/>
          <c:h val="0.61333864516935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89-4D9E-840D-576816E02E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Пограничный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89-4D9E-840D-576816E02EB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89-4D9E-840D-576816E02EB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начало уч.г.</c:v>
                </c:pt>
                <c:pt idx="1">
                  <c:v>конец 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089-4D9E-840D-576816E02E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254976"/>
        <c:axId val="74385664"/>
      </c:barChart>
      <c:catAx>
        <c:axId val="74254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385664"/>
        <c:crosses val="autoZero"/>
        <c:auto val="1"/>
        <c:lblAlgn val="ctr"/>
        <c:lblOffset val="100"/>
        <c:noMultiLvlLbl val="0"/>
      </c:catAx>
      <c:valAx>
        <c:axId val="74385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254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17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3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3076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1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6579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674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78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92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1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2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07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457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703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07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68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BF99A-7AAD-46A6-99E3-F9EBDA796E1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73CC06-F0FC-4EA6-85CB-F32836079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919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7286BB-66B7-57FD-504D-2B296FBB3F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695634"/>
            <a:ext cx="7766936" cy="2805345"/>
          </a:xfrm>
        </p:spPr>
        <p:txBody>
          <a:bodyPr/>
          <a:lstStyle/>
          <a:p>
            <a:pPr algn="ctr"/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коррекционно-логопедической работы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учителя-логопеда 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Аббакумовой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Светланы Ивановны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2023-2024 учебный год</a:t>
            </a:r>
            <a:endParaRPr lang="ru-RU" sz="2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2B5646-DBD2-28F4-E9BF-91481B1AC9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763480"/>
            <a:ext cx="7766936" cy="7767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МАДОУ «ДЕТСКИЙ САД № 477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г.ЧЕЛЯБИНСКА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776845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9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731259"/>
              </p:ext>
            </p:extLst>
          </p:nvPr>
        </p:nvGraphicFramePr>
        <p:xfrm>
          <a:off x="677863" y="683582"/>
          <a:ext cx="8596312" cy="535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3773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9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4820148"/>
              </p:ext>
            </p:extLst>
          </p:nvPr>
        </p:nvGraphicFramePr>
        <p:xfrm>
          <a:off x="677863" y="683582"/>
          <a:ext cx="8596312" cy="535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6128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7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7602509"/>
              </p:ext>
            </p:extLst>
          </p:nvPr>
        </p:nvGraphicFramePr>
        <p:xfrm>
          <a:off x="677690" y="656948"/>
          <a:ext cx="8596312" cy="5337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1016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949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1014493"/>
              </p:ext>
            </p:extLst>
          </p:nvPr>
        </p:nvGraphicFramePr>
        <p:xfrm>
          <a:off x="677690" y="719092"/>
          <a:ext cx="8596312" cy="5314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513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9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544881"/>
              </p:ext>
            </p:extLst>
          </p:nvPr>
        </p:nvGraphicFramePr>
        <p:xfrm>
          <a:off x="677863" y="683582"/>
          <a:ext cx="8596312" cy="5358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8337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62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2511356"/>
              </p:ext>
            </p:extLst>
          </p:nvPr>
        </p:nvGraphicFramePr>
        <p:xfrm>
          <a:off x="677690" y="665825"/>
          <a:ext cx="8596312" cy="5319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3745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7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775568"/>
              </p:ext>
            </p:extLst>
          </p:nvPr>
        </p:nvGraphicFramePr>
        <p:xfrm>
          <a:off x="677863" y="701336"/>
          <a:ext cx="8596312" cy="5340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8886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724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6551574"/>
              </p:ext>
            </p:extLst>
          </p:nvPr>
        </p:nvGraphicFramePr>
        <p:xfrm>
          <a:off x="677863" y="609601"/>
          <a:ext cx="8596312" cy="5432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31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8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1913193"/>
              </p:ext>
            </p:extLst>
          </p:nvPr>
        </p:nvGraphicFramePr>
        <p:xfrm>
          <a:off x="677863" y="692458"/>
          <a:ext cx="8596312" cy="5349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0927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и обновление коррекционно-развивающей среды кабинета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FDBB90-29C4-AA61-6D71-C4C7ADD22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7" t="14878" r="5625" b="16572"/>
          <a:stretch/>
        </p:blipFill>
        <p:spPr bwMode="auto">
          <a:xfrm>
            <a:off x="2925417" y="1540315"/>
            <a:ext cx="2127885" cy="2519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02509FC3-5A30-282A-A0B9-6F9155104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5" t="16887" r="5761" b="16272"/>
          <a:stretch/>
        </p:blipFill>
        <p:spPr bwMode="auto">
          <a:xfrm>
            <a:off x="6442739" y="2896297"/>
            <a:ext cx="2191325" cy="266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C7AF7B-0FCB-AB7B-47B9-C2723297CF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3" t="20501" r="10050" b="29225"/>
          <a:stretch/>
        </p:blipFill>
        <p:spPr bwMode="auto">
          <a:xfrm>
            <a:off x="4653597" y="1850876"/>
            <a:ext cx="2884805" cy="14395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B5862A-CD51-1EDE-DE8F-A6899BBF16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8" t="6239" r="2548" b="8894"/>
          <a:stretch/>
        </p:blipFill>
        <p:spPr bwMode="auto">
          <a:xfrm>
            <a:off x="317929" y="2604890"/>
            <a:ext cx="2681605" cy="21596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F40637-4AE4-FACD-B23D-26F7DD4F17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3" t="10161" r="8037" b="8005"/>
          <a:stretch/>
        </p:blipFill>
        <p:spPr bwMode="auto">
          <a:xfrm>
            <a:off x="3646777" y="4059995"/>
            <a:ext cx="2813050" cy="2123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0038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335D0-F1A6-D1B9-89E8-D77043AA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7453"/>
            <a:ext cx="8596668" cy="452762"/>
          </a:xfrm>
        </p:spPr>
        <p:txBody>
          <a:bodyPr>
            <a:noAutofit/>
          </a:bodyPr>
          <a:lstStyle/>
          <a:p>
            <a:pPr algn="ctr"/>
            <a:r>
              <a:rPr lang="ru-RU" sz="3200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Мониторинг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2F36D4-73C0-B5C6-0F38-284B6E3FD4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852257"/>
            <a:ext cx="8596668" cy="5189106"/>
          </a:xfrm>
        </p:spPr>
        <p:txBody>
          <a:bodyPr>
            <a:normAutofit fontScale="55000" lnSpcReduction="20000"/>
          </a:bodyPr>
          <a:lstStyle/>
          <a:p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группы:</a:t>
            </a:r>
            <a:br>
              <a:rPr lang="ru-RU" sz="33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группа комбинированной направленности «Росинка». Возраст детей 6-7 лет. На начало учебного года всего 8 детей: 5 мальчиков, 3 девочки. ОНР </a:t>
            </a: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уровня со стертой формой дизартрии – 8.</a:t>
            </a:r>
            <a:b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Подготовите6льная группа комбинированной направленности «Ягодка». Возраст детей 6-7 лет. На начало учебного года всего 6 детей: 5 мальчиков, 1 девочка. ОНР </a:t>
            </a: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уровня со стертой формой дизартрии – 6.</a:t>
            </a:r>
            <a:b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конец года: </a:t>
            </a:r>
            <a:b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 количество детей в группах «Росинка» и «Ягодка» тот же. Всего 14 детей: 10 мальчиков, 4 девочки. ОНР </a:t>
            </a:r>
            <a: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уровня у ребенка со стертой формой дизартрии - 3, фонетико-фонематическое нарушение речи у ребенка со стертой формой дизартрии – 2, со значительным улучшением – 9.</a:t>
            </a:r>
            <a:b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 всех детей групп комбинированной направленности «Яблонька» и «Капелька», занимающихся с логопедом наблюдается положительная динамика в речевом развитии.</a:t>
            </a:r>
            <a:br>
              <a:rPr lang="ru-RU" sz="33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Проанализировав коррекционно-логопедическую работу за 2023-2024 учебный год, по результатам мониторинга (приложение 1) можно сделать вывод, что задачи поставленные мной решены, намеченные цели достигнуты.</a:t>
            </a:r>
            <a:endParaRPr lang="ru-RU" sz="3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61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C6F69F-4F0F-F19F-F160-F2152A416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95309"/>
            <a:ext cx="8596668" cy="576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Речевая игра «Согласные твёрдые и мягкие» </a:t>
            </a:r>
            <a:br>
              <a:rPr lang="ru-RU" sz="2800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u="sng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F5F46B-586C-2E60-5F03-4501F6529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414B8DA-E8AE-8B9B-2B08-D1A326607A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DD8D79-C794-2EC6-F8EB-61477D0697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45374" y="771572"/>
            <a:ext cx="7054883" cy="5602595"/>
          </a:xfrm>
        </p:spPr>
        <p:txBody>
          <a:bodyPr>
            <a:noAutofit/>
          </a:bodyPr>
          <a:lstStyle/>
          <a:p>
            <a:pPr indent="450215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Упражнения направлены на предупреждение нарушений письменной речи                 у детей 5-7 лет с речевыми нарушениями и без них. </a:t>
            </a:r>
          </a:p>
          <a:p>
            <a:pPr indent="450215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игра также поможет: </a:t>
            </a:r>
          </a:p>
          <a:p>
            <a:pPr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kern="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детей к усвоению </a:t>
            </a: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 правописания;</a:t>
            </a: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закрепить</a:t>
            </a: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представления о твёрдости и мягкости согласных в русском языке;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научиться различать на слух и в произношении твёрдые-мягкие согласные звуки изолированно, в прямых слогах и в словах (в начале слова перед гласными звуками).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способствует: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развитию фонематического восприятия;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формированию первоначальных навыков звукового анализа и синтеза слов;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развитию логического мышления, зрительного и слухового внимания, памяти;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16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количественному и качественному обогащению активной лексики.</a:t>
            </a:r>
            <a:endParaRPr lang="ru-RU" sz="16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758FDE6-1D88-F694-FC2F-1E3F3DE5C9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57" r="1612" b="2004"/>
          <a:stretch/>
        </p:blipFill>
        <p:spPr bwMode="auto">
          <a:xfrm>
            <a:off x="534290" y="2060551"/>
            <a:ext cx="3669629" cy="3305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05175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03"/>
          </a:xfrm>
        </p:spPr>
        <p:txBody>
          <a:bodyPr>
            <a:normAutofit fontScale="90000"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674703"/>
            <a:ext cx="10215567" cy="5699464"/>
          </a:xfrm>
        </p:spPr>
        <p:txBody>
          <a:bodyPr>
            <a:normAutofit fontScale="25000" lnSpcReduction="20000"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Речевая игра «Согласные твёрдые и мягкие» 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Упражнения направлены на предупреждение нарушений письменной речи                 у детей 5-7 лет с речевыми нарушениями и без них.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игра также поможет: </a:t>
            </a: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kern="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детей к усвоению </a:t>
            </a: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 правописания;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закрепить</a:t>
            </a: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представления о твёрдости и мягкости согласных в русском языке;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научиться различать на слух и в произношении твёрдые-мягкие согласные звуки изолированно, в прямых слогах и в словах (в начале слова перед гласными звуками).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способствует: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развитию фонематического восприятия;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формированию первоначальных навыков звукового анализа и синтеза слов;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- развитию логического мышления, зрительного и слухового внимания, памяти;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  <a:tab pos="630555" algn="l"/>
              </a:tabLst>
            </a:pPr>
            <a:r>
              <a:rPr lang="ru-RU" sz="7200" kern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количественному и качественному обогащению активной лексики.</a:t>
            </a:r>
            <a:endParaRPr lang="ru-RU" sz="7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763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DCB4D-079D-1902-EEED-C98EE91F0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C5E845-2520-3578-D3E8-8D40660A7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23783"/>
            <a:ext cx="8596668" cy="551757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809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5848" y="167640"/>
            <a:ext cx="6868153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/>
              <a:t>Самообразование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92480"/>
            <a:ext cx="10737426" cy="5248883"/>
          </a:xfrm>
        </p:spPr>
        <p:txBody>
          <a:bodyPr>
            <a:normAutofit fontScale="25000" lnSpcReduction="20000"/>
          </a:bodyPr>
          <a:lstStyle/>
          <a:p>
            <a:endParaRPr lang="ru-RU" sz="6400" dirty="0"/>
          </a:p>
          <a:p>
            <a:pPr algn="ctr"/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учебном году мною пройдены курсы: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«Профилактика и коррекция задержки речевого развития у детей» (ООО «</a:t>
            </a:r>
            <a:r>
              <a:rPr lang="ru-RU" sz="7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</a:t>
            </a: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«Реализация педагогических технологий в решении актуальных проблем педагогической деятельности в условиях реализации ФГОС дошкольного образования» (МБУ ДПО «Центр развития образования города Челябинска»).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«Методики и ключевые компетенции педагога дошкольного образования в соответствии с ФОП и ФАОП ДО» (ООО «Образовательный центр «ИТ-перемена»).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«Информационно-коммуникативные технологии в работе воспитателя дошкольной образовательной организации в соответствии с требованиями обновленного ФГОС ДО» (ООО «Образовательный центр «ИТ-перемена»).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«Организация образовательной деятельности с детьми с ОВЗ в дошкольных образовательных организация в соответствии с требованиями ФГОС ДО» (ООО «Образовательный центр «ИТ-перемена»).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«Оказание первой помощи в образовательной организации» (ООО «Образовательный центр «ИТ-перемена»).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«Система логопедической работы по преодолению нарушений </a:t>
            </a:r>
            <a:r>
              <a:rPr lang="ru-RU" sz="7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звукослоговой</a:t>
            </a: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структуры слов у детей» (ЗАО «Служба социальных программ «ВЕРА»).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«Основы клинической логопедии» (ООО «Московский институт профессиональной переподготовки и повышения квалификации»).</a:t>
            </a:r>
          </a:p>
          <a:p>
            <a:endParaRPr lang="ru-RU" sz="8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0732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8474"/>
            <a:ext cx="8596668" cy="656947"/>
          </a:xfrm>
        </p:spPr>
        <p:txBody>
          <a:bodyPr/>
          <a:lstStyle/>
          <a:p>
            <a:pPr algn="ctr"/>
            <a:r>
              <a:rPr lang="ru-RU" u="sng" dirty="0"/>
              <a:t>Самообразование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56360"/>
            <a:ext cx="9076266" cy="492251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учебном году мною пройдены:</a:t>
            </a:r>
          </a:p>
          <a:p>
            <a:pPr lvl="0" algn="ctr"/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интенсивы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«Логопедический массаж: эффективный инструментарий в коррекции речевых нарушений» (ЧОУ ДПО «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ЛогопедПрофи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ЛогоЭксперт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«До речи. Формирование базовых доречевых предпосылок» (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МастерскаяЛого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«После запуска речи» (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МастерскаяЛого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«Мастерская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фонематики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МастерскаяЛого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«Игровой подход к коррекции речевых нарушений» (АНО ДПО «ОЦ Каменный город»).</a:t>
            </a:r>
          </a:p>
          <a:p>
            <a:pPr lvl="0"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практикумы: 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«Мастерская диагностики» (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МастерскаяЛого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1651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2CFE3-70DC-DC20-1E04-9A93DDEB5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981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426629"/>
              </p:ext>
            </p:extLst>
          </p:nvPr>
        </p:nvGraphicFramePr>
        <p:xfrm>
          <a:off x="693459" y="609600"/>
          <a:ext cx="8596312" cy="507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0720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836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090561"/>
              </p:ext>
            </p:extLst>
          </p:nvPr>
        </p:nvGraphicFramePr>
        <p:xfrm>
          <a:off x="677863" y="727970"/>
          <a:ext cx="8596312" cy="5314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929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06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628394"/>
              </p:ext>
            </p:extLst>
          </p:nvPr>
        </p:nvGraphicFramePr>
        <p:xfrm>
          <a:off x="677863" y="710214"/>
          <a:ext cx="8596312" cy="5331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6867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9040649"/>
              </p:ext>
            </p:extLst>
          </p:nvPr>
        </p:nvGraphicFramePr>
        <p:xfrm>
          <a:off x="677863" y="674704"/>
          <a:ext cx="8596312" cy="5367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6968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539368"/>
              </p:ext>
            </p:extLst>
          </p:nvPr>
        </p:nvGraphicFramePr>
        <p:xfrm>
          <a:off x="677863" y="674704"/>
          <a:ext cx="8596312" cy="5367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859797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208</TotalTime>
  <Words>872</Words>
  <Application>Microsoft Office PowerPoint</Application>
  <PresentationFormat>Широкоэкранный</PresentationFormat>
  <Paragraphs>78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Аспект</vt:lpstr>
      <vt:lpstr> Анализ коррекционно-логопедической работы учителя-логопеда  Аббакумовой Светланы Ивановны за 2023-2024 учебный год</vt:lpstr>
      <vt:lpstr>Мониторинг</vt:lpstr>
      <vt:lpstr>Самообразование</vt:lpstr>
      <vt:lpstr>Самообразование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Пополнение и обновление коррекционно-развивающей среды кабинета</vt:lpstr>
      <vt:lpstr>Речевая игра «Согласные твёрдые и мягкие»  </vt:lpstr>
      <vt:lpstr>Презентация PowerPoint</vt:lpstr>
      <vt:lpstr> 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коррекционно-логопедической работы учителя-логопеда  Аббакумовой Светланы Ивановны за 2022-2023 год</dc:title>
  <dc:creator>Fedor</dc:creator>
  <cp:lastModifiedBy>Fedor</cp:lastModifiedBy>
  <cp:revision>26</cp:revision>
  <dcterms:created xsi:type="dcterms:W3CDTF">2024-02-06T15:17:33Z</dcterms:created>
  <dcterms:modified xsi:type="dcterms:W3CDTF">2024-05-22T14:41:55Z</dcterms:modified>
</cp:coreProperties>
</file>