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1" r:id="rId6"/>
    <p:sldId id="260" r:id="rId7"/>
    <p:sldId id="262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66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007533" y="0"/>
            <a:ext cx="7934348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8941881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11808" y="3428998"/>
            <a:ext cx="5518066" cy="2268559"/>
          </a:xfrm>
        </p:spPr>
        <p:txBody>
          <a:bodyPr anchor="t">
            <a:normAutofit/>
          </a:bodyPr>
          <a:lstStyle>
            <a:lvl1pPr algn="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772274" y="2268786"/>
            <a:ext cx="5357600" cy="1160213"/>
          </a:xfrm>
        </p:spPr>
        <p:txBody>
          <a:bodyPr tIns="0" anchor="b">
            <a:normAutofit/>
          </a:bodyPr>
          <a:lstStyle>
            <a:lvl1pPr marL="0" indent="0" algn="r">
              <a:buNone/>
              <a:defRPr sz="1800" b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B3A824-1A51-4B26-AD58-A6D8E14F6C04}" type="datetimeFigureOut">
              <a:rPr lang="en-US" dirty="0"/>
              <a:t>4/12/2024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 rIns="45720"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2191282" y="3262852"/>
            <a:ext cx="4156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24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extBox 8"/>
          <p:cNvSpPr txBox="1"/>
          <p:nvPr/>
        </p:nvSpPr>
        <p:spPr>
          <a:xfrm>
            <a:off x="2194236" y="641225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11808" y="808056"/>
            <a:ext cx="7954091" cy="1077229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57E33E-8B18-4087-B112-809917729534}" type="datetimeFigureOut">
              <a:rPr lang="en-US" dirty="0"/>
              <a:t>4/12/2024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" name="Rectangle 15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extBox 8"/>
          <p:cNvSpPr txBox="1"/>
          <p:nvPr/>
        </p:nvSpPr>
        <p:spPr>
          <a:xfrm rot="5400000">
            <a:off x="10337141" y="416061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39380" y="805818"/>
            <a:ext cx="1326519" cy="5244126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608751" y="970410"/>
            <a:ext cx="6466903" cy="507953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FFE419-2371-464F-8239-3959401C3561}" type="datetimeFigureOut">
              <a:rPr lang="en-US" dirty="0"/>
              <a:t>4/12/2024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28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D162C4-EDD9-4389-A98B-B87ECEA2A816}" type="datetimeFigureOut">
              <a:rPr lang="en-US" dirty="0"/>
              <a:t>4/12/2024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2194943" y="641225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5" name="Rectangle 24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TextBox 10"/>
          <p:cNvSpPr txBox="1"/>
          <p:nvPr/>
        </p:nvSpPr>
        <p:spPr>
          <a:xfrm>
            <a:off x="2191843" y="2962586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09873" y="3147254"/>
            <a:ext cx="7956560" cy="1424746"/>
          </a:xfrm>
        </p:spPr>
        <p:txBody>
          <a:bodyPr anchor="t">
            <a:normAutofit/>
          </a:bodyPr>
          <a:lstStyle>
            <a:lvl1pPr algn="r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773968" y="2268786"/>
            <a:ext cx="7791931" cy="878468"/>
          </a:xfrm>
        </p:spPr>
        <p:txBody>
          <a:bodyPr tIns="0" anchor="b"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5059C3-6A89-4494-99FF-5A4D6FFD50EB}" type="datetimeFigureOut">
              <a:rPr lang="en-US" dirty="0"/>
              <a:t>4/12/2024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7" name="Rectangle 26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09873" y="805817"/>
            <a:ext cx="7950984" cy="1081705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605374" y="2052116"/>
            <a:ext cx="3891960" cy="399782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66636" y="2052114"/>
            <a:ext cx="3894222" cy="3997829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54B2F-12DE-47F5-8894-472B206D2E1E}" type="datetimeFigureOut">
              <a:rPr lang="en-US" dirty="0"/>
              <a:t>4/12/2024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2196172" y="641223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1" name="Rectangle 20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TextBox 11"/>
          <p:cNvSpPr txBox="1"/>
          <p:nvPr/>
        </p:nvSpPr>
        <p:spPr>
          <a:xfrm>
            <a:off x="2193650" y="636424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09873" y="805818"/>
            <a:ext cx="7956560" cy="1078348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09285" y="2052115"/>
            <a:ext cx="3896467" cy="713818"/>
          </a:xfrm>
        </p:spPr>
        <p:txBody>
          <a:bodyPr anchor="b">
            <a:noAutofit/>
          </a:bodyPr>
          <a:lstStyle>
            <a:lvl1pPr marL="0" indent="0" algn="l">
              <a:lnSpc>
                <a:spcPct val="100000"/>
              </a:lnSpc>
              <a:buNone/>
              <a:defRPr sz="2200" b="0" cap="none" baseline="0">
                <a:solidFill>
                  <a:schemeClr val="accent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609285" y="2851331"/>
            <a:ext cx="3893623" cy="307143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66634" y="2052115"/>
            <a:ext cx="3899798" cy="713818"/>
          </a:xfrm>
        </p:spPr>
        <p:txBody>
          <a:bodyPr anchor="b">
            <a:noAutofit/>
          </a:bodyPr>
          <a:lstStyle>
            <a:lvl1pPr marL="0" indent="0" algn="l">
              <a:lnSpc>
                <a:spcPct val="100000"/>
              </a:lnSpc>
              <a:buNone/>
              <a:defRPr sz="2200" b="0" cap="none" baseline="0">
                <a:solidFill>
                  <a:schemeClr val="accent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66635" y="2851331"/>
            <a:ext cx="3899798" cy="307143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0E46F-7819-4ACF-B48B-48222C2ACC88}" type="datetimeFigureOut">
              <a:rPr lang="en-US" dirty="0"/>
              <a:t>4/12/2024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4" name="Rectangle 13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F3416-4057-4DAA-829D-4CA07428D088}" type="datetimeFigureOut">
              <a:rPr lang="en-US" dirty="0"/>
              <a:t>4/12/2024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2196172" y="641226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Rectangle 12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D9284-D300-4297-87F7-E791DCC15DB1}" type="datetimeFigureOut">
              <a:rPr lang="en-US" dirty="0"/>
              <a:t>4/12/2024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6" name="Rectangle 25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TextBox 9"/>
          <p:cNvSpPr txBox="1"/>
          <p:nvPr/>
        </p:nvSpPr>
        <p:spPr>
          <a:xfrm>
            <a:off x="1554154" y="1127550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70323" y="1282451"/>
            <a:ext cx="2664361" cy="1903241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20154" y="805818"/>
            <a:ext cx="5446278" cy="5244126"/>
          </a:xfrm>
        </p:spPr>
        <p:txBody>
          <a:bodyPr anchor="ctr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70322" y="3186154"/>
            <a:ext cx="2664361" cy="2386397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D525BB-DA17-4BA0-B3C8-3AC3ABC827E6}" type="datetimeFigureOut">
              <a:rPr lang="en-US" dirty="0"/>
              <a:t>4/12/2024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0" name="Rectangle 19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47062" y="3229"/>
            <a:ext cx="4629734" cy="6858000"/>
          </a:xfrm>
          <a:solidFill>
            <a:schemeClr val="tx1">
              <a:alpha val="10000"/>
            </a:schemeClr>
          </a:solidFill>
          <a:ln w="9525" cap="sq">
            <a:noFill/>
            <a:miter lim="800000"/>
          </a:ln>
          <a:effectLst/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2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1554686" y="1127550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71241" y="1282452"/>
            <a:ext cx="3970986" cy="1900473"/>
          </a:xfrm>
        </p:spPr>
        <p:txBody>
          <a:bodyPr anchor="b">
            <a:normAutofit/>
          </a:bodyPr>
          <a:lstStyle>
            <a:lvl1pPr algn="l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70322" y="3182928"/>
            <a:ext cx="3971874" cy="2386394"/>
          </a:xfrm>
        </p:spPr>
        <p:txBody>
          <a:bodyPr>
            <a:normAutofit/>
          </a:bodyPr>
          <a:lstStyle>
            <a:lvl1pPr marL="0" indent="0" algn="l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6C4C9A-3960-41CF-A4E9-2A8FB932454B}" type="datetimeFigureOut">
              <a:rPr lang="en-US" dirty="0"/>
              <a:t>4/12/2024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1794" y="2105202"/>
            <a:ext cx="9360205" cy="4752798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9867" cy="685800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0" y="0"/>
            <a:ext cx="964174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611808" y="808056"/>
            <a:ext cx="7958331" cy="1077229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773599" y="2052116"/>
            <a:ext cx="7796540" cy="39978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-810065" y="5270604"/>
            <a:ext cx="2662729" cy="182880"/>
          </a:xfrm>
          <a:prstGeom prst="rect">
            <a:avLst/>
          </a:prstGeom>
        </p:spPr>
        <p:txBody>
          <a:bodyPr vert="horz" lIns="91440" tIns="18288" rIns="91440" bIns="45720" rtlCol="0" anchor="t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3CBC1C18-307B-4F68-A007-B5B542270E8D}" type="datetimeFigureOut">
              <a:rPr lang="en-US" dirty="0"/>
              <a:t>4/12/2024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-2237130" y="3661144"/>
            <a:ext cx="5885352" cy="179176"/>
          </a:xfrm>
          <a:prstGeom prst="rect">
            <a:avLst/>
          </a:prstGeom>
        </p:spPr>
        <p:txBody>
          <a:bodyPr vert="horz" lIns="91440" tIns="45720" rIns="91440" bIns="18288" rtlCol="0" anchor="b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58407" y="164592"/>
            <a:ext cx="636727" cy="322851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57" name="Rectangle 56"/>
          <p:cNvSpPr/>
          <p:nvPr/>
        </p:nvSpPr>
        <p:spPr>
          <a:xfrm>
            <a:off x="962042" y="0"/>
            <a:ext cx="45719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3400" b="0" i="0" kern="1200" cap="none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344488" indent="-344488" algn="l" defTabSz="914400" rtl="0" eaLnBrk="1" latinLnBrk="0" hangingPunct="1">
        <a:lnSpc>
          <a:spcPct val="120000"/>
        </a:lnSpc>
        <a:spcBef>
          <a:spcPts val="10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20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95338" indent="-33813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800" kern="120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58888" indent="-34448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709738" indent="-33813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400" kern="120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173288" indent="-34448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642616" indent="-33832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3108960" indent="-33832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575304" indent="-33832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4041648" indent="-33832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A8FC577-4DB4-488E-A729-D29F773B1DB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66737" y="444616"/>
            <a:ext cx="7357145" cy="5202607"/>
          </a:xfrm>
        </p:spPr>
        <p:txBody>
          <a:bodyPr>
            <a:normAutofit/>
          </a:bodyPr>
          <a:lstStyle/>
          <a:p>
            <a:pPr algn="ctr"/>
            <a:r>
              <a:rPr lang="ru-RU" sz="4400" dirty="0">
                <a:latin typeface="Arial" panose="020B0604020202020204" pitchFamily="34" charset="0"/>
                <a:cs typeface="Arial" panose="020B0604020202020204" pitchFamily="34" charset="0"/>
              </a:rPr>
              <a:t>Педагогическая диагностика как средство оценки достижений ребенка дошкольного возраста  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43E22EDC-66D6-428C-8AD2-0A4D222CC4D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 rot="10800000" flipV="1">
            <a:off x="2772274" y="5419287"/>
            <a:ext cx="5357600" cy="662730"/>
          </a:xfrm>
        </p:spPr>
        <p:txBody>
          <a:bodyPr>
            <a:normAutofit/>
          </a:bodyPr>
          <a:lstStyle/>
          <a:p>
            <a:r>
              <a:rPr lang="ru-RU" sz="2000" dirty="0"/>
              <a:t>Выполнила Рыжова Виктория 244к</a:t>
            </a:r>
          </a:p>
        </p:txBody>
      </p:sp>
    </p:spTree>
    <p:extLst>
      <p:ext uri="{BB962C8B-B14F-4D97-AF65-F5344CB8AC3E}">
        <p14:creationId xmlns:p14="http://schemas.microsoft.com/office/powerpoint/2010/main" val="32784830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9639512-7A54-45BB-BEE4-AAB984ED62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Педагогическая диагностика -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27269AB-CAD3-487E-8CB9-05442008F4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42239" y="1885285"/>
            <a:ext cx="9227900" cy="416465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dirty="0"/>
              <a:t>Это инструмент , который позволяет изучить умения , интересы , склонности и личностные особенности дошкольников , а также проанализировать способы , которые они используют для взаимодействия со взрослыми </a:t>
            </a:r>
          </a:p>
        </p:txBody>
      </p:sp>
    </p:spTree>
    <p:extLst>
      <p:ext uri="{BB962C8B-B14F-4D97-AF65-F5344CB8AC3E}">
        <p14:creationId xmlns:p14="http://schemas.microsoft.com/office/powerpoint/2010/main" val="29463152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D6FC163-68EC-4E3F-B598-104643D034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Цель диагностики -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5217DE7-C91B-4FC6-A106-01BD47B232B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66739" y="1510018"/>
            <a:ext cx="8573548" cy="3129094"/>
          </a:xfrm>
        </p:spPr>
        <p:txBody>
          <a:bodyPr>
            <a:normAutofit/>
          </a:bodyPr>
          <a:lstStyle/>
          <a:p>
            <a:r>
              <a:rPr lang="ru-RU" sz="2800" dirty="0"/>
              <a:t> выявить динамику и особенности развития ребёнка и на основе этих данных составить индивидуальный образовательный маршрут освоения образовательной программы.</a:t>
            </a:r>
          </a:p>
        </p:txBody>
      </p:sp>
    </p:spTree>
    <p:extLst>
      <p:ext uri="{BB962C8B-B14F-4D97-AF65-F5344CB8AC3E}">
        <p14:creationId xmlns:p14="http://schemas.microsoft.com/office/powerpoint/2010/main" val="16269613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64905CB-A8D2-44BC-A69D-3B9B53BD63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51588" y="520116"/>
            <a:ext cx="7818551" cy="746621"/>
          </a:xfrm>
        </p:spPr>
        <p:txBody>
          <a:bodyPr>
            <a:normAutofit fontScale="90000"/>
          </a:bodyPr>
          <a:lstStyle/>
          <a:p>
            <a:r>
              <a:rPr lang="ru-RU" dirty="0"/>
              <a:t>Система педагогической диагностики-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31B7A85-88FE-4E43-9F17-CE4636DD546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85520" y="1728132"/>
            <a:ext cx="8984620" cy="4321812"/>
          </a:xfrm>
        </p:spPr>
        <p:txBody>
          <a:bodyPr>
            <a:noAutofit/>
          </a:bodyPr>
          <a:lstStyle/>
          <a:p>
            <a:r>
              <a:rPr lang="ru-RU" sz="1800" dirty="0"/>
              <a:t>Система диагностики  включает в себя:</a:t>
            </a:r>
          </a:p>
          <a:p>
            <a:r>
              <a:rPr lang="ru-RU" sz="1800" dirty="0"/>
              <a:t>1. Предварительное выявление уровня знаний, умений, навыков обучающихся.</a:t>
            </a:r>
          </a:p>
          <a:p>
            <a:r>
              <a:rPr lang="ru-RU" sz="1800" dirty="0"/>
              <a:t>2. Текущая проверка в процессе усвоения каждой изучаемой темы, при этом диагностируется уровень отдельных элементов программы.</a:t>
            </a:r>
          </a:p>
          <a:p>
            <a:r>
              <a:rPr lang="ru-RU" sz="1800" dirty="0"/>
              <a:t>3. Повторная проверка – параллельно с изучением нового материала идет повторение пройденного материала.</a:t>
            </a:r>
          </a:p>
          <a:p>
            <a:r>
              <a:rPr lang="ru-RU" sz="1800" dirty="0"/>
              <a:t>4. Периодическая проверка знаний, умений, навыков по целому разделу курса для наблюдения за усвоением взаимосвязей между структурными элементами образовательной программы, </a:t>
            </a:r>
            <a:r>
              <a:rPr lang="ru-RU" sz="1800" dirty="0" err="1"/>
              <a:t>изучавшимися</a:t>
            </a:r>
            <a:r>
              <a:rPr lang="ru-RU" sz="1800" dirty="0"/>
              <a:t> в разных частях курса.</a:t>
            </a:r>
          </a:p>
          <a:p>
            <a:r>
              <a:rPr lang="ru-RU" sz="1800" dirty="0"/>
              <a:t>5. Итоговая проверка и учет полученных обучающимися знаний, умений, навыков проводится в конце обучения по предложенной образовательной программе.</a:t>
            </a:r>
          </a:p>
        </p:txBody>
      </p:sp>
    </p:spTree>
    <p:extLst>
      <p:ext uri="{BB962C8B-B14F-4D97-AF65-F5344CB8AC3E}">
        <p14:creationId xmlns:p14="http://schemas.microsoft.com/office/powerpoint/2010/main" val="32761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3DAF2FA-9FC3-477E-B920-430A9B9829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Функции педагогической диагностики -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5362F0C-5FF1-487F-9822-706D1E244A5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8349" y="1761688"/>
            <a:ext cx="9311790" cy="4288256"/>
          </a:xfrm>
        </p:spPr>
        <p:txBody>
          <a:bodyPr/>
          <a:lstStyle/>
          <a:p>
            <a:r>
              <a:rPr lang="ru-RU" sz="2800" dirty="0"/>
              <a:t>Функции диагностики. Являясь важной частью процесса образования, диагностика не отменяет и не заменяет каких-либо методов обучения и воспитания; она всего лишь помогает выявить достижения и недостатки учащихся</a:t>
            </a:r>
            <a:r>
              <a:rPr lang="ru-RU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3179930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CB457FF-71BA-4BF5-9318-64FF1942B4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Формы диагностики -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C4FF475-0917-4B46-A1D2-4769DB9535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33850" y="1635853"/>
            <a:ext cx="9236289" cy="4414091"/>
          </a:xfrm>
        </p:spPr>
        <p:txBody>
          <a:bodyPr>
            <a:noAutofit/>
          </a:bodyPr>
          <a:lstStyle/>
          <a:p>
            <a:r>
              <a:rPr lang="ru-RU" sz="2400" dirty="0"/>
              <a:t>Формы педагогической диагностики: контрольные работы, самостоятельные проверочные работы, тесты, устные ответы на уроках, доклады, рефераты, наблюдение, беседа, анкетирование, ведение дневника наблюдений за ребенком, конкурсы, выставки творческих работ детей и т.д.</a:t>
            </a:r>
          </a:p>
          <a:p>
            <a:r>
              <a:rPr lang="ru-RU" sz="2400" dirty="0"/>
              <a:t>Формы фиксирования оценок: </a:t>
            </a:r>
            <a:r>
              <a:rPr lang="ru-RU" sz="2400" dirty="0" err="1"/>
              <a:t>дневник,табель</a:t>
            </a:r>
            <a:r>
              <a:rPr lang="ru-RU" sz="2400" dirty="0"/>
              <a:t> развития, творческие карты, книжки воспитанников, паспорт здоровья, папка достижений,  диагностические карты и т.д..</a:t>
            </a:r>
          </a:p>
        </p:txBody>
      </p:sp>
    </p:spTree>
    <p:extLst>
      <p:ext uri="{BB962C8B-B14F-4D97-AF65-F5344CB8AC3E}">
        <p14:creationId xmlns:p14="http://schemas.microsoft.com/office/powerpoint/2010/main" val="2967783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1A5D535-F403-4D8C-8B6A-5FB9D13616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Вывод :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1E3FCB8-9C25-486A-A4E2-441D4C1C5B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50628" y="1510019"/>
            <a:ext cx="9219511" cy="4539926"/>
          </a:xfrm>
        </p:spPr>
        <p:txBody>
          <a:bodyPr>
            <a:normAutofit/>
          </a:bodyPr>
          <a:lstStyle/>
          <a:p>
            <a:r>
              <a:rPr lang="ru-RU" sz="2400" dirty="0"/>
              <a:t>Выводы:</a:t>
            </a:r>
          </a:p>
          <a:p>
            <a:r>
              <a:rPr lang="ru-RU" sz="2400" dirty="0"/>
              <a:t>В основном показатели выполнения основной образовательной программы дошкольного блока находятся в пределах хорошего уровня. Это означает, что применение в педагогической практике рабочей программы благотворно сказывается на результатах итоговой диагностики.</a:t>
            </a:r>
          </a:p>
          <a:p>
            <a:r>
              <a:rPr lang="ru-RU" sz="2400" dirty="0"/>
              <a:t>Таким образом, образовательная деятельность в старшей группе реализуется на достаточном уровне</a:t>
            </a:r>
            <a:r>
              <a:rPr lang="ru-RU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89560701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Мэдисон">
  <a:themeElements>
    <a:clrScheme name="Madison">
      <a:dk1>
        <a:sysClr val="windowText" lastClr="000000"/>
      </a:dk1>
      <a:lt1>
        <a:sysClr val="window" lastClr="FFFFFF"/>
      </a:lt1>
      <a:dk2>
        <a:srgbClr val="1F2D29"/>
      </a:dk2>
      <a:lt2>
        <a:srgbClr val="C5FAEB"/>
      </a:lt2>
      <a:accent1>
        <a:srgbClr val="A1D68B"/>
      </a:accent1>
      <a:accent2>
        <a:srgbClr val="5EC795"/>
      </a:accent2>
      <a:accent3>
        <a:srgbClr val="4DADCF"/>
      </a:accent3>
      <a:accent4>
        <a:srgbClr val="CDB756"/>
      </a:accent4>
      <a:accent5>
        <a:srgbClr val="E29C36"/>
      </a:accent5>
      <a:accent6>
        <a:srgbClr val="8EC0C1"/>
      </a:accent6>
      <a:hlink>
        <a:srgbClr val="6D9D9B"/>
      </a:hlink>
      <a:folHlink>
        <a:srgbClr val="6D8583"/>
      </a:folHlink>
    </a:clrScheme>
    <a:fontScheme name="Madison">
      <a:majorFont>
        <a:latin typeface="Arial" panose="020B0604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adison">
      <a:fillStyleLst>
        <a:solidFill>
          <a:schemeClr val="phClr"/>
        </a:solidFill>
        <a:gradFill rotWithShape="1">
          <a:gsLst>
            <a:gs pos="0">
              <a:schemeClr val="phClr">
                <a:tint val="48000"/>
                <a:alpha val="88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4000"/>
                <a:satMod val="130000"/>
                <a:lumMod val="92000"/>
              </a:schemeClr>
            </a:gs>
            <a:gs pos="100000">
              <a:schemeClr val="phClr">
                <a:shade val="76000"/>
                <a:satMod val="130000"/>
                <a:lumMod val="88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blipFill rotWithShape="1">
          <a:blip xmlns:r="http://schemas.openxmlformats.org/officeDocument/2006/relationships" r:embed="rId1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adison" id="{025CB5FB-2DD3-45EE-B6F0-CC461540EB19}" vid="{6AC10936-2DFC-4054-9ADF-B5E2C5F8619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TM16401375[[fn=Мэдисон]]</Template>
  <TotalTime>66</TotalTime>
  <Words>334</Words>
  <Application>Microsoft Office PowerPoint</Application>
  <PresentationFormat>Широкоэкранный</PresentationFormat>
  <Paragraphs>22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2" baseType="lpstr">
      <vt:lpstr>Arial</vt:lpstr>
      <vt:lpstr>MS Shell Dlg 2</vt:lpstr>
      <vt:lpstr>Wingdings</vt:lpstr>
      <vt:lpstr>Wingdings 3</vt:lpstr>
      <vt:lpstr>Мэдисон</vt:lpstr>
      <vt:lpstr>Педагогическая диагностика как средство оценки достижений ребенка дошкольного возраста  </vt:lpstr>
      <vt:lpstr>Педагогическая диагностика -</vt:lpstr>
      <vt:lpstr>Цель диагностики -</vt:lpstr>
      <vt:lpstr>Система педагогической диагностики- </vt:lpstr>
      <vt:lpstr>Функции педагогической диагностики - </vt:lpstr>
      <vt:lpstr>Формы диагностики -</vt:lpstr>
      <vt:lpstr>Вывод :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Педагогическая диагностика как средство оценки достижений ребенка дошкольного возраста  </dc:title>
  <dc:creator>Вероника</dc:creator>
  <cp:lastModifiedBy>Вероника</cp:lastModifiedBy>
  <cp:revision>1</cp:revision>
  <dcterms:created xsi:type="dcterms:W3CDTF">2024-04-12T08:54:35Z</dcterms:created>
  <dcterms:modified xsi:type="dcterms:W3CDTF">2024-04-12T10:00:49Z</dcterms:modified>
</cp:coreProperties>
</file>