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318" r:id="rId2"/>
    <p:sldId id="339" r:id="rId3"/>
    <p:sldId id="314" r:id="rId4"/>
    <p:sldId id="336" r:id="rId5"/>
    <p:sldId id="321" r:id="rId6"/>
    <p:sldId id="324" r:id="rId7"/>
    <p:sldId id="322" r:id="rId8"/>
    <p:sldId id="325" r:id="rId9"/>
    <p:sldId id="327" r:id="rId10"/>
    <p:sldId id="328" r:id="rId11"/>
    <p:sldId id="329" r:id="rId12"/>
    <p:sldId id="330" r:id="rId13"/>
    <p:sldId id="331" r:id="rId14"/>
    <p:sldId id="332" r:id="rId15"/>
    <p:sldId id="335" r:id="rId16"/>
    <p:sldId id="337" r:id="rId17"/>
    <p:sldId id="338" r:id="rId18"/>
    <p:sldId id="340" r:id="rId19"/>
    <p:sldId id="341" r:id="rId20"/>
    <p:sldId id="344" r:id="rId21"/>
    <p:sldId id="345" r:id="rId22"/>
    <p:sldId id="346" r:id="rId23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27" autoAdjust="0"/>
    <p:restoredTop sz="94660"/>
  </p:normalViewPr>
  <p:slideViewPr>
    <p:cSldViewPr>
      <p:cViewPr varScale="1">
        <p:scale>
          <a:sx n="106" d="100"/>
          <a:sy n="106" d="100"/>
        </p:scale>
        <p:origin x="9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EA8B68F-83B6-4E29-87CD-B797707F9F62}" type="datetimeFigureOut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1C1C0D6-5A90-4FDD-A9AB-C587DCBCCA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794041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001DAB3-A10E-48D2-80B1-007F7BD56CCE}" type="slidenum">
              <a:rPr lang="ru-RU" altLang="ru-RU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8</a:t>
            </a:fld>
            <a:endParaRPr lang="ru-RU" altLang="ru-RU" smtClean="0">
              <a:latin typeface="Arial" panose="020B0604020202020204" pitchFamily="34" charset="0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5663043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F41D40E-7943-4138-909E-5AD12CAC1349}" type="slidenum">
              <a:rPr lang="ru-RU" altLang="ru-RU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14</a:t>
            </a:fld>
            <a:endParaRPr lang="ru-RU" altLang="ru-RU" smtClean="0">
              <a:latin typeface="Arial" panose="020B0604020202020204" pitchFamily="34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578677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76996-CE37-4FA7-B102-706E8B3F3D14}" type="datetimeFigureOut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2657D-BCC2-42CE-B44B-3C4F2BDD40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0803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0013C-E2DA-416B-89EF-28B0979411BF}" type="datetimeFigureOut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6F590-67B1-46DF-AA8C-D8F926F6D4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79076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A6821-D1BA-4B98-A65B-6993F868B947}" type="datetimeFigureOut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B54942-5CD4-474A-B100-AC99E5A8C3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06240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257DA-E725-4AA1-AA28-CD5010608969}" type="datetimeFigureOut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50C1C-D119-4784-89E7-DEB77E786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22188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401E6-C64B-4BD8-8ECC-31CF5FA7C517}" type="datetimeFigureOut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0D0FAC-7312-404E-9129-4723A1A238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99832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9E2BFC-1120-483B-A99E-937704B5CF84}" type="datetimeFigureOut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4A80-D6E5-40A4-BFAB-7B135238D6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27401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B11ECF-A083-4664-A8FE-84539F696179}" type="datetimeFigureOut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4C2CAB-AA2D-4043-87AA-6E206B813F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382317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365E2D-3694-4839-A1BB-BE6D21E547BE}" type="datetimeFigureOut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DCA1A-9327-44F2-B468-D3380BD139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6235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ECF7FD-C9BE-4F89-899C-572A52BDC6C7}" type="datetimeFigureOut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0E298-49BB-4D3B-A3DC-FFAC3A85C0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18932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38AA4-6C5E-4EA7-BE7E-1AF4F9A9BC66}" type="datetimeFigureOut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3495F-767F-4573-978E-B116F1B513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28216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17B89F-F1AA-4A03-B67B-3354A0C0DDA9}" type="datetimeFigureOut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02565-253F-4F7F-85C7-BB63465753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82888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00E0532-FC0A-4162-B715-A40AF65C17E3}" type="datetimeFigureOut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68E1D9A-8E10-4CA7-A8F5-D9D01BF180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://liolink.com/images/2013/02/03/zp1AT.pn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lympic-history.ru/istoriya-ellady/nauka.html" TargetMode="External"/><Relationship Id="rId2" Type="http://schemas.openxmlformats.org/officeDocument/2006/relationships/hyperlink" Target="http://class2004.ru/index.php/drevnieolimpiiskieigry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331913" y="6065838"/>
            <a:ext cx="5572125" cy="727075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3600" smtClean="0">
                <a:solidFill>
                  <a:srgbClr val="800080"/>
                </a:solidFill>
              </a:rPr>
              <a:t>        </a:t>
            </a:r>
            <a:endParaRPr lang="ru-RU" sz="28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4613" y="1628800"/>
            <a:ext cx="78488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48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+mj-ea"/>
                <a:cs typeface="+mj-cs"/>
              </a:rPr>
              <a:t>Олимпийские игры </a:t>
            </a:r>
            <a:br>
              <a:rPr lang="ru-RU" altLang="ru-RU" sz="48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ru-RU" altLang="ru-RU" sz="48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+mj-ea"/>
                <a:cs typeface="+mj-cs"/>
              </a:rPr>
              <a:t>в древности</a:t>
            </a:r>
            <a:endParaRPr lang="ru-RU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25" y="4546469"/>
            <a:ext cx="9093536" cy="2266907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Прямоугольник 1"/>
          <p:cNvSpPr>
            <a:spLocks noChangeArrowheads="1"/>
          </p:cNvSpPr>
          <p:nvPr/>
        </p:nvSpPr>
        <p:spPr bwMode="auto">
          <a:xfrm>
            <a:off x="285750" y="500063"/>
            <a:ext cx="8643938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 18-х Олимпийских играх (708 до н.э.) были впервые проведены соревнования по борьбе и </a:t>
            </a:r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пентатлону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(пятиборью), включавшему, помимо борьбы и бега, прыжки в длину с места, а также метание копья и диска; </a:t>
            </a:r>
            <a:endParaRPr lang="ru-RU" sz="2400" dirty="0"/>
          </a:p>
        </p:txBody>
      </p:sp>
      <p:pic>
        <p:nvPicPr>
          <p:cNvPr id="17411" name="Picture 6" descr="C:\Users\Татьяна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1"/>
          <a:stretch>
            <a:fillRect/>
          </a:stretch>
        </p:blipFill>
        <p:spPr bwMode="auto">
          <a:xfrm>
            <a:off x="5948363" y="3508375"/>
            <a:ext cx="2665412" cy="278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5" descr="C:\Users\Татьяна\Desktop\Безымянный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1844675"/>
            <a:ext cx="1598613" cy="268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3" descr="C:\Users\Татьяна\Desktop\Безымянный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652963"/>
            <a:ext cx="2357437" cy="190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4" descr="C:\Users\Татьяна\Desktop\Безымянный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2438" y="3573463"/>
            <a:ext cx="2428875" cy="290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Содержимое 1"/>
          <p:cNvSpPr>
            <a:spLocks noGrp="1"/>
          </p:cNvSpPr>
          <p:nvPr>
            <p:ph idx="1"/>
          </p:nvPr>
        </p:nvSpPr>
        <p:spPr>
          <a:xfrm>
            <a:off x="285750" y="571500"/>
            <a:ext cx="8229600" cy="1000125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 23-х Олимпийских играх (688 до н.э.) в программу состязаний вошел кулачный бой</a:t>
            </a:r>
          </a:p>
        </p:txBody>
      </p:sp>
      <p:pic>
        <p:nvPicPr>
          <p:cNvPr id="18435" name="Picture 7" descr="C:\Users\Татьяна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8" t="2740" r="6462" b="4109"/>
          <a:stretch>
            <a:fillRect/>
          </a:stretch>
        </p:blipFill>
        <p:spPr bwMode="auto">
          <a:xfrm>
            <a:off x="214313" y="2286000"/>
            <a:ext cx="3062287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5" descr="C:\Users\Татьяна\Desktop\Безымянный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2" t="6210" r="1378" b="8385"/>
          <a:stretch>
            <a:fillRect/>
          </a:stretch>
        </p:blipFill>
        <p:spPr bwMode="auto">
          <a:xfrm>
            <a:off x="3714750" y="1979613"/>
            <a:ext cx="5283200" cy="409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313" y="428625"/>
            <a:ext cx="8786812" cy="126206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 25-х Олимпийских играх (680 до н.э.) добавлены гонки на колесницах. Эти соревнования проходили на специальной площадке, которая называлась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ипподромом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9459" name="Picture 6" descr="http://liolink.com/images/2013/02/03/zp1AT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1785938"/>
            <a:ext cx="6524625" cy="438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3" descr="C:\Users\Татьяна\Desktop\Безымянный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98" t="15121" r="7623" b="10786"/>
          <a:stretch>
            <a:fillRect/>
          </a:stretch>
        </p:blipFill>
        <p:spPr bwMode="auto">
          <a:xfrm>
            <a:off x="214313" y="4786313"/>
            <a:ext cx="2000250" cy="129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Содержимое 1"/>
          <p:cNvSpPr>
            <a:spLocks noGrp="1"/>
          </p:cNvSpPr>
          <p:nvPr>
            <p:ph idx="1"/>
          </p:nvPr>
        </p:nvSpPr>
        <p:spPr>
          <a:xfrm>
            <a:off x="61913" y="1341438"/>
            <a:ext cx="8643937" cy="2786062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          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 33-х Олимпийских играх (648 до н.э.) в 	 	            программе Игр появились верховые скачки на 	   	            лошадях и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панкратион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единоборство, соединявшее в себе элементы борьбы 	и кулачного боя с минимальными ограничениями на «запрещенные приемы» и во многом напоминающее современные бои без правил. </a:t>
            </a:r>
          </a:p>
          <a:p>
            <a:pPr eaLnBrk="1" hangingPunct="1">
              <a:defRPr/>
            </a:pPr>
            <a:endParaRPr lang="ru-RU" sz="2400" dirty="0" smtClean="0"/>
          </a:p>
        </p:txBody>
      </p:sp>
      <p:pic>
        <p:nvPicPr>
          <p:cNvPr id="20483" name="Picture 8" descr="C:\Users\Татьяна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000"/>
          <a:stretch>
            <a:fillRect/>
          </a:stretch>
        </p:blipFill>
        <p:spPr bwMode="auto">
          <a:xfrm>
            <a:off x="495300" y="4127500"/>
            <a:ext cx="2357438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2" descr="C:\Users\Татьяна\Desktop\Безымянный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5025" y="3981450"/>
            <a:ext cx="3067050" cy="258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3" descr="C:\Users\Татьяна\Desktop\Безымянный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4143375"/>
            <a:ext cx="2624137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5" descr="C:\Users\Татьяна\Desktop\Безымянный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7" t="1666" r="4849" b="3333"/>
          <a:stretch>
            <a:fillRect/>
          </a:stretch>
        </p:blipFill>
        <p:spPr bwMode="auto">
          <a:xfrm>
            <a:off x="214313" y="428625"/>
            <a:ext cx="1744662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2214563" y="500063"/>
            <a:ext cx="5929312" cy="587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449263" eaLnBrk="1" hangingPunct="1">
              <a:spcBef>
                <a:spcPts val="175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Награждение победителей</a:t>
            </a:r>
          </a:p>
        </p:txBody>
      </p:sp>
      <p:pic>
        <p:nvPicPr>
          <p:cNvPr id="21507" name="Picture 4" descr="C:\Users\Татьяна\Desktop\Безымянный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12713"/>
            <a:ext cx="1803400" cy="359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2" descr="C:\Users\Татьяна\Desktop\Безымянный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25" y="3571875"/>
            <a:ext cx="5467350" cy="320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3" descr="C:\Users\Татьяна\Desktop\Безымянный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98" t="15121" r="7623" b="10786"/>
          <a:stretch>
            <a:fillRect/>
          </a:stretch>
        </p:blipFill>
        <p:spPr bwMode="auto">
          <a:xfrm rot="7500000">
            <a:off x="1545432" y="4064793"/>
            <a:ext cx="1041400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7" descr="11195b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85538">
            <a:off x="2770188" y="4149725"/>
            <a:ext cx="630237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2" descr="C:\Users\Татьяна\Desktop\Безымянный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28" t="5849" r="23155" b="5251"/>
          <a:stretch>
            <a:fillRect/>
          </a:stretch>
        </p:blipFill>
        <p:spPr bwMode="auto">
          <a:xfrm>
            <a:off x="7508875" y="2906713"/>
            <a:ext cx="1635125" cy="376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6" name="Text Box 20"/>
          <p:cNvSpPr txBox="1">
            <a:spLocks noChangeArrowheads="1"/>
          </p:cNvSpPr>
          <p:nvPr/>
        </p:nvSpPr>
        <p:spPr bwMode="auto">
          <a:xfrm>
            <a:off x="1492250" y="1039813"/>
            <a:ext cx="7010400" cy="2741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defRPr/>
            </a:pP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обедителей Олимпиады – </a:t>
            </a:r>
            <a:r>
              <a:rPr lang="ru-RU" sz="24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олимпиоников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награждали пальмовой ветвью, оливковым венком и пурпурными лентами.</a:t>
            </a:r>
          </a:p>
          <a:p>
            <a:pPr eaLnBrk="1" hangingPunct="1">
              <a:defRPr/>
            </a:pP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 родине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олимпионикам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ставили статуи, и до конца жизни они были почетными гражданами своего полиса.</a:t>
            </a:r>
          </a:p>
          <a:p>
            <a:pPr eaLnBrk="1" hangingPunct="1">
              <a:defRPr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7" descr="11195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85538">
            <a:off x="168275" y="19050"/>
            <a:ext cx="1874838" cy="170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339752" y="260648"/>
            <a:ext cx="6249852" cy="923330"/>
          </a:xfrm>
          <a:prstGeom prst="rect">
            <a:avLst/>
          </a:prstGeom>
          <a:noFill/>
        </p:spPr>
        <p:txBody>
          <a:bodyPr wrap="none">
            <a:prstTxWarp prst="textChevron">
              <a:avLst/>
            </a:prstTxWarp>
            <a:spAutoFit/>
          </a:bodyPr>
          <a:lstStyle/>
          <a:p>
            <a:pPr algn="ctr" eaLnBrk="1" hangingPunct="1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  <a:cs typeface="Arial" charset="0"/>
              </a:rPr>
              <a:t>физкультминутка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95288" y="1582738"/>
            <a:ext cx="8497887" cy="44005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Ребята, но в Древней Греции перед тем как начать состязания атлеты проводили разминку, давайте встанем и разомнемся.</a:t>
            </a:r>
          </a:p>
          <a:p>
            <a:pPr eaLnBrk="1" hangingPunct="1">
              <a:defRPr/>
            </a:pPr>
            <a:endParaRPr lang="ru-RU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Чтобы сильным стать и ловким,  </a:t>
            </a:r>
          </a:p>
          <a:p>
            <a:pPr eaLnBrk="1" hangingPunct="1">
              <a:defRPr/>
            </a:pP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Приступаем к тренировке (шагаем на месте)</a:t>
            </a:r>
          </a:p>
          <a:p>
            <a:pPr eaLnBrk="1" hangingPunct="1">
              <a:defRPr/>
            </a:pP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Круг почета пробежать (бег на месте),</a:t>
            </a:r>
          </a:p>
          <a:p>
            <a:pPr eaLnBrk="1" hangingPunct="1">
              <a:defRPr/>
            </a:pP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Или тяжести поднять (сгибание и разгибание рук)</a:t>
            </a:r>
          </a:p>
          <a:p>
            <a:pPr eaLnBrk="1" hangingPunct="1">
              <a:defRPr/>
            </a:pP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Сделать выдох, сделать вдох (вдох-выдох)</a:t>
            </a:r>
          </a:p>
          <a:p>
            <a:pPr eaLnBrk="1" hangingPunct="1">
              <a:defRPr/>
            </a:pP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Будь атлет всегда готов!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50" y="1857375"/>
            <a:ext cx="4572000" cy="458628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наменитый бегун и кулачный боец </a:t>
            </a:r>
            <a:r>
              <a:rPr lang="ru-RU" sz="24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Феаген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уже в детстве был  не по годам силен. </a:t>
            </a:r>
          </a:p>
          <a:p>
            <a:pPr eaLnBrk="1" hangingPunct="1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Возвращаясь из школы, он унес с рыночной площади понравившуюся ему бронзовую статую. Мальчика наказали, заставив отнести  тяжеленную статую на прежнее место, а молва об этом поступке распространилась по всей Греции.</a:t>
            </a:r>
          </a:p>
        </p:txBody>
      </p:sp>
      <p:pic>
        <p:nvPicPr>
          <p:cNvPr id="24579" name="Picture 7" descr="11195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85538">
            <a:off x="1168400" y="404813"/>
            <a:ext cx="1874838" cy="170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288" y="66675"/>
            <a:ext cx="8569325" cy="1076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Рассказ о сильнейших олимпийских чемпионах древности. </a:t>
            </a:r>
          </a:p>
        </p:txBody>
      </p:sp>
      <p:pic>
        <p:nvPicPr>
          <p:cNvPr id="24581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2128838"/>
            <a:ext cx="2690812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57563" y="571500"/>
            <a:ext cx="5572125" cy="53244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амым знаменитым – и единственным за всю историю древних Олимпийских игр атлетом, побеждавшим на 6 Олимпиадах, – был «сильнейший среди сильных», борец </a:t>
            </a:r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Милон из Кротона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Первая победа на 60-й Олимпиаде (540 до н.э.) в соревнованиях среди юношей. С 532 до н.э. по 516 до н.э. он завоевал еще 5 олимпийских титулов – уже среди взрослых атлетов. </a:t>
            </a:r>
          </a:p>
          <a:p>
            <a:pPr eaLnBrk="1" hangingPunct="1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512 до н.э. Милон, которому было уже больше 40 лет, попытался завоевать свой седьмой титул, но уступил более молодому сопернику. </a:t>
            </a:r>
          </a:p>
        </p:txBody>
      </p:sp>
      <p:pic>
        <p:nvPicPr>
          <p:cNvPr id="25603" name="Picture 7" descr="11195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85538">
            <a:off x="954088" y="190500"/>
            <a:ext cx="1874837" cy="170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13" y="2420938"/>
            <a:ext cx="3065462" cy="400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57563" y="571500"/>
            <a:ext cx="5572125" cy="48323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endParaRPr lang="ru-RU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Запрещение Олимпийских игр</a:t>
            </a:r>
          </a:p>
          <a:p>
            <a:pPr eaLnBrk="1" hangingPunct="1">
              <a:defRPr/>
            </a:pPr>
            <a:endParaRPr lang="ru-RU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ru-RU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После того, как христианство стало официальной религией, игры стали рассматриваться как проявление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язычества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hangingPunct="1">
              <a:defRPr/>
            </a:pP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393 году н. э. они были запрещены Римским императором Феодосием I.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7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88913"/>
            <a:ext cx="3140075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76600" y="115888"/>
            <a:ext cx="5572125" cy="698658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конгрессе, проведённом </a:t>
            </a: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16-23 июня 1894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года в Сорбонне (Парижский университет), было принято решение о том, что необходимо возродить Олимпийские игры и первые игры современности должны состояться в 1896 году в Афинах. </a:t>
            </a:r>
          </a:p>
          <a:p>
            <a:pPr eaLnBrk="1" hangingPunct="1"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Чтобы организовать проведение Игр, был основан Международный олимпийский комитет (МОК). Генеральным секретарём МОК  стал барон </a:t>
            </a: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Пьер де Кубертен.</a:t>
            </a:r>
          </a:p>
          <a:p>
            <a:pPr eaLnBrk="1" hangingPunct="1">
              <a:defRPr/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Символом нового Олимпийского движения стали 5 переплетенных колец по числу континентов.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1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989138"/>
            <a:ext cx="2881313" cy="410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38" y="404813"/>
            <a:ext cx="2786062" cy="139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331913" y="6065838"/>
            <a:ext cx="5572125" cy="727075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3600" smtClean="0">
                <a:solidFill>
                  <a:srgbClr val="800080"/>
                </a:solidFill>
              </a:rPr>
              <a:t>        </a:t>
            </a:r>
            <a:endParaRPr lang="ru-RU" sz="28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39975" y="136525"/>
            <a:ext cx="5003800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История Олимпийских  игр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720725"/>
            <a:ext cx="8947150" cy="34782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лимпийские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игры Древней Греции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крупнейшие спортивные соревнования древности. Зародились как часть религиозного культа и проводились с 776 до н.э. по 394 н.э. (всего было проведено 293 Олимпиады) в Олимпии, считавшейся у греков священным местом. Победа на Олимпиаде считалась чрезвычайно почетной и для атлета, и для полиса, который он представлял.</a:t>
            </a:r>
            <a:r>
              <a:rPr lang="ru-RU" sz="2400" b="1" dirty="0"/>
              <a:t>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Олимпийские игры проводились один раз в четыре года. Проводились игры в течение 5 дней. </a:t>
            </a:r>
          </a:p>
          <a:p>
            <a:pPr eaLnBrk="1" hangingPunct="1">
              <a:defRPr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7" name="Picture 6" descr="C:\Users\Татьяна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3141663"/>
            <a:ext cx="8858250" cy="368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712968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1" hangingPunct="1"/>
            <a:r>
              <a:rPr lang="ru-RU" altLang="ru-RU" sz="5400" b="1" u="sng" dirty="0">
                <a:solidFill>
                  <a:srgbClr val="F79646">
                    <a:lumMod val="50000"/>
                  </a:srgbClr>
                </a:solidFill>
                <a:latin typeface="Mistral" panose="03090702030407020403" pitchFamily="66" charset="0"/>
              </a:rPr>
              <a:t>ДОМАШНЕЕ ЗАДАНИЕ: </a:t>
            </a:r>
            <a:endParaRPr lang="ru-RU" altLang="ru-RU" sz="5400" b="1" u="sng" dirty="0" smtClean="0">
              <a:solidFill>
                <a:srgbClr val="F79646">
                  <a:lumMod val="50000"/>
                </a:srgbClr>
              </a:solidFill>
              <a:latin typeface="Mistral" panose="03090702030407020403" pitchFamily="66" charset="0"/>
            </a:endParaRPr>
          </a:p>
          <a:p>
            <a:pPr lvl="0" algn="ctr" eaLnBrk="1" hangingPunct="1"/>
            <a:endParaRPr lang="ru-RU" altLang="ru-RU" sz="2800" b="1" u="sng" dirty="0">
              <a:solidFill>
                <a:srgbClr val="F79646">
                  <a:lumMod val="50000"/>
                </a:srgbClr>
              </a:solidFill>
              <a:latin typeface="Mistral" panose="03090702030407020403" pitchFamily="66" charset="0"/>
            </a:endParaRPr>
          </a:p>
          <a:p>
            <a:pPr lvl="0" eaLnBrk="1" hangingPunct="1"/>
            <a:r>
              <a:rPr lang="ru-RU" altLang="ru-RU" sz="3600" dirty="0">
                <a:solidFill>
                  <a:srgbClr val="F79646">
                    <a:lumMod val="50000"/>
                  </a:srgbClr>
                </a:solidFill>
                <a:latin typeface="Comic Sans MS" panose="030F0702030302020204" pitchFamily="66" charset="0"/>
                <a:ea typeface="Malgun Gothic" panose="020B0503020000020004" pitchFamily="34" charset="-127"/>
              </a:rPr>
              <a:t>- </a:t>
            </a:r>
            <a:r>
              <a:rPr lang="ru-RU" altLang="ru-RU" sz="3600" dirty="0" smtClean="0">
                <a:solidFill>
                  <a:srgbClr val="F79646">
                    <a:lumMod val="50000"/>
                  </a:srgbClr>
                </a:solidFill>
                <a:latin typeface="Comic Sans MS" panose="030F0702030302020204" pitchFamily="66" charset="0"/>
                <a:ea typeface="Malgun Gothic" panose="020B0503020000020004" pitchFamily="34" charset="-127"/>
              </a:rPr>
              <a:t>параграф  </a:t>
            </a:r>
            <a:r>
              <a:rPr lang="ru-RU" altLang="ru-RU" sz="3600" dirty="0">
                <a:solidFill>
                  <a:srgbClr val="F79646">
                    <a:lumMod val="50000"/>
                  </a:srgbClr>
                </a:solidFill>
                <a:latin typeface="Comic Sans MS" panose="030F0702030302020204" pitchFamily="66" charset="0"/>
                <a:ea typeface="Malgun Gothic" panose="020B0503020000020004" pitchFamily="34" charset="-127"/>
              </a:rPr>
              <a:t>33, пересказ; </a:t>
            </a:r>
          </a:p>
          <a:p>
            <a:pPr lvl="0" eaLnBrk="1" hangingPunct="1"/>
            <a:r>
              <a:rPr lang="ru-RU" altLang="ru-RU" sz="3600" dirty="0">
                <a:solidFill>
                  <a:srgbClr val="F79646">
                    <a:lumMod val="50000"/>
                  </a:srgbClr>
                </a:solidFill>
                <a:latin typeface="Comic Sans MS" panose="030F0702030302020204" pitchFamily="66" charset="0"/>
                <a:ea typeface="Malgun Gothic" panose="020B0503020000020004" pitchFamily="34" charset="-127"/>
              </a:rPr>
              <a:t>- творческое задание : </a:t>
            </a:r>
          </a:p>
          <a:p>
            <a:pPr lvl="0" eaLnBrk="1" hangingPunct="1"/>
            <a:r>
              <a:rPr lang="ru-RU" altLang="ru-RU" sz="3600" dirty="0">
                <a:solidFill>
                  <a:srgbClr val="F79646">
                    <a:lumMod val="50000"/>
                  </a:srgbClr>
                </a:solidFill>
                <a:latin typeface="Comic Sans MS" panose="030F0702030302020204" pitchFamily="66" charset="0"/>
                <a:ea typeface="Malgun Gothic" panose="020B0503020000020004" pitchFamily="34" charset="-127"/>
              </a:rPr>
              <a:t>придумайте рассказ об Олимпийских играх от имени участника или зрителя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52528"/>
            <a:ext cx="9133334" cy="2132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3819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712968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1" hangingPunct="1"/>
            <a:r>
              <a:rPr lang="ru-RU" altLang="ru-RU" sz="5400" b="1" u="sng" dirty="0" smtClean="0">
                <a:solidFill>
                  <a:srgbClr val="F79646">
                    <a:lumMod val="50000"/>
                  </a:srgbClr>
                </a:solidFill>
                <a:latin typeface="Comic Sans MS" panose="030F0702030302020204" pitchFamily="66" charset="0"/>
              </a:rPr>
              <a:t>Использованная литература : </a:t>
            </a:r>
          </a:p>
          <a:p>
            <a:pPr lvl="0" algn="ctr" eaLnBrk="1" hangingPunct="1"/>
            <a:endParaRPr lang="ru-RU" altLang="ru-RU" sz="2800" b="1" u="sng" dirty="0">
              <a:solidFill>
                <a:srgbClr val="F79646">
                  <a:lumMod val="50000"/>
                </a:srgbClr>
              </a:solidFill>
              <a:latin typeface="Mistral" panose="03090702030407020403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5556" y="2636912"/>
            <a:ext cx="82089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eaLnBrk="1" fontAlgn="auto" hangingPunct="1"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3200" b="1" dirty="0"/>
              <a:t>Вигасин А. А.: Учебник по всеобщей истории. История Древнего мира - 5 класс</a:t>
            </a:r>
            <a:endParaRPr lang="ru-RU" sz="3200" dirty="0">
              <a:solidFill>
                <a:prstClr val="black"/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174885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712968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1" hangingPunct="1"/>
            <a:r>
              <a:rPr lang="ru-RU" altLang="ru-RU" sz="5400" b="1" u="sng" dirty="0" smtClean="0">
                <a:solidFill>
                  <a:srgbClr val="F79646">
                    <a:lumMod val="50000"/>
                  </a:srgbClr>
                </a:solidFill>
                <a:latin typeface="Comic Sans MS" panose="030F0702030302020204" pitchFamily="66" charset="0"/>
              </a:rPr>
              <a:t>Использованные ресурсы Интернета : </a:t>
            </a:r>
          </a:p>
          <a:p>
            <a:pPr lvl="0" algn="ctr" eaLnBrk="1" hangingPunct="1"/>
            <a:endParaRPr lang="ru-RU" altLang="ru-RU" sz="2800" b="1" u="sng" dirty="0">
              <a:solidFill>
                <a:srgbClr val="F79646">
                  <a:lumMod val="50000"/>
                </a:srgbClr>
              </a:solidFill>
              <a:latin typeface="Mistral" panose="03090702030407020403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3068960"/>
            <a:ext cx="84249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u="sng" dirty="0" smtClean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http://class2004.ru/index.php/drevnieolimpiiskieigry</a:t>
            </a:r>
            <a:endParaRPr lang="ru-RU" sz="2600" u="sng" dirty="0" smtClean="0">
              <a:solidFill>
                <a:srgbClr val="0000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600" u="sng" dirty="0">
              <a:solidFill>
                <a:srgbClr val="0000FF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600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http://</a:t>
            </a:r>
            <a:r>
              <a:rPr lang="ru-RU" sz="2600" u="sng" dirty="0" smtClean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www.olympic-history.ru/istoriya-ellady/nauka.html</a:t>
            </a:r>
            <a:endParaRPr lang="ru-RU" sz="2600" u="sng" dirty="0" smtClean="0">
              <a:solidFill>
                <a:srgbClr val="0000FF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600" u="sng" dirty="0">
              <a:solidFill>
                <a:srgbClr val="0000FF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600" u="sng" dirty="0" smtClean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https://trojden.com/books/world-history/world-history-5-class-vigasin-2015/</a:t>
            </a:r>
            <a:endParaRPr lang="ru-RU" sz="2600" u="sng" dirty="0">
              <a:solidFill>
                <a:srgbClr val="0000FF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48332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Миф о первых олимпийских играх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268413"/>
            <a:ext cx="5834063" cy="2376487"/>
          </a:xfrm>
        </p:spPr>
        <p:txBody>
          <a:bodyPr/>
          <a:lstStyle/>
          <a:p>
            <a:pPr marL="0" indent="357188" eaLnBrk="1" hangingPunct="1">
              <a:buFont typeface="Wingdings" panose="05000000000000000000" pitchFamily="2" charset="2"/>
              <a:buNone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Зарождение ОЛИМПИЙСКИХ ИГР народная молва связывает с героем мифов древней Греции, сыном бога Зевса,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ГЕРАКЛОМ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 </a:t>
            </a:r>
          </a:p>
          <a:p>
            <a:pPr marL="0" indent="0" algn="just"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 По сказаниям, однажды ГЕРАКЛ победил в беге и был награждён за победу венком из дикой оливы. В честь этого состязания стали проводиться регулярно. </a:t>
            </a:r>
          </a:p>
        </p:txBody>
      </p:sp>
      <p:pic>
        <p:nvPicPr>
          <p:cNvPr id="9220" name="Picture 7" descr="16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1263" y="1300163"/>
            <a:ext cx="2813050" cy="396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25" y="3644900"/>
            <a:ext cx="4537075" cy="301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smtClean="0">
                <a:solidFill>
                  <a:srgbClr val="C00000"/>
                </a:solidFill>
                <a:latin typeface="Comic Sans MS" panose="030F0702030302020204" pitchFamily="66" charset="0"/>
              </a:rPr>
              <a:t>Олимпия в древности</a:t>
            </a:r>
            <a:br>
              <a:rPr lang="ru-RU" altLang="ru-RU" b="1" smtClean="0">
                <a:solidFill>
                  <a:srgbClr val="C00000"/>
                </a:solidFill>
                <a:latin typeface="Comic Sans MS" panose="030F0702030302020204" pitchFamily="66" charset="0"/>
              </a:rPr>
            </a:br>
            <a:endParaRPr lang="ru-RU" altLang="ru-RU" smtClean="0"/>
          </a:p>
        </p:txBody>
      </p:sp>
      <p:pic>
        <p:nvPicPr>
          <p:cNvPr id="10243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4" r="3883"/>
          <a:stretch>
            <a:fillRect/>
          </a:stretch>
        </p:blipFill>
        <p:spPr bwMode="auto">
          <a:xfrm>
            <a:off x="228600" y="1052513"/>
            <a:ext cx="8686800" cy="561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C:\Users\Татьяна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64" t="2475" r="2281" b="5444"/>
          <a:stretch>
            <a:fillRect/>
          </a:stretch>
        </p:blipFill>
        <p:spPr bwMode="auto">
          <a:xfrm>
            <a:off x="4116388" y="3005138"/>
            <a:ext cx="5005387" cy="365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43188" y="428625"/>
            <a:ext cx="4265612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Подготовка участников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313" y="1000125"/>
            <a:ext cx="8715375" cy="39703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частвовать в играх могли все граждане Греции. </a:t>
            </a:r>
          </a:p>
          <a:p>
            <a:pPr eaLnBrk="1" hangingPunct="1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Варвары женщины и рабы не допускались к участию.</a:t>
            </a:r>
          </a:p>
          <a:p>
            <a:pPr eaLnBrk="1" hangingPunct="1">
              <a:defRPr/>
            </a:pP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 10 месяцев до начала состязаний все участники игр обязаны были приступить к тренировкам в своем родном городе. </a:t>
            </a:r>
          </a:p>
          <a:p>
            <a:pPr eaLnBrk="1" hangingPunct="1">
              <a:defRPr/>
            </a:pP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гры проходили в августе в полнолуние. </a:t>
            </a:r>
          </a:p>
          <a:p>
            <a:pPr eaLnBrk="1" hangingPunct="1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Уже за месяц  до открытия </a:t>
            </a:r>
          </a:p>
          <a:p>
            <a:pPr eaLnBrk="1" hangingPunct="1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игр атлеты прибывали </a:t>
            </a:r>
          </a:p>
          <a:p>
            <a:pPr eaLnBrk="1" hangingPunct="1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Южную Грецию и </a:t>
            </a:r>
          </a:p>
          <a:p>
            <a:pPr eaLnBrk="1" hangingPunct="1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там, поблизости от Олимпии, </a:t>
            </a:r>
          </a:p>
          <a:p>
            <a:pPr eaLnBrk="1" hangingPunct="1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продолжали тренироваться.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13" y="500063"/>
            <a:ext cx="8786812" cy="397033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 время Олимпийских игр в Древней Греции прекращались войны и заключалось перемирие , а представители враждующих полисов проводили в Олимпии мирные переговоры с целью уладить конфликты. </a:t>
            </a:r>
          </a:p>
          <a:p>
            <a:pPr eaLnBrk="1" hangingPunct="1">
              <a:defRPr/>
            </a:pP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 время Олимпийских игр бывшие враги могли состязаться за право быть самыми сильными, быстрыми, ловкими. </a:t>
            </a:r>
          </a:p>
        </p:txBody>
      </p:sp>
      <p:pic>
        <p:nvPicPr>
          <p:cNvPr id="12291" name="Picture 3" descr="C:\Users\Татьяна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98" t="15121" r="7623" b="10786"/>
          <a:stretch>
            <a:fillRect/>
          </a:stretch>
        </p:blipFill>
        <p:spPr bwMode="auto">
          <a:xfrm>
            <a:off x="5940425" y="4724400"/>
            <a:ext cx="2768600" cy="178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638" y="719138"/>
            <a:ext cx="3338512" cy="5207000"/>
          </a:xfrm>
          <a:prstGeom prst="rect">
            <a:avLst/>
          </a:prstGeom>
          <a:blipFill dpi="0" rotWithShape="1">
            <a:blip r:embed="rId3">
              <a:alphaModFix amt="56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0825" y="260350"/>
            <a:ext cx="5329238" cy="61245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Олимпийские празднества начинались вечером с восходом полной луны. </a:t>
            </a:r>
          </a:p>
          <a:p>
            <a:pPr eaLnBrk="1" hangingPunct="1">
              <a:defRPr/>
            </a:pPr>
            <a:endParaRPr lang="ru-RU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indent="357188" eaLnBrk="1" hangingPunct="1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Торжественная процессия направлялась к золотой статуе Зевса. Возглавляли процессию олимпийские судьи в пурпурных облачениях, за ними шли атлеты и именитые граждане. </a:t>
            </a:r>
          </a:p>
          <a:p>
            <a:pPr indent="357188" eaLnBrk="1" hangingPunct="1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жертву Зевсу приносили двух огромных быков, а судьи и участники состязаний давали торжественную клятву быть достойными награждения лавровым венком и пальмовой ветвью. </a:t>
            </a:r>
          </a:p>
          <a:p>
            <a:pPr indent="357188" eaLnBrk="1" hangingPunct="1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Поздно вечером после жеребьёвки устраивался праздник искусств. Задолго до его окончания атлеты уходили спать — полуголодные, съев по куску сыра и выпив холодной воды.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4313" y="500063"/>
            <a:ext cx="8501062" cy="31083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ервые олимпийские игры прошли в </a:t>
            </a:r>
          </a:p>
          <a:p>
            <a:pPr eaLnBrk="1" hangingPunct="1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776 году до н.э. </a:t>
            </a:r>
          </a:p>
          <a:p>
            <a:pPr eaLnBrk="1" hangingPunct="1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первых играх атлеты состязались </a:t>
            </a:r>
          </a:p>
          <a:p>
            <a:pPr eaLnBrk="1" hangingPunct="1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только в беге на 192,27 м. </a:t>
            </a:r>
          </a:p>
          <a:p>
            <a:pPr eaLnBrk="1" hangingPunct="1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Эта дистанция называлась </a:t>
            </a:r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«стадий»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hangingPunct="1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Играми руководили </a:t>
            </a:r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элладоники</a:t>
            </a:r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eaLnBrk="1" hangingPunct="1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они были и тренерами, и судьями. </a:t>
            </a:r>
          </a:p>
          <a:p>
            <a:pPr eaLnBrk="1" hangingPunct="1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Победителей называли </a:t>
            </a:r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олимпионики</a:t>
            </a:r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».</a:t>
            </a:r>
          </a:p>
        </p:txBody>
      </p:sp>
      <p:pic>
        <p:nvPicPr>
          <p:cNvPr id="14339" name="Picture 4" descr="C:\Users\Татьяна\Desktop\Безымянный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3571875"/>
            <a:ext cx="4786312" cy="259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2" descr="C:\Users\Татьяна\Desktop\Безымянный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8275" y="357188"/>
            <a:ext cx="3895725" cy="535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14438" y="188913"/>
            <a:ext cx="6708775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Изменения в программе Олимпийских игр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850" y="712788"/>
            <a:ext cx="8715375" cy="24923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 мере развития Олимпийские игры пополнялись и другими видами спорта.</a:t>
            </a:r>
          </a:p>
          <a:p>
            <a:pPr eaLnBrk="1" hangingPunct="1">
              <a:defRPr/>
            </a:pP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 14-х Олимпийских играх (724 до н.э.) в программу был включен </a:t>
            </a:r>
            <a:r>
              <a:rPr lang="ru-RU" sz="24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диаулос</a:t>
            </a:r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бег на 2 стадия, а 4 года спустя – </a:t>
            </a:r>
            <a:r>
              <a:rPr lang="ru-RU" sz="24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долиходром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(бег на выдержку), дистанция которого составляла от 7 до 24 стадиев; </a:t>
            </a:r>
          </a:p>
        </p:txBody>
      </p:sp>
      <p:pic>
        <p:nvPicPr>
          <p:cNvPr id="16388" name="Picture 3" descr="C:\Users\Татьяна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1" t="7785" r="3571" b="1382"/>
          <a:stretch>
            <a:fillRect/>
          </a:stretch>
        </p:blipFill>
        <p:spPr bwMode="auto">
          <a:xfrm>
            <a:off x="1033463" y="2636838"/>
            <a:ext cx="7070725" cy="412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2920</TotalTime>
  <Words>925</Words>
  <Application>Microsoft Office PowerPoint</Application>
  <PresentationFormat>Экран (4:3)</PresentationFormat>
  <Paragraphs>83</Paragraphs>
  <Slides>22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1" baseType="lpstr">
      <vt:lpstr>Arial Unicode MS</vt:lpstr>
      <vt:lpstr>Malgun Gothic</vt:lpstr>
      <vt:lpstr>Arial</vt:lpstr>
      <vt:lpstr>Calibri</vt:lpstr>
      <vt:lpstr>Comic Sans MS</vt:lpstr>
      <vt:lpstr>Mistral</vt:lpstr>
      <vt:lpstr>Times New Roman</vt:lpstr>
      <vt:lpstr>Wingdings</vt:lpstr>
      <vt:lpstr>Тема Office</vt:lpstr>
      <vt:lpstr>        </vt:lpstr>
      <vt:lpstr>        </vt:lpstr>
      <vt:lpstr>Миф о первых олимпийских играх</vt:lpstr>
      <vt:lpstr>Олимпия в древности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«Олимпийские игры в древности»</dc:title>
  <dc:creator>Galina</dc:creator>
  <cp:lastModifiedBy>user</cp:lastModifiedBy>
  <cp:revision>199</cp:revision>
  <dcterms:created xsi:type="dcterms:W3CDTF">2011-08-05T13:21:32Z</dcterms:created>
  <dcterms:modified xsi:type="dcterms:W3CDTF">2023-02-16T04:46:40Z</dcterms:modified>
</cp:coreProperties>
</file>