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6" r:id="rId3"/>
    <p:sldId id="267" r:id="rId4"/>
    <p:sldId id="259" r:id="rId5"/>
    <p:sldId id="260" r:id="rId6"/>
    <p:sldId id="261" r:id="rId7"/>
    <p:sldId id="262" r:id="rId8"/>
    <p:sldId id="264" r:id="rId9"/>
    <p:sldId id="265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8B5A-A337-4B77-9B21-110F3DD84BB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0FE0-EFEF-4DD4-B06C-9365928731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8B5A-A337-4B77-9B21-110F3DD84BB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0FE0-EFEF-4DD4-B06C-936592873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8B5A-A337-4B77-9B21-110F3DD84BB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0FE0-EFEF-4DD4-B06C-936592873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8B5A-A337-4B77-9B21-110F3DD84BB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0FE0-EFEF-4DD4-B06C-936592873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8B5A-A337-4B77-9B21-110F3DD84BB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12C0FE0-EFEF-4DD4-B06C-936592873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8B5A-A337-4B77-9B21-110F3DD84BB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0FE0-EFEF-4DD4-B06C-936592873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8B5A-A337-4B77-9B21-110F3DD84BB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0FE0-EFEF-4DD4-B06C-936592873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8B5A-A337-4B77-9B21-110F3DD84BB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0FE0-EFEF-4DD4-B06C-936592873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8B5A-A337-4B77-9B21-110F3DD84BB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0FE0-EFEF-4DD4-B06C-936592873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8B5A-A337-4B77-9B21-110F3DD84BB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0FE0-EFEF-4DD4-B06C-936592873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8B5A-A337-4B77-9B21-110F3DD84BB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C0FE0-EFEF-4DD4-B06C-936592873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9BD8B5A-A337-4B77-9B21-110F3DD84BB1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12C0FE0-EFEF-4DD4-B06C-936592873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949280"/>
            <a:ext cx="6984776" cy="115212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Педагог дополнительного образования</a:t>
            </a:r>
            <a:r>
              <a:rPr lang="en-US" sz="2000" b="1" dirty="0" smtClean="0"/>
              <a:t> </a:t>
            </a:r>
            <a:r>
              <a:rPr lang="ru-RU" sz="2000" b="1" dirty="0" smtClean="0"/>
              <a:t> </a:t>
            </a:r>
            <a:r>
              <a:rPr lang="ru-RU" sz="2000" b="1" dirty="0" smtClean="0"/>
              <a:t>Григорьева Л.А.</a:t>
            </a:r>
            <a:endParaRPr lang="ru-RU" sz="2000" b="1" dirty="0"/>
          </a:p>
        </p:txBody>
      </p:sp>
      <p:pic>
        <p:nvPicPr>
          <p:cNvPr id="75778" name="Picture 2" descr="https://api.rbsmi.ru/attachments/47e623067bf6688bd470a15dcca94d38855f3ff4/store/crop/0/0/900/600/1600/0/0/5af0ea2bd4e3a084feae8dc7323ddbb7b27891f5b8424e94b4103ba5968e/ec03f3ff6b5f81cf749b70fe60d0efe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7019059" cy="4680835"/>
          </a:xfrm>
          <a:prstGeom prst="rect">
            <a:avLst/>
          </a:prstGeom>
          <a:noFill/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484040" y="116632"/>
            <a:ext cx="6400800" cy="1152128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КРАСНАЯ КНИГА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ПЕРЕЛЕТНЫЕ ПТИЦЫ ХМАО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5780" name="Picture 4" descr="https://shareslide.ru/img/thumbs/5c2ec1da353af9c9aa174998c2ba8a6e-800x.jpg"/>
          <p:cNvPicPr>
            <a:picLocks noChangeAspect="1" noChangeArrowheads="1"/>
          </p:cNvPicPr>
          <p:nvPr/>
        </p:nvPicPr>
        <p:blipFill>
          <a:blip r:embed="rId3" cstate="print"/>
          <a:srcRect l="15507" t="6203" r="19365" b="4892"/>
          <a:stretch>
            <a:fillRect/>
          </a:stretch>
        </p:blipFill>
        <p:spPr bwMode="auto">
          <a:xfrm>
            <a:off x="1187624" y="2204864"/>
            <a:ext cx="2672669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435280" cy="1080120"/>
          </a:xfrm>
        </p:spPr>
        <p:txBody>
          <a:bodyPr>
            <a:noAutofit/>
          </a:bodyPr>
          <a:lstStyle/>
          <a:p>
            <a:r>
              <a:rPr lang="ru-RU" sz="23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ИСЧЕЗНУВШИХ НЕ ВЕРНУТЬ!</a:t>
            </a:r>
            <a:br>
              <a:rPr lang="ru-RU" sz="23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</a:br>
            <a:r>
              <a:rPr lang="ru-RU" sz="23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НО МОЖНО СОХРАНИТЬ И ВОССТАНОВИТЬ ОСТАВШИХСЯ!!!</a:t>
            </a:r>
            <a:endParaRPr lang="ru-RU" sz="23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Текст 4"/>
          <p:cNvSpPr txBox="1">
            <a:spLocks/>
          </p:cNvSpPr>
          <p:nvPr/>
        </p:nvSpPr>
        <p:spPr>
          <a:xfrm>
            <a:off x="2123728" y="1412776"/>
            <a:ext cx="4824536" cy="3816424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000" b="1" dirty="0" smtClean="0"/>
              <a:t>Красная </a:t>
            </a:r>
            <a:r>
              <a:rPr lang="ru-RU" sz="2000" b="1" dirty="0"/>
              <a:t>книга – Красная!</a:t>
            </a:r>
            <a:endParaRPr lang="ru-RU" sz="2000" dirty="0"/>
          </a:p>
          <a:p>
            <a:pPr algn="ctr"/>
            <a:r>
              <a:rPr lang="ru-RU" sz="2000" b="1" dirty="0"/>
              <a:t>Значит природа в опасности!</a:t>
            </a:r>
            <a:endParaRPr lang="ru-RU" sz="2000" dirty="0"/>
          </a:p>
          <a:p>
            <a:pPr algn="ctr"/>
            <a:r>
              <a:rPr lang="ru-RU" sz="2000" b="1" dirty="0"/>
              <a:t>Значит, нельзя терять даже мига.</a:t>
            </a:r>
            <a:endParaRPr lang="ru-RU" sz="2000" dirty="0"/>
          </a:p>
          <a:p>
            <a:pPr algn="ctr"/>
            <a:r>
              <a:rPr lang="ru-RU" sz="2000" b="1" dirty="0"/>
              <a:t>Если что-то попало в Красную книгу!</a:t>
            </a:r>
            <a:endParaRPr lang="ru-RU" sz="2000" dirty="0"/>
          </a:p>
          <a:p>
            <a:pPr algn="ctr"/>
            <a:r>
              <a:rPr lang="ru-RU" sz="2000" b="1" dirty="0"/>
              <a:t>Охраняйся Красною книгой</a:t>
            </a:r>
            <a:endParaRPr lang="ru-RU" sz="2000" dirty="0"/>
          </a:p>
          <a:p>
            <a:pPr algn="ctr"/>
            <a:r>
              <a:rPr lang="ru-RU" sz="2000" b="1" dirty="0"/>
              <a:t>Столько редких животных и птиц,</a:t>
            </a:r>
            <a:endParaRPr lang="ru-RU" sz="2000" dirty="0"/>
          </a:p>
          <a:p>
            <a:pPr algn="ctr"/>
            <a:r>
              <a:rPr lang="ru-RU" sz="2000" b="1" dirty="0"/>
              <a:t>Чтобы выжил простор многоликий</a:t>
            </a:r>
            <a:endParaRPr lang="ru-RU" sz="2000" dirty="0"/>
          </a:p>
          <a:p>
            <a:pPr algn="ctr"/>
            <a:r>
              <a:rPr lang="ru-RU" sz="2000" b="1" dirty="0"/>
              <a:t>Ради света грядущих зарниц.</a:t>
            </a:r>
            <a:endParaRPr lang="ru-RU" sz="2000" dirty="0"/>
          </a:p>
          <a:p>
            <a:pPr algn="ctr"/>
            <a:r>
              <a:rPr lang="ru-RU" sz="2000" b="1" dirty="0"/>
              <a:t>Чтоб пустыни нагрянуть не смели,</a:t>
            </a:r>
            <a:endParaRPr lang="ru-RU" sz="2000" dirty="0"/>
          </a:p>
          <a:p>
            <a:pPr algn="ctr"/>
            <a:r>
              <a:rPr lang="ru-RU" sz="2000" b="1" dirty="0"/>
              <a:t>Чтобы души не стали пусты,</a:t>
            </a:r>
            <a:endParaRPr lang="ru-RU" sz="2000" dirty="0"/>
          </a:p>
          <a:p>
            <a:pPr algn="ctr"/>
            <a:r>
              <a:rPr lang="ru-RU" sz="2000" b="1" dirty="0"/>
              <a:t>Охраняются звери, охраняются </a:t>
            </a:r>
            <a:r>
              <a:rPr lang="ru-RU" sz="2000" b="1" dirty="0" smtClean="0"/>
              <a:t>птицы,</a:t>
            </a:r>
            <a:endParaRPr lang="ru-RU" sz="2000" dirty="0"/>
          </a:p>
          <a:p>
            <a:pPr algn="ctr"/>
            <a:r>
              <a:rPr lang="ru-RU" sz="2000" b="1" dirty="0"/>
              <a:t>Охраняются даже </a:t>
            </a:r>
            <a:r>
              <a:rPr lang="ru-RU" sz="2000" b="1" dirty="0" smtClean="0"/>
              <a:t>цветы!!!</a:t>
            </a:r>
            <a:endParaRPr lang="ru-RU" sz="2000" dirty="0"/>
          </a:p>
          <a:p>
            <a:pPr algn="ctr"/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4"/>
          <p:cNvSpPr txBox="1">
            <a:spLocks/>
          </p:cNvSpPr>
          <p:nvPr/>
        </p:nvSpPr>
        <p:spPr>
          <a:xfrm>
            <a:off x="0" y="5373216"/>
            <a:ext cx="9036496" cy="1484784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000" u="sng" dirty="0" smtClean="0"/>
              <a:t>ЧТОБЫ СПАСТИ ИСЧЕЗАЮЩИЕ И РЕДКИЕ ВИДЫ ЖИВОТНЫХ НАДО </a:t>
            </a:r>
            <a:r>
              <a:rPr lang="ru-RU" sz="2000" dirty="0" smtClean="0"/>
              <a:t>! ЗАПРЕТИТЬ ОХОТУ! ЗАПРЕТИТЬ ЧЕРЕЗМЕРНУЮ ДОБЫЧУ ЖИВОТНЫХ ! ЗАПРЕТИТЬ РАЗРУШАТЬ МЕСТА ОБИТАНИЯ ЖИВОТНЫХ ! </a:t>
            </a:r>
          </a:p>
          <a:p>
            <a:pPr algn="ctr"/>
            <a:r>
              <a:rPr lang="ru-RU" sz="2000" dirty="0" smtClean="0"/>
              <a:t>ОХРАНЯТЬ ЗАПОВЕДНИКИ ! ЗАБОТИТСЯ О РАЗМНОЖЕНИИ !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7042" name="Picture 2" descr="https://dic.academic.ru/pictures/wiki/files/82/Red-breasted_Goose_%28Branta_ruficollis%29_RW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2208946" cy="1656184"/>
          </a:xfrm>
          <a:prstGeom prst="rect">
            <a:avLst/>
          </a:prstGeom>
          <a:noFill/>
        </p:spPr>
      </p:pic>
      <p:pic>
        <p:nvPicPr>
          <p:cNvPr id="87044" name="Picture 4" descr="https://prezentacii.org/upload/cloud/18/11/94305/images/screen11.jpg"/>
          <p:cNvPicPr>
            <a:picLocks noChangeAspect="1" noChangeArrowheads="1"/>
          </p:cNvPicPr>
          <p:nvPr/>
        </p:nvPicPr>
        <p:blipFill>
          <a:blip r:embed="rId3" cstate="print"/>
          <a:srcRect l="4686" t="27660" r="50633" b="23404"/>
          <a:stretch>
            <a:fillRect/>
          </a:stretch>
        </p:blipFill>
        <p:spPr bwMode="auto">
          <a:xfrm>
            <a:off x="6804248" y="3573016"/>
            <a:ext cx="2016224" cy="16561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5"/>
          <p:cNvSpPr txBox="1">
            <a:spLocks/>
          </p:cNvSpPr>
          <p:nvPr/>
        </p:nvSpPr>
        <p:spPr>
          <a:xfrm>
            <a:off x="107504" y="116632"/>
            <a:ext cx="8856984" cy="2808312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ru-RU" sz="1600" dirty="0" smtClean="0"/>
              <a:t>	Появилась </a:t>
            </a:r>
            <a:r>
              <a:rPr lang="ru-RU" sz="1600" dirty="0"/>
              <a:t>Красная книга в ХМАО В целях сохранения редких и находящихся под угрозой исчезновения видов животных и растений на территории Ханты-Мансийского автономного, на основании Постановления Губернатора Ханты-Мансийского автономного округа от 28 октября 1999 </a:t>
            </a:r>
            <a:r>
              <a:rPr lang="ru-RU" sz="1600" dirty="0" smtClean="0"/>
              <a:t>года. Она является </a:t>
            </a:r>
            <a:r>
              <a:rPr lang="ru-RU" sz="1600" dirty="0"/>
              <a:t>официальным документом на основании которого осуществляется </a:t>
            </a:r>
            <a:r>
              <a:rPr lang="ru-RU" sz="1600" dirty="0" smtClean="0"/>
              <a:t> </a:t>
            </a:r>
            <a:r>
              <a:rPr lang="ru-RU" sz="1600" dirty="0"/>
              <a:t>разработка практических мер по сохранению , воспроизводству и рациональному использованию редких и находящихся под угрозой исчезновения видов </a:t>
            </a:r>
            <a:r>
              <a:rPr lang="ru-RU" sz="1600" dirty="0" smtClean="0"/>
              <a:t>(подвидов</a:t>
            </a:r>
            <a:r>
              <a:rPr lang="ru-RU" sz="1600" dirty="0"/>
              <a:t>, популяций) животных, растений и грибов. В </a:t>
            </a:r>
            <a:r>
              <a:rPr lang="ru-RU" sz="1600" dirty="0" smtClean="0"/>
              <a:t>неё  </a:t>
            </a:r>
            <a:r>
              <a:rPr lang="ru-RU" sz="1600" dirty="0"/>
              <a:t>заносятся объекты животного и растительного мира ,занесенные в Красную книгу </a:t>
            </a:r>
            <a:r>
              <a:rPr lang="ru-RU" sz="1600" dirty="0" smtClean="0"/>
              <a:t>РФ, </a:t>
            </a:r>
            <a:r>
              <a:rPr lang="ru-RU" sz="1600" dirty="0"/>
              <a:t>обитающие, произрастающие на территории </a:t>
            </a:r>
            <a:r>
              <a:rPr lang="ru-RU" sz="1600" dirty="0" smtClean="0"/>
              <a:t>ХМАО, </a:t>
            </a:r>
            <a:r>
              <a:rPr lang="ru-RU" sz="1600" dirty="0"/>
              <a:t>а так же те объекты животного и растительного </a:t>
            </a:r>
            <a:r>
              <a:rPr lang="ru-RU" sz="1600" dirty="0" smtClean="0"/>
              <a:t>мира, которые </a:t>
            </a:r>
            <a:r>
              <a:rPr lang="ru-RU" sz="1600" dirty="0"/>
              <a:t>не занесены в Красную книгу </a:t>
            </a:r>
            <a:r>
              <a:rPr lang="ru-RU" sz="1600" dirty="0" smtClean="0"/>
              <a:t>РФ, </a:t>
            </a:r>
            <a:r>
              <a:rPr lang="ru-RU" sz="1600" dirty="0"/>
              <a:t>но в </a:t>
            </a:r>
            <a:r>
              <a:rPr lang="ru-RU" sz="1600" dirty="0" smtClean="0"/>
              <a:t>ХМАО являются </a:t>
            </a:r>
            <a:r>
              <a:rPr lang="ru-RU" sz="1600" dirty="0"/>
              <a:t>редкими или находятся под угрозой исчезновения и нуждаются в охране.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9874" name="Picture 2" descr="https://mapsworld.ru/wp-content/uploads/2021/08/hmao-s-rajonami-na-kar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708920"/>
            <a:ext cx="5956656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5"/>
          <p:cNvSpPr txBox="1">
            <a:spLocks/>
          </p:cNvSpPr>
          <p:nvPr/>
        </p:nvSpPr>
        <p:spPr>
          <a:xfrm>
            <a:off x="107504" y="188640"/>
            <a:ext cx="8856984" cy="5976664"/>
          </a:xfrm>
          <a:prstGeom prst="rect">
            <a:avLst/>
          </a:prstGeom>
        </p:spPr>
        <p:txBody>
          <a:bodyPr/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16632"/>
            <a:ext cx="892899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u="sng" dirty="0" smtClean="0"/>
              <a:t>         ПТИЦЫ КРАСНОЙ КНИГИ ХМАО</a:t>
            </a:r>
          </a:p>
          <a:p>
            <a:r>
              <a:rPr lang="ru-RU" sz="1600" b="1" u="sng" dirty="0" err="1" smtClean="0"/>
              <a:t>Аистообразные</a:t>
            </a:r>
            <a:r>
              <a:rPr lang="ru-RU" sz="1600" b="1" u="sng" dirty="0" smtClean="0"/>
              <a:t>:</a:t>
            </a:r>
            <a:r>
              <a:rPr lang="ru-RU" sz="1600" b="1" dirty="0" smtClean="0"/>
              <a:t>   Чёрный </a:t>
            </a:r>
            <a:r>
              <a:rPr lang="ru-RU" sz="1600" b="1" dirty="0"/>
              <a:t>аист </a:t>
            </a:r>
            <a:r>
              <a:rPr lang="ru-RU" sz="1600" b="1" dirty="0" smtClean="0"/>
              <a:t> </a:t>
            </a:r>
            <a:r>
              <a:rPr lang="en-US" sz="1600" b="1" dirty="0" smtClean="0"/>
              <a:t>— </a:t>
            </a:r>
            <a:r>
              <a:rPr lang="ru-RU" sz="1600" b="1" dirty="0"/>
              <a:t>уязвимый вид</a:t>
            </a:r>
          </a:p>
          <a:p>
            <a:r>
              <a:rPr lang="ru-RU" sz="1600" b="1" u="sng" dirty="0" err="1" smtClean="0"/>
              <a:t>Воробьинообразные</a:t>
            </a:r>
            <a:r>
              <a:rPr lang="ru-RU" sz="1600" b="1" u="sng" dirty="0" smtClean="0"/>
              <a:t>:</a:t>
            </a:r>
            <a:r>
              <a:rPr lang="ru-RU" sz="1600" b="1" dirty="0" smtClean="0"/>
              <a:t> Дубровник</a:t>
            </a:r>
            <a:r>
              <a:rPr lang="en-US" sz="1600" b="1" dirty="0" smtClean="0"/>
              <a:t>— </a:t>
            </a:r>
            <a:r>
              <a:rPr lang="ru-RU" sz="1600" b="1" dirty="0"/>
              <a:t>вид на грани исчезновения</a:t>
            </a:r>
          </a:p>
          <a:p>
            <a:r>
              <a:rPr lang="ru-RU" sz="1600" b="1" dirty="0"/>
              <a:t>Обыкновенный </a:t>
            </a:r>
            <a:r>
              <a:rPr lang="ru-RU" sz="1600" b="1" dirty="0" smtClean="0"/>
              <a:t>скворец </a:t>
            </a:r>
            <a:r>
              <a:rPr lang="en-US" sz="1600" b="1" dirty="0" smtClean="0"/>
              <a:t>— </a:t>
            </a:r>
            <a:r>
              <a:rPr lang="ru-RU" sz="1600" b="1" dirty="0"/>
              <a:t>уязвимый вид</a:t>
            </a:r>
          </a:p>
          <a:p>
            <a:r>
              <a:rPr lang="ru-RU" sz="1600" b="1" u="sng" dirty="0" err="1" smtClean="0"/>
              <a:t>Гусеобразные</a:t>
            </a:r>
            <a:r>
              <a:rPr lang="ru-RU" sz="1600" b="1" u="sng" dirty="0" smtClean="0"/>
              <a:t>: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Гуменник</a:t>
            </a:r>
            <a:r>
              <a:rPr lang="en-US" sz="1600" b="1" dirty="0" smtClean="0"/>
              <a:t>— </a:t>
            </a:r>
            <a:r>
              <a:rPr lang="ru-RU" sz="1600" b="1" dirty="0"/>
              <a:t>уязвимый вид</a:t>
            </a:r>
          </a:p>
          <a:p>
            <a:r>
              <a:rPr lang="ru-RU" sz="1600" b="1" dirty="0" err="1"/>
              <a:t>Краснозобая</a:t>
            </a:r>
            <a:r>
              <a:rPr lang="ru-RU" sz="1600" b="1" dirty="0"/>
              <a:t> </a:t>
            </a:r>
            <a:r>
              <a:rPr lang="ru-RU" sz="1600" b="1" dirty="0" smtClean="0"/>
              <a:t>казарка </a:t>
            </a:r>
            <a:r>
              <a:rPr lang="en-US" sz="1600" b="1" dirty="0" smtClean="0"/>
              <a:t>— </a:t>
            </a:r>
            <a:r>
              <a:rPr lang="ru-RU" sz="1600" b="1" dirty="0"/>
              <a:t>уязвимый вид</a:t>
            </a:r>
          </a:p>
          <a:p>
            <a:r>
              <a:rPr lang="ru-RU" sz="1600" b="1" dirty="0"/>
              <a:t>Малый лебедь </a:t>
            </a:r>
            <a:r>
              <a:rPr lang="ru-RU" sz="1600" b="1" dirty="0" smtClean="0"/>
              <a:t> </a:t>
            </a:r>
            <a:r>
              <a:rPr lang="en-US" sz="1600" b="1" dirty="0" smtClean="0"/>
              <a:t>— </a:t>
            </a:r>
            <a:r>
              <a:rPr lang="ru-RU" sz="1600" b="1" dirty="0"/>
              <a:t>вымирающий вид</a:t>
            </a:r>
          </a:p>
          <a:p>
            <a:r>
              <a:rPr lang="ru-RU" sz="1600" b="1" dirty="0"/>
              <a:t>Обыкновенный турпан </a:t>
            </a:r>
            <a:r>
              <a:rPr lang="en-US" sz="1600" b="1" dirty="0"/>
              <a:t> — </a:t>
            </a:r>
            <a:r>
              <a:rPr lang="ru-RU" sz="1600" b="1" dirty="0"/>
              <a:t>вымирающий вид</a:t>
            </a:r>
          </a:p>
          <a:p>
            <a:r>
              <a:rPr lang="ru-RU" sz="1600" b="1" dirty="0" err="1"/>
              <a:t>Пискулька</a:t>
            </a:r>
            <a:r>
              <a:rPr lang="ru-RU" sz="1600" b="1" dirty="0"/>
              <a:t> </a:t>
            </a:r>
            <a:r>
              <a:rPr lang="en-US" sz="1600" b="1" dirty="0" smtClean="0"/>
              <a:t>— </a:t>
            </a:r>
            <a:r>
              <a:rPr lang="ru-RU" sz="1600" b="1" dirty="0"/>
              <a:t>вымирающий вид</a:t>
            </a:r>
          </a:p>
          <a:p>
            <a:r>
              <a:rPr lang="ru-RU" sz="1600" b="1" u="sng" dirty="0" err="1" smtClean="0"/>
              <a:t>Журавлеобразные</a:t>
            </a:r>
            <a:r>
              <a:rPr lang="ru-RU" sz="1600" b="1" u="sng" dirty="0" smtClean="0"/>
              <a:t>: </a:t>
            </a:r>
            <a:r>
              <a:rPr lang="ru-RU" sz="1600" b="1" dirty="0" smtClean="0"/>
              <a:t>Коростель </a:t>
            </a:r>
            <a:r>
              <a:rPr lang="en-US" sz="1600" b="1" dirty="0" smtClean="0"/>
              <a:t>— </a:t>
            </a:r>
            <a:r>
              <a:rPr lang="ru-RU" sz="1600" b="1" dirty="0"/>
              <a:t>вымирающий вид</a:t>
            </a:r>
          </a:p>
          <a:p>
            <a:r>
              <a:rPr lang="ru-RU" sz="1600" b="1" dirty="0"/>
              <a:t>Серый журавль </a:t>
            </a:r>
            <a:r>
              <a:rPr lang="en-US" sz="1600" b="1" dirty="0" smtClean="0"/>
              <a:t>— </a:t>
            </a:r>
            <a:r>
              <a:rPr lang="ru-RU" sz="1600" b="1" dirty="0"/>
              <a:t>уязвимый вид</a:t>
            </a:r>
          </a:p>
          <a:p>
            <a:r>
              <a:rPr lang="ru-RU" sz="1600" b="1" dirty="0" err="1"/>
              <a:t>Стерх</a:t>
            </a:r>
            <a:r>
              <a:rPr lang="ru-RU" sz="1600" b="1" dirty="0"/>
              <a:t> </a:t>
            </a:r>
            <a:r>
              <a:rPr lang="en-US" sz="1600" b="1" dirty="0" smtClean="0"/>
              <a:t>— </a:t>
            </a:r>
            <a:r>
              <a:rPr lang="ru-RU" sz="1600" b="1" dirty="0"/>
              <a:t>вид на грани исчезновения</a:t>
            </a:r>
          </a:p>
          <a:p>
            <a:r>
              <a:rPr lang="ru-RU" sz="1600" b="1" u="sng" dirty="0" smtClean="0"/>
              <a:t>Ржанкообразные: </a:t>
            </a:r>
            <a:r>
              <a:rPr lang="ru-RU" sz="1600" b="1" dirty="0" smtClean="0"/>
              <a:t>Большой </a:t>
            </a:r>
            <a:r>
              <a:rPr lang="ru-RU" sz="1600" b="1" dirty="0"/>
              <a:t>кроншнеп </a:t>
            </a:r>
            <a:r>
              <a:rPr lang="en-US" sz="1600" b="1" dirty="0" smtClean="0"/>
              <a:t>— </a:t>
            </a:r>
            <a:r>
              <a:rPr lang="ru-RU" sz="1600" b="1" dirty="0"/>
              <a:t>уязвимый вид</a:t>
            </a:r>
          </a:p>
          <a:p>
            <a:r>
              <a:rPr lang="ru-RU" sz="1600" b="1" dirty="0"/>
              <a:t>Дупель </a:t>
            </a:r>
            <a:r>
              <a:rPr lang="en-US" sz="1600" b="1" dirty="0" smtClean="0"/>
              <a:t>— </a:t>
            </a:r>
            <a:r>
              <a:rPr lang="ru-RU" sz="1600" b="1" dirty="0"/>
              <a:t>вымирающий вид</a:t>
            </a:r>
          </a:p>
          <a:p>
            <a:r>
              <a:rPr lang="ru-RU" sz="1600" b="1" dirty="0"/>
              <a:t>Кулик-сорока </a:t>
            </a:r>
            <a:r>
              <a:rPr lang="en-US" sz="1600" b="1" dirty="0" smtClean="0"/>
              <a:t>— </a:t>
            </a:r>
            <a:r>
              <a:rPr lang="ru-RU" sz="1600" b="1" dirty="0"/>
              <a:t>уязвимый </a:t>
            </a:r>
            <a:r>
              <a:rPr lang="ru-RU" sz="1600" b="1" dirty="0" smtClean="0"/>
              <a:t>вид</a:t>
            </a:r>
            <a:endParaRPr lang="ru-RU" sz="1600" b="1" dirty="0"/>
          </a:p>
          <a:p>
            <a:r>
              <a:rPr lang="ru-RU" sz="1600" b="1" dirty="0"/>
              <a:t>Средний кроншнеп </a:t>
            </a:r>
            <a:r>
              <a:rPr lang="en-US" sz="1600" b="1" dirty="0" smtClean="0"/>
              <a:t>— </a:t>
            </a:r>
            <a:r>
              <a:rPr lang="ru-RU" sz="1600" b="1" dirty="0"/>
              <a:t>недостаточно изученный вид</a:t>
            </a:r>
          </a:p>
          <a:p>
            <a:r>
              <a:rPr lang="ru-RU" sz="1600" b="1" dirty="0" err="1"/>
              <a:t>Хрустан</a:t>
            </a:r>
            <a:r>
              <a:rPr lang="ru-RU" sz="1600" b="1" dirty="0"/>
              <a:t> </a:t>
            </a:r>
            <a:r>
              <a:rPr lang="en-US" sz="1600" b="1" dirty="0" smtClean="0"/>
              <a:t>— </a:t>
            </a:r>
            <a:r>
              <a:rPr lang="ru-RU" sz="1600" b="1" dirty="0"/>
              <a:t>недостаточно изученный вид</a:t>
            </a:r>
          </a:p>
          <a:p>
            <a:r>
              <a:rPr lang="ru-RU" sz="1600" b="1" u="sng" dirty="0" err="1" smtClean="0"/>
              <a:t>Совообразные</a:t>
            </a:r>
            <a:r>
              <a:rPr lang="ru-RU" sz="1600" b="1" u="sng" dirty="0" smtClean="0"/>
              <a:t>: </a:t>
            </a:r>
            <a:r>
              <a:rPr lang="ru-RU" sz="1600" b="1" dirty="0" smtClean="0"/>
              <a:t>Филин </a:t>
            </a:r>
            <a:r>
              <a:rPr lang="en-US" sz="1600" b="1" dirty="0" smtClean="0"/>
              <a:t>— </a:t>
            </a:r>
            <a:r>
              <a:rPr lang="ru-RU" sz="1600" b="1" dirty="0"/>
              <a:t>вымирающий вид</a:t>
            </a:r>
          </a:p>
          <a:p>
            <a:r>
              <a:rPr lang="ru-RU" sz="1600" b="1" dirty="0"/>
              <a:t>Ястребиная сова </a:t>
            </a:r>
            <a:r>
              <a:rPr lang="en-US" sz="1600" b="1" dirty="0" smtClean="0"/>
              <a:t>— </a:t>
            </a:r>
            <a:r>
              <a:rPr lang="ru-RU" sz="1600" b="1" dirty="0"/>
              <a:t>недостаточно изученный вид</a:t>
            </a:r>
          </a:p>
          <a:p>
            <a:r>
              <a:rPr lang="ru-RU" sz="1600" b="1" u="sng" dirty="0" err="1" smtClean="0"/>
              <a:t>Соколообразные</a:t>
            </a:r>
            <a:r>
              <a:rPr lang="ru-RU" sz="1600" b="1" u="sng" dirty="0" smtClean="0"/>
              <a:t>: </a:t>
            </a:r>
            <a:r>
              <a:rPr lang="ru-RU" sz="1600" b="1" dirty="0" smtClean="0"/>
              <a:t>Беркут</a:t>
            </a:r>
            <a:r>
              <a:rPr lang="en-US" sz="1600" b="1" dirty="0" smtClean="0"/>
              <a:t>— </a:t>
            </a:r>
            <a:r>
              <a:rPr lang="ru-RU" sz="1600" b="1" dirty="0"/>
              <a:t>вымирающий вид</a:t>
            </a:r>
          </a:p>
          <a:p>
            <a:r>
              <a:rPr lang="ru-RU" sz="1600" b="1" dirty="0"/>
              <a:t>Большой подорлик </a:t>
            </a:r>
            <a:r>
              <a:rPr lang="en-US" sz="1600" b="1" dirty="0" smtClean="0"/>
              <a:t>— </a:t>
            </a:r>
            <a:r>
              <a:rPr lang="ru-RU" sz="1600" b="1" dirty="0"/>
              <a:t>недостаточно изученный вид</a:t>
            </a:r>
          </a:p>
          <a:p>
            <a:r>
              <a:rPr lang="ru-RU" sz="1600" b="1" dirty="0"/>
              <a:t>Кобчик </a:t>
            </a:r>
            <a:r>
              <a:rPr lang="en-US" sz="1600" b="1" dirty="0" smtClean="0"/>
              <a:t>— </a:t>
            </a:r>
            <a:r>
              <a:rPr lang="ru-RU" sz="1600" b="1" dirty="0"/>
              <a:t>уязвимый вид</a:t>
            </a:r>
          </a:p>
          <a:p>
            <a:r>
              <a:rPr lang="ru-RU" sz="1600" b="1" dirty="0"/>
              <a:t>Кречет </a:t>
            </a:r>
            <a:r>
              <a:rPr lang="en-US" sz="1600" b="1" dirty="0" smtClean="0"/>
              <a:t>— </a:t>
            </a:r>
            <a:r>
              <a:rPr lang="ru-RU" sz="1600" b="1" dirty="0"/>
              <a:t>вымирающий вид</a:t>
            </a:r>
          </a:p>
          <a:p>
            <a:r>
              <a:rPr lang="ru-RU" sz="1600" b="1" dirty="0" err="1"/>
              <a:t>Орлан-белохвост</a:t>
            </a:r>
            <a:r>
              <a:rPr lang="ru-RU" sz="1600" b="1" dirty="0"/>
              <a:t> </a:t>
            </a:r>
            <a:r>
              <a:rPr lang="en-US" sz="1600" b="1" dirty="0" smtClean="0"/>
              <a:t>— </a:t>
            </a:r>
            <a:r>
              <a:rPr lang="ru-RU" sz="1600" b="1" dirty="0"/>
              <a:t>уязвимый вид</a:t>
            </a:r>
          </a:p>
          <a:p>
            <a:r>
              <a:rPr lang="ru-RU" sz="1600" b="1" dirty="0"/>
              <a:t>Сапсан </a:t>
            </a:r>
            <a:r>
              <a:rPr lang="en-US" sz="1600" b="1" dirty="0" smtClean="0"/>
              <a:t>— </a:t>
            </a:r>
            <a:r>
              <a:rPr lang="ru-RU" sz="1600" b="1" dirty="0"/>
              <a:t>вымирающий вид</a:t>
            </a:r>
          </a:p>
          <a:p>
            <a:r>
              <a:rPr lang="ru-RU" sz="1600" b="1" dirty="0"/>
              <a:t>Скопа </a:t>
            </a:r>
            <a:r>
              <a:rPr lang="en-US" sz="1600" b="1" dirty="0" smtClean="0"/>
              <a:t>— </a:t>
            </a:r>
            <a:r>
              <a:rPr lang="ru-RU" sz="1600" b="1" dirty="0"/>
              <a:t>уязвимый вид</a:t>
            </a:r>
          </a:p>
          <a:p>
            <a:r>
              <a:rPr lang="ru-RU" sz="1600" b="1" dirty="0"/>
              <a:t>Степной лунь </a:t>
            </a:r>
            <a:r>
              <a:rPr lang="en-US" sz="1600" b="1" dirty="0" smtClean="0"/>
              <a:t>— </a:t>
            </a:r>
            <a:r>
              <a:rPr lang="ru-RU" sz="1600" b="1" dirty="0"/>
              <a:t>недостаточно изученный вид</a:t>
            </a:r>
          </a:p>
        </p:txBody>
      </p:sp>
      <p:pic>
        <p:nvPicPr>
          <p:cNvPr id="78850" name="Picture 2" descr="https://ucare.timepad.ru/e3861093-9e55-446f-bf73-442d29acd1a6/poster_event_26719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5253278"/>
            <a:ext cx="1973019" cy="1604722"/>
          </a:xfrm>
          <a:prstGeom prst="rect">
            <a:avLst/>
          </a:prstGeom>
          <a:noFill/>
        </p:spPr>
      </p:pic>
      <p:pic>
        <p:nvPicPr>
          <p:cNvPr id="78852" name="Picture 4" descr="https://b5.dd.icdn.ru/v/vodnik-t/7/75313017HJ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437112"/>
            <a:ext cx="2373297" cy="1584176"/>
          </a:xfrm>
          <a:prstGeom prst="rect">
            <a:avLst/>
          </a:prstGeom>
          <a:noFill/>
        </p:spPr>
      </p:pic>
      <p:pic>
        <p:nvPicPr>
          <p:cNvPr id="78854" name="Picture 6" descr="https://fermerss.ru/wp-content/uploads/2019/08/7-19.jpg"/>
          <p:cNvPicPr>
            <a:picLocks noChangeAspect="1" noChangeArrowheads="1"/>
          </p:cNvPicPr>
          <p:nvPr/>
        </p:nvPicPr>
        <p:blipFill>
          <a:blip r:embed="rId4" cstate="print"/>
          <a:srcRect l="6104" t="13734" r="23091" b="3864"/>
          <a:stretch>
            <a:fillRect/>
          </a:stretch>
        </p:blipFill>
        <p:spPr bwMode="auto">
          <a:xfrm>
            <a:off x="5076056" y="3429000"/>
            <a:ext cx="1944216" cy="1609007"/>
          </a:xfrm>
          <a:prstGeom prst="rect">
            <a:avLst/>
          </a:prstGeom>
          <a:noFill/>
        </p:spPr>
      </p:pic>
      <p:pic>
        <p:nvPicPr>
          <p:cNvPr id="78856" name="Picture 8" descr="http://s1.fotokto.ru/photo/full/123/1234637.jpg"/>
          <p:cNvPicPr>
            <a:picLocks noChangeAspect="1" noChangeArrowheads="1"/>
          </p:cNvPicPr>
          <p:nvPr/>
        </p:nvPicPr>
        <p:blipFill>
          <a:blip r:embed="rId5" cstate="print"/>
          <a:srcRect l="6376" t="8281" r="37831" b="14431"/>
          <a:stretch>
            <a:fillRect/>
          </a:stretch>
        </p:blipFill>
        <p:spPr bwMode="auto">
          <a:xfrm>
            <a:off x="7452320" y="692696"/>
            <a:ext cx="1620180" cy="1296144"/>
          </a:xfrm>
          <a:prstGeom prst="rect">
            <a:avLst/>
          </a:prstGeom>
          <a:noFill/>
        </p:spPr>
      </p:pic>
      <p:pic>
        <p:nvPicPr>
          <p:cNvPr id="78858" name="Picture 10" descr="https://ornella.club/uploads/posts/2023-02/1675274997_ornella-club-p-ptitsi-kamchatki-zhivotnie-vkontakte-49.jpg"/>
          <p:cNvPicPr>
            <a:picLocks noChangeAspect="1" noChangeArrowheads="1"/>
          </p:cNvPicPr>
          <p:nvPr/>
        </p:nvPicPr>
        <p:blipFill>
          <a:blip r:embed="rId6" cstate="print"/>
          <a:srcRect l="15249" t="11429" r="19941" b="11429"/>
          <a:stretch>
            <a:fillRect/>
          </a:stretch>
        </p:blipFill>
        <p:spPr bwMode="auto">
          <a:xfrm>
            <a:off x="5148064" y="1556792"/>
            <a:ext cx="1800200" cy="1429571"/>
          </a:xfrm>
          <a:prstGeom prst="rect">
            <a:avLst/>
          </a:prstGeom>
          <a:noFill/>
        </p:spPr>
      </p:pic>
      <p:pic>
        <p:nvPicPr>
          <p:cNvPr id="78860" name="Picture 12" descr="https://i.pinimg.com/originals/f6/28/ce/f628ce1b17c4f4291befe6d8b9c4654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81302" y="2276872"/>
            <a:ext cx="2162698" cy="1584176"/>
          </a:xfrm>
          <a:prstGeom prst="rect">
            <a:avLst/>
          </a:prstGeom>
          <a:noFill/>
        </p:spPr>
      </p:pic>
      <p:pic>
        <p:nvPicPr>
          <p:cNvPr id="78862" name="Picture 14" descr="https://kartinki.pics/uploads/posts/2022-06/1654656322_40-kartinkin-net-p-kartinki-aistov-58.jpg"/>
          <p:cNvPicPr>
            <a:picLocks noChangeAspect="1" noChangeArrowheads="1"/>
          </p:cNvPicPr>
          <p:nvPr/>
        </p:nvPicPr>
        <p:blipFill>
          <a:blip r:embed="rId8" cstate="print"/>
          <a:srcRect l="26662" t="16667" r="24863" b="15151"/>
          <a:stretch>
            <a:fillRect/>
          </a:stretch>
        </p:blipFill>
        <p:spPr bwMode="auto">
          <a:xfrm>
            <a:off x="6084168" y="116632"/>
            <a:ext cx="1408156" cy="1584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347864" y="260648"/>
            <a:ext cx="5698976" cy="1138138"/>
          </a:xfrm>
        </p:spPr>
        <p:txBody>
          <a:bodyPr/>
          <a:lstStyle/>
          <a:p>
            <a:r>
              <a:rPr lang="ru-RU" dirty="0" smtClean="0"/>
              <a:t>ЧЁРНЫЙ АИСТ</a:t>
            </a:r>
            <a:endParaRPr lang="ru-RU" dirty="0"/>
          </a:p>
        </p:txBody>
      </p:sp>
      <p:pic>
        <p:nvPicPr>
          <p:cNvPr id="13314" name="Picture 2" descr="https://rarebirds.ru/wp-content/uploads/2019/11/aist-chyornyy_6.jpg"/>
          <p:cNvPicPr>
            <a:picLocks noChangeAspect="1" noChangeArrowheads="1"/>
          </p:cNvPicPr>
          <p:nvPr/>
        </p:nvPicPr>
        <p:blipFill>
          <a:blip r:embed="rId2" cstate="print"/>
          <a:srcRect l="11699" r="6060"/>
          <a:stretch>
            <a:fillRect/>
          </a:stretch>
        </p:blipFill>
        <p:spPr bwMode="auto">
          <a:xfrm>
            <a:off x="3347864" y="1484784"/>
            <a:ext cx="5688632" cy="4608512"/>
          </a:xfrm>
          <a:prstGeom prst="rect">
            <a:avLst/>
          </a:prstGeom>
          <a:noFill/>
        </p:spPr>
      </p:pic>
      <p:sp>
        <p:nvSpPr>
          <p:cNvPr id="9" name="Текст 4"/>
          <p:cNvSpPr txBox="1">
            <a:spLocks/>
          </p:cNvSpPr>
          <p:nvPr/>
        </p:nvSpPr>
        <p:spPr>
          <a:xfrm>
            <a:off x="107504" y="305272"/>
            <a:ext cx="3312368" cy="6552728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ru-RU" sz="1600" b="1" dirty="0" smtClean="0"/>
              <a:t>ОПИСАНИЕ </a:t>
            </a:r>
            <a:r>
              <a:rPr lang="ru-RU" sz="1600" dirty="0" smtClean="0"/>
              <a:t>Крупная птица: высота около 140 см.Преобладают чёрные тона в оперении, клюв длинный, ноги длинные, красновато-розовые. </a:t>
            </a:r>
          </a:p>
          <a:p>
            <a:pPr algn="just"/>
            <a:r>
              <a:rPr lang="ru-RU" sz="1600" b="1" dirty="0" smtClean="0"/>
              <a:t>ОБРАЗ ЖИЗНИ </a:t>
            </a:r>
            <a:r>
              <a:rPr lang="ru-RU" sz="1600" dirty="0" smtClean="0"/>
              <a:t>чёрного </a:t>
            </a:r>
            <a:r>
              <a:rPr lang="ru-RU" sz="1600" dirty="0"/>
              <a:t>аиста изучен слабо. </a:t>
            </a:r>
            <a:r>
              <a:rPr lang="ru-RU" sz="1600" dirty="0" smtClean="0"/>
              <a:t> Избегает людей. Эта </a:t>
            </a:r>
            <a:r>
              <a:rPr lang="ru-RU" sz="1600" dirty="0"/>
              <a:t>скрытная </a:t>
            </a:r>
            <a:r>
              <a:rPr lang="ru-RU" sz="1600" dirty="0" err="1" smtClean="0"/>
              <a:t>птица,предпочитает</a:t>
            </a:r>
            <a:r>
              <a:rPr lang="ru-RU" sz="1600" dirty="0" smtClean="0"/>
              <a:t> </a:t>
            </a:r>
            <a:r>
              <a:rPr lang="ru-RU" sz="1600" dirty="0"/>
              <a:t>селиться в глухих, старых лесах на равнинах и предгорьях возле водоёмов — лесных озёр, рек, болот. В полёте чёрный аист, как и другие аисты, часто парит, распластав </a:t>
            </a:r>
            <a:r>
              <a:rPr lang="ru-RU" sz="1600" dirty="0" smtClean="0"/>
              <a:t>крылья. Летит</a:t>
            </a:r>
            <a:r>
              <a:rPr lang="ru-RU" sz="1600" dirty="0"/>
              <a:t>, вытянув вперёд шею и откинув назад длинные тонкие ноги</a:t>
            </a:r>
            <a:r>
              <a:rPr lang="ru-RU" sz="1600" dirty="0" smtClean="0"/>
              <a:t>.</a:t>
            </a:r>
          </a:p>
          <a:p>
            <a:pPr algn="just"/>
            <a:r>
              <a:rPr lang="ru-RU" sz="1600" b="1" dirty="0" smtClean="0"/>
              <a:t>ПИТАНИЕ </a:t>
            </a:r>
            <a:r>
              <a:rPr lang="ru-RU" sz="1600" dirty="0"/>
              <a:t>в основном рыбой, мелкими водными позвоночными и беспозвоночными животными, кормится на мелководьях, заливных лугах и поблизости от водоёмов. На зимовках, помимо перечисленного кормится мелкими грызунами, крупными насекомыми, реже змеями, ящерицами и моллюсками.</a:t>
            </a:r>
            <a:endParaRPr lang="ru-RU" sz="1600" b="1" dirty="0"/>
          </a:p>
          <a:p>
            <a:pPr algn="just"/>
            <a:endParaRPr lang="ru-RU" sz="1600" dirty="0"/>
          </a:p>
          <a:p>
            <a:pPr marL="548640" marR="0" lvl="0" indent="-41148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74638"/>
            <a:ext cx="4186808" cy="1143000"/>
          </a:xfrm>
        </p:spPr>
        <p:txBody>
          <a:bodyPr/>
          <a:lstStyle/>
          <a:p>
            <a:r>
              <a:rPr lang="ru-RU" dirty="0" smtClean="0"/>
              <a:t>СТЕРХ</a:t>
            </a:r>
            <a:endParaRPr lang="ru-RU" dirty="0"/>
          </a:p>
        </p:txBody>
      </p:sp>
      <p:pic>
        <p:nvPicPr>
          <p:cNvPr id="86018" name="Picture 2" descr="https://static.tunnel.ru/media/images/2016-09/post_comment/647957/image.jpeg"/>
          <p:cNvPicPr>
            <a:picLocks noChangeAspect="1" noChangeArrowheads="1"/>
          </p:cNvPicPr>
          <p:nvPr/>
        </p:nvPicPr>
        <p:blipFill>
          <a:blip r:embed="rId2" cstate="print"/>
          <a:srcRect l="5098" r="3134"/>
          <a:stretch>
            <a:fillRect/>
          </a:stretch>
        </p:blipFill>
        <p:spPr bwMode="auto">
          <a:xfrm>
            <a:off x="3851920" y="1916832"/>
            <a:ext cx="5184576" cy="4032448"/>
          </a:xfrm>
          <a:prstGeom prst="rect">
            <a:avLst/>
          </a:prstGeom>
          <a:noFill/>
        </p:spPr>
      </p:pic>
      <p:sp>
        <p:nvSpPr>
          <p:cNvPr id="5" name="Текст 4"/>
          <p:cNvSpPr txBox="1">
            <a:spLocks/>
          </p:cNvSpPr>
          <p:nvPr/>
        </p:nvSpPr>
        <p:spPr>
          <a:xfrm>
            <a:off x="107504" y="116632"/>
            <a:ext cx="3168352" cy="6552728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ru-RU" sz="1600" b="1" dirty="0" smtClean="0"/>
              <a:t>ОПИСАНИЕ </a:t>
            </a:r>
            <a:r>
              <a:rPr lang="ru-RU" sz="1600" dirty="0"/>
              <a:t>Крупная птица: высота около 140 </a:t>
            </a:r>
            <a:r>
              <a:rPr lang="ru-RU" sz="1600" dirty="0" smtClean="0"/>
              <a:t>см.</a:t>
            </a:r>
            <a:r>
              <a:rPr lang="ru-RU" sz="1600" dirty="0"/>
              <a:t> Оперение большей части тела белое, за исключением чёрных маховых </a:t>
            </a:r>
            <a:r>
              <a:rPr lang="ru-RU" sz="1600" dirty="0" smtClean="0"/>
              <a:t>перьев, клюв длинный, ноги </a:t>
            </a:r>
            <a:r>
              <a:rPr lang="ru-RU" sz="1600" dirty="0"/>
              <a:t>длинные, красновато-розовые. У молодых </a:t>
            </a:r>
            <a:r>
              <a:rPr lang="ru-RU" sz="1600" dirty="0" err="1"/>
              <a:t>стерхов</a:t>
            </a:r>
            <a:r>
              <a:rPr lang="ru-RU" sz="1600" dirty="0"/>
              <a:t> передняя часть головы </a:t>
            </a:r>
            <a:r>
              <a:rPr lang="ru-RU" sz="1600" dirty="0" smtClean="0"/>
              <a:t>бледно-жёлтая.</a:t>
            </a:r>
          </a:p>
          <a:p>
            <a:pPr algn="just"/>
            <a:r>
              <a:rPr lang="ru-RU" sz="1600" b="1" dirty="0" smtClean="0"/>
              <a:t>ОБРАЗ ЖИЗНИ </a:t>
            </a:r>
            <a:r>
              <a:rPr lang="ru-RU" sz="1600" dirty="0" smtClean="0"/>
              <a:t>Эти </a:t>
            </a:r>
            <a:r>
              <a:rPr lang="ru-RU" sz="1600" dirty="0"/>
              <a:t>журавли больше других связаны с водным образом жизни, о чём говорит их длинный клюв и строение ног, позволяющее передвигаться по вязкой почве. </a:t>
            </a:r>
            <a:r>
              <a:rPr lang="ru-RU" sz="1600" dirty="0" smtClean="0"/>
              <a:t>Сторонится </a:t>
            </a:r>
            <a:r>
              <a:rPr lang="ru-RU" sz="1600" dirty="0"/>
              <a:t>человека; даже при дальнем его появлении может покинуть </a:t>
            </a:r>
            <a:r>
              <a:rPr lang="ru-RU" sz="1600" dirty="0" smtClean="0"/>
              <a:t>гнездо</a:t>
            </a:r>
            <a:endParaRPr lang="ru-RU" sz="1600" dirty="0"/>
          </a:p>
          <a:p>
            <a:pPr algn="just"/>
            <a:r>
              <a:rPr lang="ru-RU" sz="1600" b="1" dirty="0" smtClean="0"/>
              <a:t>ПИТАНИЕ </a:t>
            </a:r>
            <a:r>
              <a:rPr lang="ru-RU" sz="1600" dirty="0" err="1"/>
              <a:t>Стерхи</a:t>
            </a:r>
            <a:r>
              <a:rPr lang="ru-RU" sz="1600" dirty="0"/>
              <a:t> всеядны и питаются как растительной, так и животной пищей. </a:t>
            </a:r>
            <a:r>
              <a:rPr lang="ru-RU" sz="1600" dirty="0" smtClean="0"/>
              <a:t>Их </a:t>
            </a:r>
            <a:r>
              <a:rPr lang="ru-RU" sz="1600" dirty="0"/>
              <a:t>рацион включает в себя мелких грызунов, яйца и птенцов других птиц, рыбу, насекомых и других </a:t>
            </a:r>
            <a:r>
              <a:rPr lang="ru-RU" sz="1600" dirty="0" smtClean="0"/>
              <a:t>беспозвоночных животных</a:t>
            </a:r>
            <a:r>
              <a:rPr lang="ru-RU" sz="1600" dirty="0"/>
              <a:t>, клюкву, подводные части осоки и пушицы. </a:t>
            </a:r>
            <a:endParaRPr lang="ru-RU" sz="1600" b="1" dirty="0"/>
          </a:p>
          <a:p>
            <a:pPr algn="just"/>
            <a:endParaRPr lang="ru-RU" sz="1600" dirty="0"/>
          </a:p>
          <a:p>
            <a:pPr marL="548640" marR="0" lvl="0" indent="-41148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274638"/>
            <a:ext cx="5616624" cy="1143000"/>
          </a:xfrm>
        </p:spPr>
        <p:txBody>
          <a:bodyPr/>
          <a:lstStyle/>
          <a:p>
            <a:r>
              <a:rPr lang="ru-RU" dirty="0" smtClean="0"/>
              <a:t>ЛЕБЕДЬ КЛИКУН</a:t>
            </a:r>
            <a:endParaRPr lang="ru-RU" dirty="0"/>
          </a:p>
        </p:txBody>
      </p:sp>
      <p:pic>
        <p:nvPicPr>
          <p:cNvPr id="84994" name="Picture 2" descr="https://redbook56.orenlib.ru/up/article/zhivotnye/malyj-lebed_3.jpg"/>
          <p:cNvPicPr>
            <a:picLocks noChangeAspect="1" noChangeArrowheads="1"/>
          </p:cNvPicPr>
          <p:nvPr/>
        </p:nvPicPr>
        <p:blipFill>
          <a:blip r:embed="rId2" cstate="print"/>
          <a:srcRect l="8690" r="6898"/>
          <a:stretch>
            <a:fillRect/>
          </a:stretch>
        </p:blipFill>
        <p:spPr bwMode="auto">
          <a:xfrm>
            <a:off x="3419872" y="1954954"/>
            <a:ext cx="5600006" cy="4282357"/>
          </a:xfrm>
          <a:prstGeom prst="rect">
            <a:avLst/>
          </a:prstGeom>
          <a:noFill/>
        </p:spPr>
      </p:pic>
      <p:sp>
        <p:nvSpPr>
          <p:cNvPr id="5" name="Текст 4"/>
          <p:cNvSpPr txBox="1">
            <a:spLocks/>
          </p:cNvSpPr>
          <p:nvPr/>
        </p:nvSpPr>
        <p:spPr>
          <a:xfrm>
            <a:off x="107504" y="116632"/>
            <a:ext cx="3456384" cy="6741368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ru-RU" sz="1600" b="1" dirty="0" smtClean="0"/>
              <a:t>ОПИСАНИЕ к</a:t>
            </a:r>
            <a:r>
              <a:rPr lang="ru-RU" sz="1600" dirty="0" smtClean="0"/>
              <a:t>рупная </a:t>
            </a:r>
            <a:r>
              <a:rPr lang="ru-RU" sz="1600" dirty="0"/>
              <a:t>птица, весящая от </a:t>
            </a:r>
            <a:r>
              <a:rPr lang="ru-RU" sz="1600" dirty="0" smtClean="0"/>
              <a:t>7 до 12кг. </a:t>
            </a:r>
            <a:r>
              <a:rPr lang="ru-RU" sz="1600" dirty="0"/>
              <a:t>Тело вытянутое, длина шеи примерно равна длине туловища. Ноги короткие, отнесены назад. В оперении большое количество пуха. Клюв лимонно-жёлтый с чёрным кончиком. Оперение белое.</a:t>
            </a:r>
            <a:endParaRPr lang="ru-RU" sz="1600" dirty="0" smtClean="0"/>
          </a:p>
          <a:p>
            <a:pPr algn="just"/>
            <a:r>
              <a:rPr lang="ru-RU" sz="1600" b="1" dirty="0" smtClean="0"/>
              <a:t>ОБРАЗ ЖИЗНИ Он </a:t>
            </a:r>
            <a:r>
              <a:rPr lang="ru-RU" sz="1600" dirty="0" smtClean="0"/>
              <a:t>получил </a:t>
            </a:r>
            <a:r>
              <a:rPr lang="ru-RU" sz="1600" dirty="0"/>
              <a:t>своё название за громкие, трубные крики, особенно часто издаваемые в полёте. Плавая, шею держит вертикально, крылья плотно прижаты к телу. </a:t>
            </a:r>
            <a:r>
              <a:rPr lang="ru-RU" sz="1600" dirty="0" smtClean="0"/>
              <a:t>Плавает неторопливо, но если </a:t>
            </a:r>
            <a:r>
              <a:rPr lang="ru-RU" sz="1600" dirty="0"/>
              <a:t>его преследовать, то с трудом можно догнать даже на лодке. </a:t>
            </a:r>
            <a:r>
              <a:rPr lang="ru-RU" sz="1600" dirty="0" smtClean="0"/>
              <a:t>Удар </a:t>
            </a:r>
            <a:r>
              <a:rPr lang="ru-RU" sz="1600" dirty="0"/>
              <a:t>крыла кликуна настолько силён, что может сломать руку ребёнку.</a:t>
            </a:r>
            <a:r>
              <a:rPr lang="ru-RU" sz="1600" dirty="0" smtClean="0"/>
              <a:t>.</a:t>
            </a:r>
          </a:p>
          <a:p>
            <a:pPr algn="just"/>
            <a:r>
              <a:rPr lang="ru-RU" sz="1600" b="1" dirty="0" smtClean="0"/>
              <a:t>ПИТАНИЕ Они </a:t>
            </a:r>
            <a:r>
              <a:rPr lang="ru-RU" sz="1600" dirty="0" smtClean="0"/>
              <a:t>питаются </a:t>
            </a:r>
            <a:r>
              <a:rPr lang="ru-RU" sz="1600" dirty="0"/>
              <a:t>в основном растительной пищей, водными растениями, а также поедают мелких беспозвоночных животных. Птенцы питаются в основном животным кормом на мелководье, добывая пищу со дна, наполовину ныряя в воду</a:t>
            </a:r>
            <a:r>
              <a:rPr lang="ru-RU" sz="1600" dirty="0" smtClean="0"/>
              <a:t>.</a:t>
            </a:r>
            <a:endParaRPr lang="ru-RU" sz="1600" b="1" dirty="0"/>
          </a:p>
          <a:p>
            <a:pPr algn="just"/>
            <a:endParaRPr lang="ru-RU" sz="1600" dirty="0"/>
          </a:p>
          <a:p>
            <a:pPr marL="548640" marR="0" lvl="0" indent="-41148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274638"/>
            <a:ext cx="5194920" cy="1143000"/>
          </a:xfrm>
        </p:spPr>
        <p:txBody>
          <a:bodyPr/>
          <a:lstStyle/>
          <a:p>
            <a:r>
              <a:rPr lang="ru-RU" dirty="0" smtClean="0"/>
              <a:t>СЕРЫЙ ЖУРАВЛЬ</a:t>
            </a:r>
            <a:endParaRPr lang="ru-RU" dirty="0"/>
          </a:p>
        </p:txBody>
      </p:sp>
      <p:pic>
        <p:nvPicPr>
          <p:cNvPr id="83972" name="Picture 4" descr="https://animals.pibig.info/uploads/posts/2023-04/1680328250_animals-pibig-info-p-serii-zhuravl-zhivotnie-instagram-28.jpg"/>
          <p:cNvPicPr>
            <a:picLocks noChangeAspect="1" noChangeArrowheads="1"/>
          </p:cNvPicPr>
          <p:nvPr/>
        </p:nvPicPr>
        <p:blipFill>
          <a:blip r:embed="rId2" cstate="print"/>
          <a:srcRect l="17227" r="16585"/>
          <a:stretch>
            <a:fillRect/>
          </a:stretch>
        </p:blipFill>
        <p:spPr bwMode="auto">
          <a:xfrm>
            <a:off x="3563888" y="1772816"/>
            <a:ext cx="5256584" cy="4464496"/>
          </a:xfrm>
          <a:prstGeom prst="rect">
            <a:avLst/>
          </a:prstGeom>
          <a:noFill/>
        </p:spPr>
      </p:pic>
      <p:sp>
        <p:nvSpPr>
          <p:cNvPr id="6" name="Текст 4"/>
          <p:cNvSpPr txBox="1">
            <a:spLocks/>
          </p:cNvSpPr>
          <p:nvPr/>
        </p:nvSpPr>
        <p:spPr>
          <a:xfrm>
            <a:off x="107504" y="116632"/>
            <a:ext cx="3456384" cy="6741368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ru-RU" sz="1600" b="1" dirty="0" smtClean="0"/>
              <a:t>ОПИСАНИЕ </a:t>
            </a:r>
            <a:r>
              <a:rPr lang="ru-RU" sz="1600" dirty="0"/>
              <a:t>Это крупная птица: высота около 115 </a:t>
            </a:r>
            <a:r>
              <a:rPr lang="ru-RU" sz="1600" dirty="0" smtClean="0"/>
              <a:t>см.</a:t>
            </a:r>
            <a:r>
              <a:rPr lang="ru-RU" sz="1600" dirty="0"/>
              <a:t> Оперение большей части тела синевато-серое, что позволяет птице маскироваться от врагов среди лесистой местности. Окончания крыльев чёрные.</a:t>
            </a:r>
            <a:endParaRPr lang="ru-RU" sz="1600" dirty="0" smtClean="0"/>
          </a:p>
          <a:p>
            <a:pPr algn="just"/>
            <a:r>
              <a:rPr lang="ru-RU" sz="1600" b="1" dirty="0" smtClean="0"/>
              <a:t>ОБРАЗ ЖИЗНИ Они </a:t>
            </a:r>
            <a:r>
              <a:rPr lang="ru-RU" sz="1600" dirty="0"/>
              <a:t>покрывают свои перья илом и грязью, что делает их гораздо менее заметными во время насиживания и выведения птенцов — такое поведение помогает им прятаться от </a:t>
            </a:r>
            <a:r>
              <a:rPr lang="ru-RU" sz="1600" dirty="0" smtClean="0"/>
              <a:t>хищников. Свой </a:t>
            </a:r>
            <a:r>
              <a:rPr lang="ru-RU" sz="1600" dirty="0"/>
              <a:t>полёт с разбега, как правило, по ветру, быстро ускоряясь и раскрывая крылья перед взлётом. </a:t>
            </a:r>
            <a:endParaRPr lang="ru-RU" sz="1600" dirty="0" smtClean="0"/>
          </a:p>
          <a:p>
            <a:pPr algn="just"/>
            <a:r>
              <a:rPr lang="ru-RU" sz="1600" b="1" dirty="0" smtClean="0"/>
              <a:t>ПИТАНИЕ Они </a:t>
            </a:r>
            <a:r>
              <a:rPr lang="ru-RU" sz="1600" dirty="0" smtClean="0"/>
              <a:t>питаются </a:t>
            </a:r>
            <a:r>
              <a:rPr lang="ru-RU" sz="1600" dirty="0"/>
              <a:t>различными частями </a:t>
            </a:r>
            <a:r>
              <a:rPr lang="ru-RU" sz="1600" dirty="0" smtClean="0"/>
              <a:t>растений</a:t>
            </a:r>
            <a:r>
              <a:rPr lang="ru-RU" sz="1600" dirty="0"/>
              <a:t> (клубнями, стеблями, листьями, ягодами, желудями), беспозвоночными животными (насекомыми и червями), а также </a:t>
            </a:r>
            <a:r>
              <a:rPr lang="ru-RU" sz="1600" dirty="0" smtClean="0"/>
              <a:t>небольшими</a:t>
            </a:r>
            <a:r>
              <a:rPr lang="ru-RU" sz="1600" dirty="0"/>
              <a:t> позвоночными: </a:t>
            </a:r>
            <a:r>
              <a:rPr lang="ru-RU" sz="1600" dirty="0" smtClean="0"/>
              <a:t>лягушками</a:t>
            </a:r>
            <a:r>
              <a:rPr lang="ru-RU" sz="1600" dirty="0"/>
              <a:t>, змеями, рыбой и </a:t>
            </a:r>
            <a:r>
              <a:rPr lang="ru-RU" sz="1600" dirty="0" smtClean="0"/>
              <a:t>грызунами.</a:t>
            </a:r>
            <a:endParaRPr lang="ru-RU" sz="1600" b="1" dirty="0"/>
          </a:p>
          <a:p>
            <a:pPr algn="just"/>
            <a:endParaRPr lang="ru-RU" sz="1600" dirty="0"/>
          </a:p>
          <a:p>
            <a:pPr marL="548640" marR="0" lvl="0" indent="-41148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274638"/>
            <a:ext cx="4906888" cy="1143000"/>
          </a:xfrm>
        </p:spPr>
        <p:txBody>
          <a:bodyPr/>
          <a:lstStyle/>
          <a:p>
            <a:r>
              <a:rPr lang="ru-RU" dirty="0" smtClean="0"/>
              <a:t>КРОНШНЕП</a:t>
            </a:r>
            <a:endParaRPr lang="ru-RU" dirty="0"/>
          </a:p>
        </p:txBody>
      </p:sp>
      <p:pic>
        <p:nvPicPr>
          <p:cNvPr id="81922" name="Picture 2" descr="https://sibirds.ru/photos/0505/001/05050017504.jpg"/>
          <p:cNvPicPr>
            <a:picLocks noChangeAspect="1" noChangeArrowheads="1"/>
          </p:cNvPicPr>
          <p:nvPr/>
        </p:nvPicPr>
        <p:blipFill>
          <a:blip r:embed="rId2" cstate="print"/>
          <a:srcRect l="29873" r="15983" b="18784"/>
          <a:stretch>
            <a:fillRect/>
          </a:stretch>
        </p:blipFill>
        <p:spPr bwMode="auto">
          <a:xfrm>
            <a:off x="3707904" y="1484784"/>
            <a:ext cx="5184576" cy="5184576"/>
          </a:xfrm>
          <a:prstGeom prst="rect">
            <a:avLst/>
          </a:prstGeom>
          <a:noFill/>
        </p:spPr>
      </p:pic>
      <p:sp>
        <p:nvSpPr>
          <p:cNvPr id="5" name="Текст 4"/>
          <p:cNvSpPr txBox="1">
            <a:spLocks/>
          </p:cNvSpPr>
          <p:nvPr/>
        </p:nvSpPr>
        <p:spPr>
          <a:xfrm>
            <a:off x="107504" y="116632"/>
            <a:ext cx="3456384" cy="6741368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ru-RU" sz="1600" b="1" dirty="0" smtClean="0"/>
              <a:t>ОПИСАНИЕ </a:t>
            </a:r>
            <a:r>
              <a:rPr lang="ru-RU" sz="1600" dirty="0"/>
              <a:t>Кроншнепа легко узнать по длинному и немного изогнутому книзу клюву. Столь интересная форма позволяет птице с легкостью ловить добычу во влажном и мокром дне</a:t>
            </a:r>
            <a:r>
              <a:rPr lang="ru-RU" sz="1600" dirty="0" smtClean="0"/>
              <a:t>. </a:t>
            </a:r>
            <a:r>
              <a:rPr lang="ru-RU" sz="1600" dirty="0"/>
              <a:t>Длина клюква, вес, размеры, окрас отличаются у всех видов. Общими остаются форма клюва и прочие внешние признаки.</a:t>
            </a:r>
            <a:endParaRPr lang="ru-RU" sz="1600" dirty="0" smtClean="0"/>
          </a:p>
          <a:p>
            <a:pPr algn="just"/>
            <a:r>
              <a:rPr lang="ru-RU" sz="1600" b="1" dirty="0" smtClean="0"/>
              <a:t>ОБРАЗ ЖИЗНИ </a:t>
            </a:r>
            <a:r>
              <a:rPr lang="ru-RU" sz="1600" dirty="0" smtClean="0"/>
              <a:t>На </a:t>
            </a:r>
            <a:r>
              <a:rPr lang="ru-RU" sz="1600" dirty="0"/>
              <a:t>место гнездовья кроншнепы собираются устоявшимися стаями, парами и гораздо реже поодиночке</a:t>
            </a:r>
            <a:r>
              <a:rPr lang="ru-RU" sz="1600" dirty="0" smtClean="0"/>
              <a:t>.</a:t>
            </a:r>
            <a:r>
              <a:rPr lang="ru-RU" sz="1600" dirty="0"/>
              <a:t> </a:t>
            </a:r>
            <a:r>
              <a:rPr lang="ru-RU" sz="1600" dirty="0" smtClean="0"/>
              <a:t>Это довольно </a:t>
            </a:r>
            <a:r>
              <a:rPr lang="ru-RU" sz="1600" dirty="0"/>
              <a:t>миролюбивые </a:t>
            </a:r>
            <a:r>
              <a:rPr lang="ru-RU" sz="1600" dirty="0" smtClean="0"/>
              <a:t>птицы. Предпочитают </a:t>
            </a:r>
            <a:r>
              <a:rPr lang="ru-RU" sz="1600" dirty="0"/>
              <a:t>ежегодно возвращаться на ранее облюбованные территории, а не искать новые</a:t>
            </a:r>
            <a:endParaRPr lang="ru-RU" sz="1600" dirty="0" smtClean="0"/>
          </a:p>
          <a:p>
            <a:r>
              <a:rPr lang="ru-RU" sz="1600" b="1" dirty="0" smtClean="0"/>
              <a:t>ПИТАНИЕ </a:t>
            </a:r>
            <a:r>
              <a:rPr lang="ru-RU" sz="1600" dirty="0" smtClean="0"/>
              <a:t>насекомые</a:t>
            </a:r>
            <a:r>
              <a:rPr lang="ru-RU" sz="1600" dirty="0"/>
              <a:t>, черви и моллюски, которых они подбирают с земли своим длинным клювом.</a:t>
            </a:r>
          </a:p>
          <a:p>
            <a:r>
              <a:rPr lang="ru-RU" sz="1600" dirty="0"/>
              <a:t>При этом птицы используют клюв также в качестве пинцета, чтобы извлечь улиток или ракушек из их твёрдых оболочек.</a:t>
            </a:r>
          </a:p>
          <a:p>
            <a:pPr algn="just"/>
            <a:endParaRPr lang="ru-RU" sz="1600" b="1" dirty="0"/>
          </a:p>
          <a:p>
            <a:pPr algn="just"/>
            <a:endParaRPr lang="ru-RU" sz="1600" dirty="0"/>
          </a:p>
          <a:p>
            <a:pPr marL="548640" marR="0" lvl="0" indent="-41148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260648"/>
            <a:ext cx="4618856" cy="1143000"/>
          </a:xfrm>
        </p:spPr>
        <p:txBody>
          <a:bodyPr/>
          <a:lstStyle/>
          <a:p>
            <a:r>
              <a:rPr lang="ru-RU" dirty="0" smtClean="0"/>
              <a:t>ГУСЬ ГУМЕННИК</a:t>
            </a:r>
            <a:endParaRPr lang="ru-RU" dirty="0"/>
          </a:p>
        </p:txBody>
      </p:sp>
      <p:pic>
        <p:nvPicPr>
          <p:cNvPr id="80898" name="Picture 2" descr="https://sozvezdie-tour.ru/Images/articles_files/462/image001_7.jpg"/>
          <p:cNvPicPr>
            <a:picLocks noChangeAspect="1" noChangeArrowheads="1"/>
          </p:cNvPicPr>
          <p:nvPr/>
        </p:nvPicPr>
        <p:blipFill>
          <a:blip r:embed="rId2" cstate="print"/>
          <a:srcRect l="23598"/>
          <a:stretch>
            <a:fillRect/>
          </a:stretch>
        </p:blipFill>
        <p:spPr bwMode="auto">
          <a:xfrm>
            <a:off x="3283561" y="1484784"/>
            <a:ext cx="5625309" cy="4896544"/>
          </a:xfrm>
          <a:prstGeom prst="rect">
            <a:avLst/>
          </a:prstGeom>
          <a:noFill/>
        </p:spPr>
      </p:pic>
      <p:sp>
        <p:nvSpPr>
          <p:cNvPr id="5" name="Текст 4"/>
          <p:cNvSpPr txBox="1">
            <a:spLocks/>
          </p:cNvSpPr>
          <p:nvPr/>
        </p:nvSpPr>
        <p:spPr>
          <a:xfrm>
            <a:off x="107504" y="116632"/>
            <a:ext cx="3168352" cy="6741368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ru-RU" sz="1600" b="1" dirty="0" smtClean="0"/>
              <a:t>ОПИСАНИЕ </a:t>
            </a:r>
            <a:r>
              <a:rPr lang="ru-RU" sz="1600" dirty="0" smtClean="0"/>
              <a:t>крупная птица весом от 2 до 5кг. </a:t>
            </a:r>
            <a:r>
              <a:rPr lang="ru-RU" sz="1600" dirty="0"/>
              <a:t>буровато-серой окраски, напоминающий серого гуся. Клюв чёрный с оранжевой полоской посередине.</a:t>
            </a:r>
            <a:endParaRPr lang="ru-RU" sz="1600" dirty="0" smtClean="0"/>
          </a:p>
          <a:p>
            <a:pPr algn="just"/>
            <a:r>
              <a:rPr lang="ru-RU" sz="1600" b="1" dirty="0" smtClean="0"/>
              <a:t>ОБРАЗ ЖИЗНИ Они </a:t>
            </a:r>
            <a:r>
              <a:rPr lang="ru-RU" sz="1600" dirty="0" smtClean="0"/>
              <a:t>не </a:t>
            </a:r>
            <a:r>
              <a:rPr lang="ru-RU" sz="1600" dirty="0"/>
              <a:t>сильно привязаны к </a:t>
            </a:r>
            <a:r>
              <a:rPr lang="ru-RU" sz="1600" dirty="0" smtClean="0"/>
              <a:t>воде. </a:t>
            </a:r>
            <a:r>
              <a:rPr lang="ru-RU" sz="1600" dirty="0"/>
              <a:t>Днём пасутся на </a:t>
            </a:r>
            <a:r>
              <a:rPr lang="ru-RU" sz="1600" dirty="0" smtClean="0"/>
              <a:t>лугах, вечером возвращаются ближе к водоёму. </a:t>
            </a:r>
            <a:r>
              <a:rPr lang="ru-RU" sz="1600" dirty="0"/>
              <a:t>Прекрасно ходят и даже бегают по суше</a:t>
            </a:r>
            <a:r>
              <a:rPr lang="ru-RU" sz="1600" dirty="0" smtClean="0"/>
              <a:t>. </a:t>
            </a:r>
            <a:r>
              <a:rPr lang="ru-RU" sz="1600" dirty="0"/>
              <a:t> Так, в случае опасности, в период линьки, </a:t>
            </a:r>
            <a:r>
              <a:rPr lang="ru-RU" sz="1600" dirty="0" err="1"/>
              <a:t>гуменник</a:t>
            </a:r>
            <a:r>
              <a:rPr lang="ru-RU" sz="1600" dirty="0"/>
              <a:t> предпочитает спасаться бегством, нежели нырять или затаиваться в траве. </a:t>
            </a:r>
            <a:endParaRPr lang="ru-RU" sz="1600" dirty="0" smtClean="0"/>
          </a:p>
          <a:p>
            <a:r>
              <a:rPr lang="ru-RU" sz="1600" b="1" dirty="0" smtClean="0"/>
              <a:t>ПИТАНИЕ </a:t>
            </a:r>
            <a:r>
              <a:rPr lang="ru-RU" sz="1600" dirty="0" smtClean="0"/>
              <a:t>растительная </a:t>
            </a:r>
            <a:r>
              <a:rPr lang="ru-RU" sz="1600" dirty="0"/>
              <a:t>пища: зелёные побеги, травы, ягоды (особенно любят голубику). Во время зимовок и остановок во время перелётов кормятся также на хлебных полях, озимыми, на рисовых полях. Пуховые птенцы питаются водными и наземными насекомыми, ракообразными и моллюсками.</a:t>
            </a:r>
            <a:endParaRPr lang="ru-RU" sz="1600" b="1" dirty="0"/>
          </a:p>
          <a:p>
            <a:pPr algn="just"/>
            <a:endParaRPr lang="ru-RU" sz="1600" dirty="0"/>
          </a:p>
          <a:p>
            <a:pPr marL="548640" marR="0" lvl="0" indent="-41148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9">
      <a:dk1>
        <a:srgbClr val="FF0000"/>
      </a:dk1>
      <a:lt1>
        <a:sysClr val="window" lastClr="FFFFFF"/>
      </a:lt1>
      <a:dk2>
        <a:srgbClr val="FF0000"/>
      </a:dk2>
      <a:lt2>
        <a:srgbClr val="C9C2D1"/>
      </a:lt2>
      <a:accent1>
        <a:srgbClr val="FF0000"/>
      </a:accent1>
      <a:accent2>
        <a:srgbClr val="FF0000"/>
      </a:accent2>
      <a:accent3>
        <a:srgbClr val="8D1BFF"/>
      </a:accent3>
      <a:accent4>
        <a:srgbClr val="6E1E4E"/>
      </a:accent4>
      <a:accent5>
        <a:srgbClr val="FF0000"/>
      </a:accent5>
      <a:accent6>
        <a:srgbClr val="6E1E4E"/>
      </a:accent6>
      <a:hlink>
        <a:srgbClr val="D467A8"/>
      </a:hlink>
      <a:folHlink>
        <a:srgbClr val="FF00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208</TotalTime>
  <Words>452</Words>
  <Application>Microsoft Office PowerPoint</Application>
  <PresentationFormat>Экран (4:3)</PresentationFormat>
  <Paragraphs>72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Слайд 1</vt:lpstr>
      <vt:lpstr>Слайд 2</vt:lpstr>
      <vt:lpstr>Слайд 3</vt:lpstr>
      <vt:lpstr>ЧЁРНЫЙ АИСТ</vt:lpstr>
      <vt:lpstr>СТЕРХ</vt:lpstr>
      <vt:lpstr>ЛЕБЕДЬ КЛИКУН</vt:lpstr>
      <vt:lpstr>СЕРЫЙ ЖУРАВЛЬ</vt:lpstr>
      <vt:lpstr>КРОНШНЕП</vt:lpstr>
      <vt:lpstr>ГУСЬ ГУМЕННИК</vt:lpstr>
      <vt:lpstr>ИСЧЕЗНУВШИХ НЕ ВЕРНУТЬ!  НО МОЖНО СОХРАНИТЬ И ВОССТАНОВИТЬ ОСТАВШИХСЯ!!!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acer-11</dc:creator>
  <cp:lastModifiedBy>acer-11</cp:lastModifiedBy>
  <cp:revision>27</cp:revision>
  <dcterms:created xsi:type="dcterms:W3CDTF">2024-04-25T07:56:56Z</dcterms:created>
  <dcterms:modified xsi:type="dcterms:W3CDTF">2024-05-22T10:18:24Z</dcterms:modified>
</cp:coreProperties>
</file>