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4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Функциональная </a:t>
            </a:r>
            <a:r>
              <a:rPr lang="ru-RU" b="1" dirty="0" smtClean="0">
                <a:solidFill>
                  <a:srgbClr val="C00000"/>
                </a:solidFill>
              </a:rPr>
              <a:t>грамотность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1200" dirty="0" smtClean="0">
                <a:solidFill>
                  <a:srgbClr val="002060"/>
                </a:solidFill>
              </a:rPr>
              <a:t>(креативное мышление)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13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157192"/>
            <a:ext cx="7920881" cy="1368152"/>
          </a:xfrm>
        </p:spPr>
        <p:txBody>
          <a:bodyPr>
            <a:normAutofit/>
          </a:bodyPr>
          <a:lstStyle/>
          <a:p>
            <a:endParaRPr lang="ru-RU" sz="27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48681"/>
            <a:ext cx="6102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Запишите </a:t>
            </a:r>
            <a:r>
              <a:rPr lang="ru-RU" sz="2800" b="1">
                <a:solidFill>
                  <a:srgbClr val="002060"/>
                </a:solidFill>
              </a:rPr>
              <a:t>продолжение </a:t>
            </a:r>
            <a:r>
              <a:rPr lang="ru-RU" sz="2800" b="1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в нескольких предложениях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502788"/>
            <a:ext cx="7920881" cy="523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28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157192"/>
            <a:ext cx="7920881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«Необычная картина».                         </a:t>
            </a:r>
            <a:r>
              <a:rPr lang="ru-RU" sz="2700" b="1" dirty="0" smtClean="0">
                <a:solidFill>
                  <a:srgbClr val="002060"/>
                </a:solidFill>
              </a:rPr>
              <a:t>Комплексное задание</a:t>
            </a:r>
            <a:endParaRPr lang="ru-RU" sz="27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8712968" cy="514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60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1.Необычная картина. 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Перед </a:t>
            </a:r>
            <a:r>
              <a:rPr lang="ru-RU" sz="3600" b="1" dirty="0">
                <a:solidFill>
                  <a:srgbClr val="002060"/>
                </a:solidFill>
              </a:rPr>
              <a:t>вами необычная картина, к какой истории она может быть иллюстрацией.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 Вы решили написать </a:t>
            </a:r>
            <a:r>
              <a:rPr lang="ru-RU" sz="3600" b="1" dirty="0" smtClean="0">
                <a:solidFill>
                  <a:srgbClr val="002060"/>
                </a:solidFill>
              </a:rPr>
              <a:t>сочинение  по этой </a:t>
            </a:r>
            <a:r>
              <a:rPr lang="ru-RU" sz="3600" b="1" dirty="0">
                <a:solidFill>
                  <a:srgbClr val="002060"/>
                </a:solidFill>
              </a:rPr>
              <a:t>картине.                                  Последующие задания будут связаны с выполнением этой задачи.</a:t>
            </a:r>
          </a:p>
        </p:txBody>
      </p:sp>
    </p:spTree>
    <p:extLst>
      <p:ext uri="{BB962C8B-B14F-4D97-AF65-F5344CB8AC3E}">
        <p14:creationId xmlns:p14="http://schemas.microsoft.com/office/powerpoint/2010/main" val="2763085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2</a:t>
            </a:r>
            <a:r>
              <a:rPr lang="ru-RU" sz="3200" b="1" dirty="0">
                <a:solidFill>
                  <a:srgbClr val="002060"/>
                </a:solidFill>
              </a:rPr>
              <a:t>. Ваши одноклассники придумали несколько названий для </a:t>
            </a:r>
            <a:r>
              <a:rPr lang="ru-RU" sz="3200" b="1" dirty="0" smtClean="0">
                <a:solidFill>
                  <a:srgbClr val="002060"/>
                </a:solidFill>
              </a:rPr>
              <a:t>рассказа, </a:t>
            </a:r>
            <a:r>
              <a:rPr lang="ru-RU" sz="3200" b="1" dirty="0">
                <a:solidFill>
                  <a:srgbClr val="002060"/>
                </a:solidFill>
              </a:rPr>
              <a:t>иллюстрацией к которой могла бы быть эта картина. Выберите самое яркое и оригинальное название – чтобы оно содержало какой-то яркий образ и могло прийти в голову немногим людям.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1. </a:t>
            </a:r>
            <a:r>
              <a:rPr lang="ru-RU" sz="3200" b="1" dirty="0" smtClean="0">
                <a:solidFill>
                  <a:srgbClr val="C00000"/>
                </a:solidFill>
              </a:rPr>
              <a:t>«2050 год» 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2. </a:t>
            </a:r>
            <a:r>
              <a:rPr lang="ru-RU" sz="3200" b="1" dirty="0" smtClean="0">
                <a:solidFill>
                  <a:srgbClr val="C00000"/>
                </a:solidFill>
              </a:rPr>
              <a:t>«Однажды, летним вечером…»   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3. </a:t>
            </a:r>
            <a:r>
              <a:rPr lang="ru-RU" sz="3200" b="1" dirty="0" smtClean="0">
                <a:solidFill>
                  <a:srgbClr val="C00000"/>
                </a:solidFill>
              </a:rPr>
              <a:t>«Моё невероятное путешествие» 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4</a:t>
            </a:r>
            <a:r>
              <a:rPr lang="ru-RU" sz="3200" b="1" dirty="0" smtClean="0">
                <a:solidFill>
                  <a:srgbClr val="C00000"/>
                </a:solidFill>
              </a:rPr>
              <a:t>.»Назад, в прошлое»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847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3</a:t>
            </a:r>
            <a:r>
              <a:rPr lang="ru-RU" sz="2800" b="1" dirty="0">
                <a:solidFill>
                  <a:srgbClr val="002060"/>
                </a:solidFill>
              </a:rPr>
              <a:t>. Большинство ребят в классе решили, что самое оригинальное название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– </a:t>
            </a:r>
            <a:r>
              <a:rPr lang="ru-RU" sz="2800" b="1" dirty="0" smtClean="0">
                <a:solidFill>
                  <a:srgbClr val="C00000"/>
                </a:solidFill>
              </a:rPr>
              <a:t>«Назад, в прошлое». </a:t>
            </a:r>
            <a:r>
              <a:rPr lang="ru-RU" sz="2800" b="1" dirty="0">
                <a:solidFill>
                  <a:srgbClr val="002060"/>
                </a:solidFill>
              </a:rPr>
              <a:t>Вы решили </a:t>
            </a:r>
            <a:r>
              <a:rPr lang="ru-RU" sz="2800" b="1" dirty="0" smtClean="0">
                <a:solidFill>
                  <a:srgbClr val="002060"/>
                </a:solidFill>
              </a:rPr>
              <a:t>написать сочинение </a:t>
            </a:r>
            <a:r>
              <a:rPr lang="ru-RU" sz="2800" b="1" dirty="0">
                <a:solidFill>
                  <a:srgbClr val="002060"/>
                </a:solidFill>
              </a:rPr>
              <a:t>с таким названием, для которой эта картина была бы иллюстрацией. Запишите несколько предложений, с которых </a:t>
            </a:r>
            <a:r>
              <a:rPr lang="ru-RU" sz="2800" b="1" dirty="0" smtClean="0">
                <a:solidFill>
                  <a:srgbClr val="002060"/>
                </a:solidFill>
              </a:rPr>
              <a:t>могло </a:t>
            </a:r>
            <a:r>
              <a:rPr lang="ru-RU" sz="2800" b="1" dirty="0">
                <a:solidFill>
                  <a:srgbClr val="002060"/>
                </a:solidFill>
              </a:rPr>
              <a:t>бы начинаться </a:t>
            </a:r>
            <a:r>
              <a:rPr lang="ru-RU" sz="2800" b="1" dirty="0" smtClean="0">
                <a:solidFill>
                  <a:srgbClr val="002060"/>
                </a:solidFill>
              </a:rPr>
              <a:t>ваше сочинение. 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Важно, чтобы уже с самого начала </a:t>
            </a:r>
            <a:r>
              <a:rPr lang="ru-RU" sz="2800" b="1" dirty="0" smtClean="0">
                <a:solidFill>
                  <a:srgbClr val="002060"/>
                </a:solidFill>
              </a:rPr>
              <a:t>рассказа </a:t>
            </a:r>
            <a:r>
              <a:rPr lang="ru-RU" sz="2800" b="1" dirty="0">
                <a:solidFill>
                  <a:srgbClr val="002060"/>
                </a:solidFill>
              </a:rPr>
              <a:t>было понятно, как </a:t>
            </a:r>
            <a:r>
              <a:rPr lang="ru-RU" sz="2800" b="1" dirty="0" smtClean="0">
                <a:solidFill>
                  <a:srgbClr val="002060"/>
                </a:solidFill>
              </a:rPr>
              <a:t>история </a:t>
            </a:r>
            <a:r>
              <a:rPr lang="ru-RU" sz="2800" b="1" dirty="0">
                <a:solidFill>
                  <a:srgbClr val="002060"/>
                </a:solidFill>
              </a:rPr>
              <a:t>связана с изображённым на картине. Также важно, чтобы </a:t>
            </a:r>
            <a:r>
              <a:rPr lang="ru-RU" sz="2800" b="1" dirty="0" smtClean="0">
                <a:solidFill>
                  <a:srgbClr val="002060"/>
                </a:solidFill>
              </a:rPr>
              <a:t>рассказ был необычный </a:t>
            </a:r>
            <a:r>
              <a:rPr lang="ru-RU" sz="2800" b="1" dirty="0">
                <a:solidFill>
                  <a:srgbClr val="002060"/>
                </a:solidFill>
              </a:rPr>
              <a:t>(немногие люди могли бы придумать такую историю).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«Назад, в прошлое». </a:t>
            </a:r>
            <a:r>
              <a:rPr lang="ru-RU" sz="2800" b="1" dirty="0">
                <a:solidFill>
                  <a:srgbClr val="002060"/>
                </a:solidFill>
              </a:rPr>
              <a:t>Запишите начало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в нескольких предложениях:</a:t>
            </a:r>
          </a:p>
        </p:txBody>
      </p:sp>
    </p:spTree>
    <p:extLst>
      <p:ext uri="{BB962C8B-B14F-4D97-AF65-F5344CB8AC3E}">
        <p14:creationId xmlns:p14="http://schemas.microsoft.com/office/powerpoint/2010/main" val="1134674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4</a:t>
            </a:r>
            <a:r>
              <a:rPr lang="ru-RU" sz="3200" b="1" dirty="0">
                <a:solidFill>
                  <a:srgbClr val="002060"/>
                </a:solidFill>
              </a:rPr>
              <a:t>. Прочитайте несколько вариантов начала </a:t>
            </a:r>
            <a:r>
              <a:rPr lang="ru-RU" sz="3200" b="1" dirty="0" smtClean="0">
                <a:solidFill>
                  <a:srgbClr val="002060"/>
                </a:solidFill>
              </a:rPr>
              <a:t>рассказа, сочинения. 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Вариант </a:t>
            </a:r>
            <a:r>
              <a:rPr lang="ru-RU" sz="3200" b="1" dirty="0" smtClean="0">
                <a:solidFill>
                  <a:srgbClr val="C00000"/>
                </a:solidFill>
              </a:rPr>
              <a:t>1.</a:t>
            </a:r>
            <a:r>
              <a:rPr lang="ru-RU" sz="3200" b="1" dirty="0" smtClean="0">
                <a:solidFill>
                  <a:srgbClr val="002060"/>
                </a:solidFill>
              </a:rPr>
              <a:t>Одному мальчику очень хотелось побывать в прошлом. Он решил изобрести машину времени, которая могла бы его переместить в прошлое.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Вариант 2.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Однажды злой колдун отправил маленького мальчика с его любимой собачкой в 18 век.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668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5118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0000"/>
                </a:solidFill>
                <a:latin typeface="Arial" charset="0"/>
              </a:rPr>
              <a:t>Вариант 3.</a:t>
            </a:r>
            <a:r>
              <a:rPr lang="ru-RU" sz="2800" b="1" dirty="0">
                <a:solidFill>
                  <a:srgbClr val="1F497D"/>
                </a:solidFill>
                <a:latin typeface="Arial" charset="0"/>
              </a:rPr>
              <a:t> Жил-был на свете маленький мальчик. </a:t>
            </a:r>
            <a:r>
              <a:rPr lang="ru-RU" sz="2800" b="1" dirty="0" smtClean="0">
                <a:solidFill>
                  <a:srgbClr val="1F497D"/>
                </a:solidFill>
                <a:latin typeface="Arial" charset="0"/>
              </a:rPr>
              <a:t>Он очень любил читать фантастические произведения. Однажды</a:t>
            </a:r>
            <a:r>
              <a:rPr lang="ru-RU" sz="2800" b="1" dirty="0">
                <a:solidFill>
                  <a:srgbClr val="1F497D"/>
                </a:solidFill>
                <a:latin typeface="Arial" charset="0"/>
              </a:rPr>
              <a:t>, когда он </a:t>
            </a:r>
            <a:r>
              <a:rPr lang="ru-RU" sz="2800" b="1" dirty="0" smtClean="0">
                <a:solidFill>
                  <a:srgbClr val="1F497D"/>
                </a:solidFill>
                <a:latin typeface="Arial" charset="0"/>
              </a:rPr>
              <a:t>вышел </a:t>
            </a:r>
            <a:r>
              <a:rPr lang="ru-RU" sz="2800" b="1" dirty="0">
                <a:solidFill>
                  <a:srgbClr val="1F497D"/>
                </a:solidFill>
                <a:latin typeface="Arial" charset="0"/>
              </a:rPr>
              <a:t>на </a:t>
            </a:r>
            <a:r>
              <a:rPr lang="ru-RU" sz="2800" b="1" dirty="0" smtClean="0">
                <a:solidFill>
                  <a:srgbClr val="1F497D"/>
                </a:solidFill>
                <a:latin typeface="Arial" charset="0"/>
              </a:rPr>
              <a:t>балкон своего дома, перед ним открылась необычная картина. Это было потрясающе. Мальчик подумал, что на </a:t>
            </a:r>
            <a:r>
              <a:rPr lang="ru-RU" sz="2800" b="1" dirty="0">
                <a:solidFill>
                  <a:srgbClr val="1F497D"/>
                </a:solidFill>
                <a:latin typeface="Arial" charset="0"/>
              </a:rPr>
              <a:t>е</a:t>
            </a:r>
            <a:r>
              <a:rPr lang="ru-RU" sz="2800" b="1" dirty="0" smtClean="0">
                <a:solidFill>
                  <a:srgbClr val="1F497D"/>
                </a:solidFill>
                <a:latin typeface="Arial" charset="0"/>
              </a:rPr>
              <a:t>го улице идёт съемка художественного фильма. Все люди были в необычных, старинных костюмах, автомобили были ретро, какие он видел когда-то на картинках. </a:t>
            </a:r>
            <a:endParaRPr lang="ru-RU" sz="2800" b="1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869159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1F497D"/>
                </a:solidFill>
                <a:latin typeface="Arial" charset="0"/>
              </a:rPr>
              <a:t>Оцените, какой из вариантов начала сказки соответствует названию и картине и при этом содержит какой-то яркий запоминающийся образ.</a:t>
            </a:r>
          </a:p>
        </p:txBody>
      </p:sp>
    </p:spTree>
    <p:extLst>
      <p:ext uri="{BB962C8B-B14F-4D97-AF65-F5344CB8AC3E}">
        <p14:creationId xmlns:p14="http://schemas.microsoft.com/office/powerpoint/2010/main" val="3330835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Выберите вариант начала </a:t>
            </a:r>
            <a:r>
              <a:rPr lang="ru-RU" sz="2800" b="1" dirty="0" smtClean="0">
                <a:solidFill>
                  <a:srgbClr val="002060"/>
                </a:solidFill>
              </a:rPr>
              <a:t>рассказа, </a:t>
            </a:r>
            <a:r>
              <a:rPr lang="ru-RU" sz="2800" b="1" dirty="0">
                <a:solidFill>
                  <a:srgbClr val="002060"/>
                </a:solidFill>
              </a:rPr>
              <a:t>который соответствует названию и картине и при этом содержит какой-то яркий запоминающийся образ.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 Вариант 1.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 Вариант 2.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 Вариант 3.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97" y="2060848"/>
            <a:ext cx="624069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888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5</a:t>
            </a:r>
            <a:r>
              <a:rPr lang="ru-RU" sz="2800" b="1" dirty="0">
                <a:solidFill>
                  <a:srgbClr val="002060"/>
                </a:solidFill>
              </a:rPr>
              <a:t>. </a:t>
            </a:r>
            <a:r>
              <a:rPr lang="ru-RU" sz="2800" b="1" dirty="0" smtClean="0">
                <a:solidFill>
                  <a:srgbClr val="002060"/>
                </a:solidFill>
              </a:rPr>
              <a:t>Выберите наиболее понравившийся вариант, придумайте, </a:t>
            </a:r>
            <a:r>
              <a:rPr lang="ru-RU" sz="2800" b="1" dirty="0">
                <a:solidFill>
                  <a:srgbClr val="002060"/>
                </a:solidFill>
              </a:rPr>
              <a:t>как будут развиваться события дальше. З</a:t>
            </a:r>
            <a:r>
              <a:rPr lang="ru-RU" sz="2800" b="1" dirty="0" smtClean="0">
                <a:solidFill>
                  <a:srgbClr val="002060"/>
                </a:solidFill>
              </a:rPr>
              <a:t>апишите </a:t>
            </a:r>
            <a:r>
              <a:rPr lang="ru-RU" sz="2800" b="1" dirty="0">
                <a:solidFill>
                  <a:srgbClr val="002060"/>
                </a:solidFill>
              </a:rPr>
              <a:t>продолжение </a:t>
            </a:r>
            <a:r>
              <a:rPr lang="ru-RU" sz="2800" b="1" dirty="0" smtClean="0">
                <a:solidFill>
                  <a:srgbClr val="002060"/>
                </a:solidFill>
              </a:rPr>
              <a:t>рассказа.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120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132</TotalTime>
  <Words>397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Функциональная грамотность (креативное мышление)</vt:lpstr>
      <vt:lpstr>«Необычная картина».                         Комплексное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Фукциональная грамотность (креативное мышление)</dc:title>
  <dc:creator>Галина Городилова</dc:creator>
  <cp:lastModifiedBy>Лог</cp:lastModifiedBy>
  <cp:revision>22</cp:revision>
  <dcterms:created xsi:type="dcterms:W3CDTF">2022-10-15T09:10:25Z</dcterms:created>
  <dcterms:modified xsi:type="dcterms:W3CDTF">2024-02-03T07:42:05Z</dcterms:modified>
</cp:coreProperties>
</file>