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69" r:id="rId4"/>
  </p:sldMasterIdLst>
  <p:sldIdLst>
    <p:sldId id="266" r:id="rId5"/>
    <p:sldId id="287" r:id="rId6"/>
    <p:sldId id="265" r:id="rId7"/>
    <p:sldId id="267" r:id="rId8"/>
    <p:sldId id="268" r:id="rId9"/>
    <p:sldId id="269" r:id="rId10"/>
    <p:sldId id="270" r:id="rId11"/>
    <p:sldId id="271" r:id="rId12"/>
    <p:sldId id="288" r:id="rId13"/>
    <p:sldId id="289" r:id="rId14"/>
    <p:sldId id="291" r:id="rId15"/>
    <p:sldId id="290" r:id="rId16"/>
    <p:sldId id="292" r:id="rId17"/>
    <p:sldId id="293" r:id="rId18"/>
    <p:sldId id="294" r:id="rId19"/>
    <p:sldId id="295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38" y="6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72;\OneDrive\&#1056;&#1072;&#1073;&#1086;&#1095;&#1080;&#1081;%20&#1089;&#1090;&#1086;&#1083;\&#1060;&#1086;&#1090;&#1086;&#1084;&#1077;&#1090;&#1088;&#1080;&#1103;\&#1060;&#1086;&#1090;&#1086;&#1084;&#1077;&#1090;&#1088;&#1080;&#1103;%20&#1040;&#1084;&#1084;&#1086;&#1085;&#1080;&#1103;%20&#1086;&#1090;%2006.03.24%20(&#1056;&#1040;&#1041;&#1054;&#1063;&#1040;&#1071;)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807947019867554E-2"/>
          <c:y val="1.7808219178082195E-2"/>
          <c:w val="0.92384105960264906"/>
          <c:h val="0.93287671232876701"/>
        </c:manualLayout>
      </c:layout>
      <c:scatterChart>
        <c:scatterStyle val="lineMarker"/>
        <c:varyColors val="0"/>
        <c:ser>
          <c:idx val="0"/>
          <c:order val="0"/>
          <c:tx>
            <c:v>Градуировка</c:v>
          </c:tx>
          <c:spPr>
            <a:ln w="19050">
              <a:noFill/>
            </a:ln>
          </c:spPr>
          <c:marker>
            <c:symbol val="diamond"/>
            <c:size val="8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Pt>
            <c:idx val="0"/>
            <c:marker>
              <c:symbol val="diamond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0-64F6-4F8B-8DE9-A26807EFD0F7}"/>
              </c:ext>
            </c:extLst>
          </c:dPt>
          <c:dPt>
            <c:idx val="1"/>
            <c:marker>
              <c:symbol val="diamond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1-64F6-4F8B-8DE9-A26807EFD0F7}"/>
              </c:ext>
            </c:extLst>
          </c:dPt>
          <c:dPt>
            <c:idx val="2"/>
            <c:marker>
              <c:symbol val="diamond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2-64F6-4F8B-8DE9-A26807EFD0F7}"/>
              </c:ext>
            </c:extLst>
          </c:dPt>
          <c:dPt>
            <c:idx val="3"/>
            <c:marker>
              <c:symbol val="diamond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3-64F6-4F8B-8DE9-A26807EFD0F7}"/>
              </c:ext>
            </c:extLst>
          </c:dPt>
          <c:dPt>
            <c:idx val="4"/>
            <c:marker>
              <c:symbol val="diamond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4-64F6-4F8B-8DE9-A26807EFD0F7}"/>
              </c:ext>
            </c:extLst>
          </c:dPt>
          <c:dPt>
            <c:idx val="5"/>
            <c:marker>
              <c:symbol val="diamond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5-64F6-4F8B-8DE9-A26807EFD0F7}"/>
              </c:ext>
            </c:extLst>
          </c:dPt>
          <c:dPt>
            <c:idx val="6"/>
            <c:marker>
              <c:symbol val="diamond"/>
              <c:size val="5"/>
            </c:marker>
            <c:bubble3D val="0"/>
            <c:extLst>
              <c:ext xmlns:c16="http://schemas.microsoft.com/office/drawing/2014/chart" uri="{C3380CC4-5D6E-409C-BE32-E72D297353CC}">
                <c16:uniqueId val="{00000006-64F6-4F8B-8DE9-A26807EFD0F7}"/>
              </c:ext>
            </c:extLst>
          </c:dPt>
          <c:trendline>
            <c:name>МНК</c:name>
            <c:spPr>
              <a:ln w="3175">
                <a:solidFill>
                  <a:srgbClr val="000000"/>
                </a:solidFill>
                <a:prstDash val="solid"/>
              </a:ln>
            </c:spPr>
            <c:trendlineType val="linear"/>
            <c:dispRSqr val="1"/>
            <c:dispEq val="1"/>
            <c:trendlineLbl>
              <c:layout>
                <c:manualLayout>
                  <c:x val="-0.32412635810787804"/>
                  <c:y val="2.5424562213642306E-2"/>
                </c:manualLayout>
              </c:layout>
              <c:numFmt formatCode="General" sourceLinked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75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</c:trendlineLbl>
          </c:trendline>
          <c:xVal>
            <c:numRef>
              <c:f>Градуировка!$B$10:$B$110</c:f>
              <c:numCache>
                <c:formatCode>0.0000</c:formatCode>
                <c:ptCount val="101"/>
                <c:pt idx="0">
                  <c:v>0</c:v>
                </c:pt>
                <c:pt idx="1">
                  <c:v>0.10000000149011612</c:v>
                </c:pt>
                <c:pt idx="2">
                  <c:v>0.20000000298023224</c:v>
                </c:pt>
                <c:pt idx="3">
                  <c:v>0.5</c:v>
                </c:pt>
                <c:pt idx="4">
                  <c:v>1</c:v>
                </c:pt>
                <c:pt idx="5">
                  <c:v>2</c:v>
                </c:pt>
                <c:pt idx="6">
                  <c:v>4</c:v>
                </c:pt>
              </c:numCache>
            </c:numRef>
          </c:xVal>
          <c:yVal>
            <c:numRef>
              <c:f>Градуировка!$C$10:$C$110</c:f>
              <c:numCache>
                <c:formatCode>0.0000</c:formatCode>
                <c:ptCount val="101"/>
                <c:pt idx="0">
                  <c:v>0</c:v>
                </c:pt>
                <c:pt idx="1">
                  <c:v>1.1099999770522118E-2</c:v>
                </c:pt>
                <c:pt idx="2">
                  <c:v>3.2200001180172001E-2</c:v>
                </c:pt>
                <c:pt idx="3">
                  <c:v>6.679999828338623E-2</c:v>
                </c:pt>
                <c:pt idx="4">
                  <c:v>0.10090000182390213</c:v>
                </c:pt>
                <c:pt idx="5">
                  <c:v>0.21670000255107899</c:v>
                </c:pt>
                <c:pt idx="6">
                  <c:v>0.42269998788833618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64F6-4F8B-8DE9-A26807EFD0F7}"/>
            </c:ext>
          </c:extLst>
        </c:ser>
        <c:ser>
          <c:idx val="1"/>
          <c:order val="1"/>
          <c:tx>
            <c:v>Эксперимент</c:v>
          </c:tx>
          <c:spPr>
            <a:ln w="19050">
              <a:noFill/>
            </a:ln>
          </c:spPr>
          <c:marker>
            <c:symbol val="diamond"/>
            <c:size val="8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Pt>
            <c:idx val="0"/>
            <c:marker>
              <c:symbol val="diamond"/>
              <c:size val="4"/>
            </c:marker>
            <c:bubble3D val="0"/>
            <c:extLst>
              <c:ext xmlns:c16="http://schemas.microsoft.com/office/drawing/2014/chart" uri="{C3380CC4-5D6E-409C-BE32-E72D297353CC}">
                <c16:uniqueId val="{00000009-64F6-4F8B-8DE9-A26807EFD0F7}"/>
              </c:ext>
            </c:extLst>
          </c:dPt>
          <c:xVal>
            <c:numRef>
              <c:f>Эксперимент!$C$8:$C$110</c:f>
              <c:numCache>
                <c:formatCode>0.0000</c:formatCode>
                <c:ptCount val="103"/>
              </c:numCache>
            </c:numRef>
          </c:xVal>
          <c:yVal>
            <c:numRef>
              <c:f>Эксперимент!$D$8:$D$110</c:f>
              <c:numCache>
                <c:formatCode>0.0000</c:formatCode>
                <c:ptCount val="103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A-64F6-4F8B-8DE9-A26807EFD0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9390144"/>
        <c:axId val="1"/>
      </c:scatterChart>
      <c:valAx>
        <c:axId val="19693901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5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С</a:t>
                </a:r>
              </a:p>
            </c:rich>
          </c:tx>
          <c:layout>
            <c:manualLayout>
              <c:xMode val="edge"/>
              <c:yMode val="edge"/>
              <c:x val="0.95198682552805092"/>
              <c:y val="0.88767115055851631"/>
            </c:manualLayout>
          </c:layout>
          <c:overlay val="0"/>
          <c:spPr>
            <a:noFill/>
            <a:ln w="25400">
              <a:noFill/>
            </a:ln>
          </c:spPr>
        </c:title>
        <c:numFmt formatCode="0.00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7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"/>
        <c:crosses val="autoZero"/>
        <c:crossBetween val="midCat"/>
      </c:valAx>
      <c:valAx>
        <c:axId val="1"/>
        <c:scaling>
          <c:orientation val="minMax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 algn="ctr">
                  <a:defRPr sz="125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А</a:t>
                </a:r>
              </a:p>
            </c:rich>
          </c:tx>
          <c:layout>
            <c:manualLayout>
              <c:xMode val="edge"/>
              <c:yMode val="edge"/>
              <c:x val="7.8642277904209135E-2"/>
              <c:y val="1.0958925305292187E-2"/>
            </c:manualLayout>
          </c:layout>
          <c:overlay val="0"/>
          <c:spPr>
            <a:noFill/>
            <a:ln w="25400">
              <a:noFill/>
            </a:ln>
          </c:spPr>
        </c:title>
        <c:numFmt formatCode="0.00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7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969390144"/>
        <c:crosses val="autoZero"/>
        <c:crossBetween val="midCat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4043183391383007"/>
          <c:y val="0.64246566913476832"/>
          <c:w val="0.29168739597732918"/>
          <c:h val="0.14654397837226363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95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97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Содержание подвижного калия в почвах пятен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Лист1!$A$2:$A$14</c:f>
              <c:numCache>
                <c:formatCode>General</c:formatCode>
                <c:ptCount val="13"/>
                <c:pt idx="0">
                  <c:v>1.5</c:v>
                </c:pt>
                <c:pt idx="1">
                  <c:v>1.5</c:v>
                </c:pt>
                <c:pt idx="3">
                  <c:v>0.97399999999999998</c:v>
                </c:pt>
                <c:pt idx="4">
                  <c:v>0.97399999999999998</c:v>
                </c:pt>
                <c:pt idx="5">
                  <c:v>0.97399999999999998</c:v>
                </c:pt>
                <c:pt idx="6">
                  <c:v>0.97399999999999998</c:v>
                </c:pt>
                <c:pt idx="8">
                  <c:v>1.5640000000000001</c:v>
                </c:pt>
                <c:pt idx="9">
                  <c:v>1.5640000000000001</c:v>
                </c:pt>
                <c:pt idx="10">
                  <c:v>1.5640000000000001</c:v>
                </c:pt>
                <c:pt idx="11">
                  <c:v>1.5640000000000001</c:v>
                </c:pt>
                <c:pt idx="12">
                  <c:v>1.5640000000000001</c:v>
                </c:pt>
              </c:numCache>
            </c:numRef>
          </c:xVal>
          <c:yVal>
            <c:numRef>
              <c:f>Лист1!$B$2:$B$14</c:f>
              <c:numCache>
                <c:formatCode>General</c:formatCode>
                <c:ptCount val="13"/>
                <c:pt idx="0">
                  <c:v>0</c:v>
                </c:pt>
                <c:pt idx="1">
                  <c:v>20</c:v>
                </c:pt>
                <c:pt idx="3">
                  <c:v>20</c:v>
                </c:pt>
                <c:pt idx="4">
                  <c:v>40</c:v>
                </c:pt>
                <c:pt idx="5">
                  <c:v>60</c:v>
                </c:pt>
                <c:pt idx="6">
                  <c:v>80</c:v>
                </c:pt>
                <c:pt idx="8">
                  <c:v>80</c:v>
                </c:pt>
                <c:pt idx="9">
                  <c:v>100</c:v>
                </c:pt>
                <c:pt idx="10">
                  <c:v>110</c:v>
                </c:pt>
                <c:pt idx="11">
                  <c:v>130</c:v>
                </c:pt>
                <c:pt idx="12">
                  <c:v>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79C-41D8-9762-2D28B22BAD7E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Лист1!$A$2:$A$14</c:f>
              <c:numCache>
                <c:formatCode>General</c:formatCode>
                <c:ptCount val="13"/>
                <c:pt idx="0">
                  <c:v>1.5</c:v>
                </c:pt>
                <c:pt idx="1">
                  <c:v>1.5</c:v>
                </c:pt>
                <c:pt idx="3">
                  <c:v>0.97399999999999998</c:v>
                </c:pt>
                <c:pt idx="4">
                  <c:v>0.97399999999999998</c:v>
                </c:pt>
                <c:pt idx="5">
                  <c:v>0.97399999999999998</c:v>
                </c:pt>
                <c:pt idx="6">
                  <c:v>0.97399999999999998</c:v>
                </c:pt>
                <c:pt idx="8">
                  <c:v>1.5640000000000001</c:v>
                </c:pt>
                <c:pt idx="9">
                  <c:v>1.5640000000000001</c:v>
                </c:pt>
                <c:pt idx="10">
                  <c:v>1.5640000000000001</c:v>
                </c:pt>
                <c:pt idx="11">
                  <c:v>1.5640000000000001</c:v>
                </c:pt>
                <c:pt idx="12">
                  <c:v>1.5640000000000001</c:v>
                </c:pt>
              </c:numCache>
            </c:numRef>
          </c:xVal>
          <c:yVal>
            <c:numRef>
              <c:f>Лист1!$B$2:$B$14</c:f>
              <c:numCache>
                <c:formatCode>General</c:formatCode>
                <c:ptCount val="13"/>
                <c:pt idx="0">
                  <c:v>0</c:v>
                </c:pt>
                <c:pt idx="1">
                  <c:v>20</c:v>
                </c:pt>
                <c:pt idx="3">
                  <c:v>20</c:v>
                </c:pt>
                <c:pt idx="4">
                  <c:v>40</c:v>
                </c:pt>
                <c:pt idx="5">
                  <c:v>60</c:v>
                </c:pt>
                <c:pt idx="6">
                  <c:v>80</c:v>
                </c:pt>
                <c:pt idx="8">
                  <c:v>80</c:v>
                </c:pt>
                <c:pt idx="9">
                  <c:v>100</c:v>
                </c:pt>
                <c:pt idx="10">
                  <c:v>110</c:v>
                </c:pt>
                <c:pt idx="11">
                  <c:v>130</c:v>
                </c:pt>
                <c:pt idx="12">
                  <c:v>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79C-41D8-9762-2D28B22BAD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9254191"/>
        <c:axId val="509267151"/>
      </c:scatterChart>
      <c:valAx>
        <c:axId val="509254191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C</a:t>
                </a:r>
                <a:r>
                  <a:rPr lang="ru-RU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(</a:t>
                </a:r>
                <a:r>
                  <a:rPr lang="en-US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K</a:t>
                </a:r>
                <a:r>
                  <a:rPr lang="en-US" sz="1000" b="0" i="0" u="none" strike="noStrike" kern="1200" baseline="3000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+</a:t>
                </a:r>
                <a:r>
                  <a:rPr lang="ru-RU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), мл/дм</a:t>
                </a:r>
                <a:r>
                  <a:rPr lang="ru-RU" sz="1000" b="0" i="0" u="none" strike="noStrike" kern="1200" baseline="3000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3</a:t>
                </a:r>
                <a:endParaRPr lang="ru-RU" sz="10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67151"/>
        <c:crosses val="autoZero"/>
        <c:crossBetween val="midCat"/>
      </c:valAx>
      <c:valAx>
        <c:axId val="509267151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Глубина, см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54191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Содержание обменного аммонийного азота </a:t>
            </a:r>
          </a:p>
          <a:p>
            <a:pPr>
              <a:defRPr/>
            </a:pP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в почвах пятен</a:t>
            </a:r>
          </a:p>
        </c:rich>
      </c:tx>
      <c:layout>
        <c:manualLayout>
          <c:xMode val="edge"/>
          <c:yMode val="edge"/>
          <c:x val="0.15843211138689714"/>
          <c:y val="1.50225338007010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Лист1!$A$2:$A$25</c:f>
              <c:numCache>
                <c:formatCode>General</c:formatCode>
                <c:ptCount val="24"/>
                <c:pt idx="0">
                  <c:v>0.17</c:v>
                </c:pt>
                <c:pt idx="1">
                  <c:v>0.17</c:v>
                </c:pt>
                <c:pt idx="3">
                  <c:v>2.54</c:v>
                </c:pt>
                <c:pt idx="4">
                  <c:v>2.54</c:v>
                </c:pt>
                <c:pt idx="6">
                  <c:v>2.0150000000000001</c:v>
                </c:pt>
                <c:pt idx="7">
                  <c:v>2.0150000000000001</c:v>
                </c:pt>
                <c:pt idx="9">
                  <c:v>0.02</c:v>
                </c:pt>
                <c:pt idx="10">
                  <c:v>0.02</c:v>
                </c:pt>
                <c:pt idx="12">
                  <c:v>3.4249999999999998</c:v>
                </c:pt>
                <c:pt idx="13">
                  <c:v>3.4249999999999998</c:v>
                </c:pt>
                <c:pt idx="15">
                  <c:v>1.3049999999999999</c:v>
                </c:pt>
                <c:pt idx="16">
                  <c:v>1.3049999999999999</c:v>
                </c:pt>
                <c:pt idx="18">
                  <c:v>5.4939999999999998</c:v>
                </c:pt>
                <c:pt idx="19">
                  <c:v>5.4939999999999998</c:v>
                </c:pt>
                <c:pt idx="21">
                  <c:v>1.5640000000000001</c:v>
                </c:pt>
                <c:pt idx="22">
                  <c:v>1.5640000000000001</c:v>
                </c:pt>
              </c:numCache>
            </c:numRef>
          </c:xVal>
          <c:yVal>
            <c:numRef>
              <c:f>Лист1!$B$2:$B$25</c:f>
              <c:numCache>
                <c:formatCode>General</c:formatCode>
                <c:ptCount val="24"/>
                <c:pt idx="0">
                  <c:v>0</c:v>
                </c:pt>
                <c:pt idx="1">
                  <c:v>20</c:v>
                </c:pt>
                <c:pt idx="3">
                  <c:v>20</c:v>
                </c:pt>
                <c:pt idx="4">
                  <c:v>40</c:v>
                </c:pt>
                <c:pt idx="6">
                  <c:v>40</c:v>
                </c:pt>
                <c:pt idx="7">
                  <c:v>60</c:v>
                </c:pt>
                <c:pt idx="9">
                  <c:v>60</c:v>
                </c:pt>
                <c:pt idx="10">
                  <c:v>80</c:v>
                </c:pt>
                <c:pt idx="12">
                  <c:v>80</c:v>
                </c:pt>
                <c:pt idx="13">
                  <c:v>100</c:v>
                </c:pt>
                <c:pt idx="15">
                  <c:v>100</c:v>
                </c:pt>
                <c:pt idx="16">
                  <c:v>110</c:v>
                </c:pt>
                <c:pt idx="18">
                  <c:v>110</c:v>
                </c:pt>
                <c:pt idx="19">
                  <c:v>130</c:v>
                </c:pt>
                <c:pt idx="21">
                  <c:v>130</c:v>
                </c:pt>
                <c:pt idx="22">
                  <c:v>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CC0-4EFB-8DA1-EBFBC5948864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Лист1!$A$2:$A$24</c:f>
              <c:numCache>
                <c:formatCode>General</c:formatCode>
                <c:ptCount val="23"/>
                <c:pt idx="0">
                  <c:v>0.17</c:v>
                </c:pt>
                <c:pt idx="1">
                  <c:v>0.17</c:v>
                </c:pt>
                <c:pt idx="3">
                  <c:v>2.54</c:v>
                </c:pt>
                <c:pt idx="4">
                  <c:v>2.54</c:v>
                </c:pt>
                <c:pt idx="6">
                  <c:v>2.0150000000000001</c:v>
                </c:pt>
                <c:pt idx="7">
                  <c:v>2.0150000000000001</c:v>
                </c:pt>
                <c:pt idx="9">
                  <c:v>0.02</c:v>
                </c:pt>
                <c:pt idx="10">
                  <c:v>0.02</c:v>
                </c:pt>
                <c:pt idx="12">
                  <c:v>3.4249999999999998</c:v>
                </c:pt>
                <c:pt idx="13">
                  <c:v>3.4249999999999998</c:v>
                </c:pt>
                <c:pt idx="15">
                  <c:v>1.3049999999999999</c:v>
                </c:pt>
                <c:pt idx="16">
                  <c:v>1.3049999999999999</c:v>
                </c:pt>
                <c:pt idx="18">
                  <c:v>5.4939999999999998</c:v>
                </c:pt>
                <c:pt idx="19">
                  <c:v>5.4939999999999998</c:v>
                </c:pt>
                <c:pt idx="21">
                  <c:v>1.5640000000000001</c:v>
                </c:pt>
                <c:pt idx="22">
                  <c:v>1.5640000000000001</c:v>
                </c:pt>
              </c:numCache>
            </c:numRef>
          </c:xVal>
          <c:yVal>
            <c:numRef>
              <c:f>Лист1!$B$2:$B$24</c:f>
              <c:numCache>
                <c:formatCode>General</c:formatCode>
                <c:ptCount val="23"/>
                <c:pt idx="0">
                  <c:v>0</c:v>
                </c:pt>
                <c:pt idx="1">
                  <c:v>20</c:v>
                </c:pt>
                <c:pt idx="3">
                  <c:v>20</c:v>
                </c:pt>
                <c:pt idx="4">
                  <c:v>40</c:v>
                </c:pt>
                <c:pt idx="6">
                  <c:v>40</c:v>
                </c:pt>
                <c:pt idx="7">
                  <c:v>60</c:v>
                </c:pt>
                <c:pt idx="9">
                  <c:v>60</c:v>
                </c:pt>
                <c:pt idx="10">
                  <c:v>80</c:v>
                </c:pt>
                <c:pt idx="12">
                  <c:v>80</c:v>
                </c:pt>
                <c:pt idx="13">
                  <c:v>100</c:v>
                </c:pt>
                <c:pt idx="15">
                  <c:v>100</c:v>
                </c:pt>
                <c:pt idx="16">
                  <c:v>110</c:v>
                </c:pt>
                <c:pt idx="18">
                  <c:v>110</c:v>
                </c:pt>
                <c:pt idx="19">
                  <c:v>130</c:v>
                </c:pt>
                <c:pt idx="21">
                  <c:v>130</c:v>
                </c:pt>
                <c:pt idx="22">
                  <c:v>132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CC0-4EFB-8DA1-EBFBC5948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9254191"/>
        <c:axId val="509267151"/>
      </c:scatterChart>
      <c:valAx>
        <c:axId val="509254191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C</a:t>
                </a:r>
                <a:r>
                  <a:rPr lang="ru-RU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(</a:t>
                </a:r>
                <a:r>
                  <a:rPr lang="en-US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NH</a:t>
                </a:r>
                <a:r>
                  <a:rPr lang="en-US" sz="1000" b="0" i="0" u="none" strike="noStrike" kern="1200" baseline="-2500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4</a:t>
                </a:r>
                <a:r>
                  <a:rPr lang="en-US" sz="1000" b="0" i="0" u="none" strike="noStrike" kern="1200" baseline="3000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+</a:t>
                </a:r>
                <a:r>
                  <a:rPr lang="ru-RU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), мл/дм</a:t>
                </a:r>
                <a:r>
                  <a:rPr lang="ru-RU" sz="1000" b="0" i="0" u="none" strike="noStrike" kern="1200" baseline="3000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3</a:t>
                </a:r>
                <a:endParaRPr lang="ru-RU" sz="10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67151"/>
        <c:crosses val="autoZero"/>
        <c:crossBetween val="midCat"/>
        <c:majorUnit val="0.5"/>
      </c:valAx>
      <c:valAx>
        <c:axId val="509267151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Глубина, см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54191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Содержание подвижного калия в почвах разнотравья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Лист1!$A$2:$A$16</c:f>
              <c:numCache>
                <c:formatCode>General</c:formatCode>
                <c:ptCount val="15"/>
                <c:pt idx="0">
                  <c:v>1.2490000000000001</c:v>
                </c:pt>
                <c:pt idx="1">
                  <c:v>1.2490000000000001</c:v>
                </c:pt>
                <c:pt idx="3">
                  <c:v>1.39</c:v>
                </c:pt>
                <c:pt idx="4">
                  <c:v>1.39</c:v>
                </c:pt>
                <c:pt idx="6">
                  <c:v>1.39</c:v>
                </c:pt>
                <c:pt idx="7">
                  <c:v>1.39</c:v>
                </c:pt>
                <c:pt idx="8">
                  <c:v>1.39</c:v>
                </c:pt>
                <c:pt idx="10">
                  <c:v>3.86</c:v>
                </c:pt>
                <c:pt idx="11">
                  <c:v>3.86</c:v>
                </c:pt>
                <c:pt idx="13">
                  <c:v>3.86</c:v>
                </c:pt>
                <c:pt idx="14">
                  <c:v>3.86</c:v>
                </c:pt>
              </c:numCache>
            </c:numRef>
          </c:xVal>
          <c:yVal>
            <c:numRef>
              <c:f>Лист1!$B$2:$B$16</c:f>
              <c:numCache>
                <c:formatCode>General</c:formatCode>
                <c:ptCount val="15"/>
                <c:pt idx="0">
                  <c:v>0</c:v>
                </c:pt>
                <c:pt idx="1">
                  <c:v>5</c:v>
                </c:pt>
                <c:pt idx="3">
                  <c:v>0</c:v>
                </c:pt>
                <c:pt idx="4">
                  <c:v>10</c:v>
                </c:pt>
                <c:pt idx="6">
                  <c:v>20</c:v>
                </c:pt>
                <c:pt idx="7">
                  <c:v>30</c:v>
                </c:pt>
                <c:pt idx="8">
                  <c:v>70</c:v>
                </c:pt>
                <c:pt idx="10">
                  <c:v>40</c:v>
                </c:pt>
                <c:pt idx="11">
                  <c:v>50</c:v>
                </c:pt>
                <c:pt idx="13">
                  <c:v>60</c:v>
                </c:pt>
                <c:pt idx="14">
                  <c:v>70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33A-438E-B01D-331F41A0D12B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Лист1!$A$2:$A$21</c:f>
              <c:numCache>
                <c:formatCode>General</c:formatCode>
                <c:ptCount val="20"/>
                <c:pt idx="0">
                  <c:v>1.2490000000000001</c:v>
                </c:pt>
                <c:pt idx="1">
                  <c:v>1.2490000000000001</c:v>
                </c:pt>
                <c:pt idx="3">
                  <c:v>1.39</c:v>
                </c:pt>
                <c:pt idx="4">
                  <c:v>1.39</c:v>
                </c:pt>
                <c:pt idx="6">
                  <c:v>1.39</c:v>
                </c:pt>
                <c:pt idx="7">
                  <c:v>1.39</c:v>
                </c:pt>
                <c:pt idx="8">
                  <c:v>1.39</c:v>
                </c:pt>
                <c:pt idx="10">
                  <c:v>3.86</c:v>
                </c:pt>
                <c:pt idx="11">
                  <c:v>3.86</c:v>
                </c:pt>
                <c:pt idx="13">
                  <c:v>3.86</c:v>
                </c:pt>
                <c:pt idx="14">
                  <c:v>3.86</c:v>
                </c:pt>
                <c:pt idx="15">
                  <c:v>3.86</c:v>
                </c:pt>
                <c:pt idx="17">
                  <c:v>1.9730000000000001</c:v>
                </c:pt>
                <c:pt idx="18">
                  <c:v>1.9730000000000001</c:v>
                </c:pt>
                <c:pt idx="19">
                  <c:v>1.9730000000000001</c:v>
                </c:pt>
              </c:numCache>
            </c:numRef>
          </c:xVal>
          <c:yVal>
            <c:numRef>
              <c:f>Лист1!$B$2:$B$21</c:f>
              <c:numCache>
                <c:formatCode>General</c:formatCode>
                <c:ptCount val="20"/>
                <c:pt idx="0">
                  <c:v>0</c:v>
                </c:pt>
                <c:pt idx="1">
                  <c:v>5</c:v>
                </c:pt>
                <c:pt idx="3">
                  <c:v>0</c:v>
                </c:pt>
                <c:pt idx="4">
                  <c:v>10</c:v>
                </c:pt>
                <c:pt idx="6">
                  <c:v>20</c:v>
                </c:pt>
                <c:pt idx="7">
                  <c:v>30</c:v>
                </c:pt>
                <c:pt idx="8">
                  <c:v>70</c:v>
                </c:pt>
                <c:pt idx="10">
                  <c:v>40</c:v>
                </c:pt>
                <c:pt idx="11">
                  <c:v>50</c:v>
                </c:pt>
                <c:pt idx="13">
                  <c:v>60</c:v>
                </c:pt>
                <c:pt idx="14">
                  <c:v>70</c:v>
                </c:pt>
                <c:pt idx="15">
                  <c:v>80</c:v>
                </c:pt>
                <c:pt idx="17">
                  <c:v>80</c:v>
                </c:pt>
                <c:pt idx="18">
                  <c:v>100</c:v>
                </c:pt>
                <c:pt idx="19">
                  <c:v>120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33A-438E-B01D-331F41A0D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9254191"/>
        <c:axId val="509267151"/>
      </c:scatterChart>
      <c:valAx>
        <c:axId val="509254191"/>
        <c:scaling>
          <c:orientation val="minMax"/>
          <c:max val="4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</a:t>
                </a:r>
                <a:r>
                  <a:rPr lang="ru-RU" baseline="0"/>
                  <a:t>(</a:t>
                </a:r>
                <a:r>
                  <a:rPr lang="en-US" baseline="0"/>
                  <a:t>K</a:t>
                </a:r>
                <a:r>
                  <a:rPr lang="en-US" baseline="30000"/>
                  <a:t>+</a:t>
                </a:r>
                <a:r>
                  <a:rPr lang="ru-RU" baseline="0"/>
                  <a:t>), мл/дм</a:t>
                </a:r>
                <a:r>
                  <a:rPr lang="ru-RU" baseline="30000"/>
                  <a:t>3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67151"/>
        <c:crosses val="autoZero"/>
        <c:crossBetween val="midCat"/>
        <c:majorUnit val="0.5"/>
      </c:valAx>
      <c:valAx>
        <c:axId val="509267151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Глубина,</a:t>
                </a:r>
                <a:r>
                  <a:rPr lang="ru-RU" baseline="0"/>
                  <a:t> см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54191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Содержание </a:t>
            </a:r>
            <a:r>
              <a:rPr lang="ru-RU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обменного аммонийного азота </a:t>
            </a:r>
          </a:p>
          <a:p>
            <a:pPr>
              <a:defRPr/>
            </a:pPr>
            <a:r>
              <a:rPr lang="ru-RU"/>
              <a:t>в почвах разнотравья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Лист1!$A$2:$A$21</c:f>
              <c:numCache>
                <c:formatCode>General</c:formatCode>
                <c:ptCount val="20"/>
                <c:pt idx="0">
                  <c:v>0.75529999999999997</c:v>
                </c:pt>
                <c:pt idx="1">
                  <c:v>0.75529999999999997</c:v>
                </c:pt>
                <c:pt idx="3">
                  <c:v>6.8670999999999998</c:v>
                </c:pt>
                <c:pt idx="4">
                  <c:v>6.8670999999999998</c:v>
                </c:pt>
                <c:pt idx="6">
                  <c:v>10.1023</c:v>
                </c:pt>
                <c:pt idx="7">
                  <c:v>10.1023</c:v>
                </c:pt>
                <c:pt idx="9">
                  <c:v>10.8537</c:v>
                </c:pt>
                <c:pt idx="10">
                  <c:v>10.8537</c:v>
                </c:pt>
                <c:pt idx="12">
                  <c:v>17.1797</c:v>
                </c:pt>
                <c:pt idx="13">
                  <c:v>17.1797</c:v>
                </c:pt>
                <c:pt idx="15">
                  <c:v>8.7029999999999994</c:v>
                </c:pt>
                <c:pt idx="16">
                  <c:v>8.7029999999999994</c:v>
                </c:pt>
                <c:pt idx="18">
                  <c:v>7.8585000000000003</c:v>
                </c:pt>
                <c:pt idx="19">
                  <c:v>7.8585000000000003</c:v>
                </c:pt>
              </c:numCache>
            </c:numRef>
          </c:xVal>
          <c:yVal>
            <c:numRef>
              <c:f>Лист1!$B$2:$B$21</c:f>
              <c:numCache>
                <c:formatCode>General</c:formatCode>
                <c:ptCount val="20"/>
                <c:pt idx="0">
                  <c:v>0</c:v>
                </c:pt>
                <c:pt idx="1">
                  <c:v>5</c:v>
                </c:pt>
                <c:pt idx="3">
                  <c:v>0</c:v>
                </c:pt>
                <c:pt idx="4">
                  <c:v>10</c:v>
                </c:pt>
                <c:pt idx="6">
                  <c:v>20</c:v>
                </c:pt>
                <c:pt idx="7">
                  <c:v>30</c:v>
                </c:pt>
                <c:pt idx="9">
                  <c:v>30</c:v>
                </c:pt>
                <c:pt idx="10">
                  <c:v>70</c:v>
                </c:pt>
                <c:pt idx="12">
                  <c:v>40</c:v>
                </c:pt>
                <c:pt idx="13">
                  <c:v>50</c:v>
                </c:pt>
                <c:pt idx="15">
                  <c:v>60</c:v>
                </c:pt>
                <c:pt idx="16">
                  <c:v>70</c:v>
                </c:pt>
                <c:pt idx="18">
                  <c:v>70</c:v>
                </c:pt>
                <c:pt idx="19">
                  <c:v>80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D0E-455F-94F3-3C2A106BBAE7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Глубина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Лист1!$A$2:$A$27</c:f>
              <c:numCache>
                <c:formatCode>General</c:formatCode>
                <c:ptCount val="26"/>
                <c:pt idx="0">
                  <c:v>0.75529999999999997</c:v>
                </c:pt>
                <c:pt idx="1">
                  <c:v>0.75529999999999997</c:v>
                </c:pt>
                <c:pt idx="3">
                  <c:v>6.8670999999999998</c:v>
                </c:pt>
                <c:pt idx="4">
                  <c:v>6.8670999999999998</c:v>
                </c:pt>
                <c:pt idx="6">
                  <c:v>10.1023</c:v>
                </c:pt>
                <c:pt idx="7">
                  <c:v>10.1023</c:v>
                </c:pt>
                <c:pt idx="9">
                  <c:v>10.8537</c:v>
                </c:pt>
                <c:pt idx="10">
                  <c:v>10.8537</c:v>
                </c:pt>
                <c:pt idx="12">
                  <c:v>17.1797</c:v>
                </c:pt>
                <c:pt idx="13">
                  <c:v>17.1797</c:v>
                </c:pt>
                <c:pt idx="15">
                  <c:v>8.7029999999999994</c:v>
                </c:pt>
                <c:pt idx="16">
                  <c:v>8.7029999999999994</c:v>
                </c:pt>
                <c:pt idx="18">
                  <c:v>7.8585000000000003</c:v>
                </c:pt>
                <c:pt idx="19">
                  <c:v>7.8585000000000003</c:v>
                </c:pt>
                <c:pt idx="21">
                  <c:v>3.9451999999999998</c:v>
                </c:pt>
                <c:pt idx="22">
                  <c:v>3.9451999999999998</c:v>
                </c:pt>
                <c:pt idx="24">
                  <c:v>0.77439999999999998</c:v>
                </c:pt>
                <c:pt idx="25">
                  <c:v>0.77439999999999998</c:v>
                </c:pt>
              </c:numCache>
            </c:numRef>
          </c:xVal>
          <c:yVal>
            <c:numRef>
              <c:f>Лист1!$B$2:$B$27</c:f>
              <c:numCache>
                <c:formatCode>General</c:formatCode>
                <c:ptCount val="26"/>
                <c:pt idx="0">
                  <c:v>0</c:v>
                </c:pt>
                <c:pt idx="1">
                  <c:v>5</c:v>
                </c:pt>
                <c:pt idx="3">
                  <c:v>0</c:v>
                </c:pt>
                <c:pt idx="4">
                  <c:v>10</c:v>
                </c:pt>
                <c:pt idx="6">
                  <c:v>20</c:v>
                </c:pt>
                <c:pt idx="7">
                  <c:v>30</c:v>
                </c:pt>
                <c:pt idx="9">
                  <c:v>30</c:v>
                </c:pt>
                <c:pt idx="10">
                  <c:v>70</c:v>
                </c:pt>
                <c:pt idx="12">
                  <c:v>40</c:v>
                </c:pt>
                <c:pt idx="13">
                  <c:v>50</c:v>
                </c:pt>
                <c:pt idx="15">
                  <c:v>60</c:v>
                </c:pt>
                <c:pt idx="16">
                  <c:v>70</c:v>
                </c:pt>
                <c:pt idx="18">
                  <c:v>70</c:v>
                </c:pt>
                <c:pt idx="19">
                  <c:v>80</c:v>
                </c:pt>
                <c:pt idx="21">
                  <c:v>80</c:v>
                </c:pt>
                <c:pt idx="22">
                  <c:v>100</c:v>
                </c:pt>
                <c:pt idx="24">
                  <c:v>100</c:v>
                </c:pt>
                <c:pt idx="25">
                  <c:v>120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D0E-455F-94F3-3C2A106BBA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9254191"/>
        <c:axId val="509267151"/>
      </c:scatterChart>
      <c:valAx>
        <c:axId val="509254191"/>
        <c:scaling>
          <c:orientation val="minMax"/>
          <c:max val="17.5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</a:t>
                </a:r>
                <a:r>
                  <a:rPr lang="ru-RU" baseline="0"/>
                  <a:t>(</a:t>
                </a:r>
                <a:r>
                  <a:rPr lang="en-US" baseline="0"/>
                  <a:t>NH</a:t>
                </a:r>
                <a:r>
                  <a:rPr lang="en-US" baseline="-25000"/>
                  <a:t>4</a:t>
                </a:r>
                <a:r>
                  <a:rPr lang="en-US" baseline="30000"/>
                  <a:t>+</a:t>
                </a:r>
                <a:r>
                  <a:rPr lang="ru-RU" baseline="0"/>
                  <a:t>), мл/дм</a:t>
                </a:r>
                <a:r>
                  <a:rPr lang="ru-RU" baseline="30000"/>
                  <a:t>3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67151"/>
        <c:crosses val="autoZero"/>
        <c:crossBetween val="midCat"/>
        <c:majorUnit val="1"/>
      </c:valAx>
      <c:valAx>
        <c:axId val="509267151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Глубина,</a:t>
                </a:r>
                <a:r>
                  <a:rPr lang="ru-RU" baseline="0"/>
                  <a:t> см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254191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424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55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26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2124075" y="1309688"/>
            <a:ext cx="6797675" cy="4856162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5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312863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2124075" y="1309688"/>
            <a:ext cx="6797675" cy="4856162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5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3286177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4075" y="0"/>
            <a:ext cx="6797675" cy="100965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23838" y="1222373"/>
            <a:ext cx="8707437" cy="4943477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780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3839" y="1222373"/>
            <a:ext cx="2749550" cy="4943477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2"/>
          </p:nvPr>
        </p:nvSpPr>
        <p:spPr>
          <a:xfrm>
            <a:off x="3197225" y="1222373"/>
            <a:ext cx="5724525" cy="4943477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5493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3839" y="1222373"/>
            <a:ext cx="2749550" cy="4943477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2"/>
          </p:nvPr>
        </p:nvSpPr>
        <p:spPr>
          <a:xfrm>
            <a:off x="3199307" y="1222373"/>
            <a:ext cx="2744515" cy="4943477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6169740" y="1222373"/>
            <a:ext cx="2744515" cy="4943477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304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3838" y="1222373"/>
            <a:ext cx="8697912" cy="1336677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12"/>
          </p:nvPr>
        </p:nvSpPr>
        <p:spPr>
          <a:xfrm>
            <a:off x="223838" y="2922068"/>
            <a:ext cx="8697912" cy="3243782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434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600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4075" y="0"/>
            <a:ext cx="6797675" cy="1009650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3838" y="1216660"/>
            <a:ext cx="1484312" cy="4999037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102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321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4075" y="0"/>
            <a:ext cx="6797675" cy="1009650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3838" y="1216660"/>
            <a:ext cx="1484312" cy="4999037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2" hasCustomPrompt="1"/>
          </p:nvPr>
        </p:nvSpPr>
        <p:spPr>
          <a:xfrm>
            <a:off x="2124075" y="1216660"/>
            <a:ext cx="6797675" cy="49990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Образец </a:t>
            </a:r>
            <a:br>
              <a:rPr lang="ru-RU" dirty="0"/>
            </a:br>
            <a:r>
              <a:rPr lang="ru-RU" dirty="0"/>
              <a:t>текста</a:t>
            </a:r>
          </a:p>
        </p:txBody>
      </p:sp>
      <p:sp>
        <p:nvSpPr>
          <p:cNvPr id="7" name="Текст 11"/>
          <p:cNvSpPr>
            <a:spLocks noGrp="1"/>
          </p:cNvSpPr>
          <p:nvPr>
            <p:ph type="body" sz="quarter" idx="10" hasCustomPrompt="1"/>
          </p:nvPr>
        </p:nvSpPr>
        <p:spPr>
          <a:xfrm>
            <a:off x="2124075" y="6477893"/>
            <a:ext cx="6797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kern="1200" baseline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ru-RU" sz="2000" kern="120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ru-RU" sz="2000" kern="1200" dirty="0" smtClean="0">
                <a:solidFill>
                  <a:srgbClr val="00B050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647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73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99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60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54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063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645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002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8FC65-9D30-4A53-8582-6C10350EC6F1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B3DD5-9230-4D1A-86D6-2805CBA4E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3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67630" name="Rectangle 14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0" y="0"/>
            <a:ext cx="1898650" cy="10795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4" name="Rectangle 8"/>
          <p:cNvSpPr>
            <a:spLocks noChangeArrowheads="1"/>
          </p:cNvSpPr>
          <p:nvPr userDrawn="1"/>
        </p:nvSpPr>
        <p:spPr bwMode="auto">
          <a:xfrm>
            <a:off x="1898650" y="0"/>
            <a:ext cx="7245350" cy="10795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1" name="Rectangle 4"/>
          <p:cNvSpPr>
            <a:spLocks noChangeArrowheads="1"/>
          </p:cNvSpPr>
          <p:nvPr userDrawn="1"/>
        </p:nvSpPr>
        <p:spPr bwMode="auto">
          <a:xfrm>
            <a:off x="0" y="6405563"/>
            <a:ext cx="9144000" cy="452437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ru-RU" sz="17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0" y="10699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0" name="Line 14"/>
          <p:cNvSpPr>
            <a:spLocks noChangeShapeType="1"/>
          </p:cNvSpPr>
          <p:nvPr userDrawn="1"/>
        </p:nvSpPr>
        <p:spPr bwMode="auto">
          <a:xfrm>
            <a:off x="0" y="6405571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3" name="Line 9"/>
          <p:cNvSpPr>
            <a:spLocks noChangeShapeType="1"/>
          </p:cNvSpPr>
          <p:nvPr userDrawn="1"/>
        </p:nvSpPr>
        <p:spPr bwMode="auto">
          <a:xfrm>
            <a:off x="1898654" y="0"/>
            <a:ext cx="0" cy="1069181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90800" y="136800"/>
            <a:ext cx="1479600" cy="79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826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 userDrawn="1"/>
        </p:nvSpPr>
        <p:spPr bwMode="auto">
          <a:xfrm>
            <a:off x="1" y="6404400"/>
            <a:ext cx="9144000" cy="4536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ru-RU" sz="1700" kern="1200" dirty="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5" name="Rectangle 4"/>
          <p:cNvSpPr>
            <a:spLocks noChangeArrowheads="1"/>
          </p:cNvSpPr>
          <p:nvPr userDrawn="1"/>
        </p:nvSpPr>
        <p:spPr bwMode="auto">
          <a:xfrm>
            <a:off x="-1" y="6405563"/>
            <a:ext cx="1897200" cy="452437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ru-RU" sz="17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399367" name="Rectangle 7"/>
          <p:cNvSpPr>
            <a:spLocks noChangeArrowheads="1"/>
          </p:cNvSpPr>
          <p:nvPr userDrawn="1"/>
        </p:nvSpPr>
        <p:spPr bwMode="auto">
          <a:xfrm>
            <a:off x="-2" y="0"/>
            <a:ext cx="1906589" cy="10795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99368" name="Rectangle 8"/>
          <p:cNvSpPr>
            <a:spLocks noChangeArrowheads="1"/>
          </p:cNvSpPr>
          <p:nvPr userDrawn="1"/>
        </p:nvSpPr>
        <p:spPr bwMode="auto">
          <a:xfrm>
            <a:off x="1898650" y="0"/>
            <a:ext cx="7245350" cy="10795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399370" name="Rectangle 10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2124075" y="0"/>
            <a:ext cx="67976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99375" name="Line 15"/>
          <p:cNvSpPr>
            <a:spLocks noChangeShapeType="1"/>
          </p:cNvSpPr>
          <p:nvPr userDrawn="1"/>
        </p:nvSpPr>
        <p:spPr bwMode="auto">
          <a:xfrm>
            <a:off x="0" y="10699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8" name="Line 6"/>
          <p:cNvSpPr>
            <a:spLocks noChangeShapeType="1"/>
          </p:cNvSpPr>
          <p:nvPr userDrawn="1"/>
        </p:nvSpPr>
        <p:spPr bwMode="auto">
          <a:xfrm>
            <a:off x="1898654" y="6398418"/>
            <a:ext cx="0" cy="459581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1" name="Line 14"/>
          <p:cNvSpPr>
            <a:spLocks noChangeShapeType="1"/>
          </p:cNvSpPr>
          <p:nvPr userDrawn="1"/>
        </p:nvSpPr>
        <p:spPr bwMode="auto">
          <a:xfrm>
            <a:off x="0" y="6405571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Line 9"/>
          <p:cNvSpPr>
            <a:spLocks noChangeShapeType="1"/>
          </p:cNvSpPr>
          <p:nvPr userDrawn="1"/>
        </p:nvSpPr>
        <p:spPr bwMode="auto">
          <a:xfrm>
            <a:off x="1898654" y="0"/>
            <a:ext cx="0" cy="1069181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190800" y="136800"/>
            <a:ext cx="1479600" cy="79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3723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0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 userDrawn="1"/>
        </p:nvSpPr>
        <p:spPr bwMode="auto">
          <a:xfrm>
            <a:off x="1900239" y="0"/>
            <a:ext cx="7243762" cy="6857999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ru-RU" sz="17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7239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3838" y="1216660"/>
            <a:ext cx="1484312" cy="49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</a:t>
            </a:r>
          </a:p>
          <a:p>
            <a:pPr lvl="0"/>
            <a:r>
              <a:rPr lang="ru-RU" dirty="0"/>
              <a:t>текста</a:t>
            </a:r>
          </a:p>
        </p:txBody>
      </p:sp>
      <p:sp>
        <p:nvSpPr>
          <p:cNvPr id="272399" name="Rectangle 15"/>
          <p:cNvSpPr>
            <a:spLocks noChangeArrowheads="1"/>
          </p:cNvSpPr>
          <p:nvPr userDrawn="1"/>
        </p:nvSpPr>
        <p:spPr bwMode="auto">
          <a:xfrm>
            <a:off x="755650" y="7605713"/>
            <a:ext cx="4103688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auto">
          <a:xfrm>
            <a:off x="-2" y="0"/>
            <a:ext cx="1898651" cy="10795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2" name="Rectangle 8"/>
          <p:cNvSpPr>
            <a:spLocks noChangeArrowheads="1"/>
          </p:cNvSpPr>
          <p:nvPr userDrawn="1"/>
        </p:nvSpPr>
        <p:spPr bwMode="auto">
          <a:xfrm>
            <a:off x="1898650" y="0"/>
            <a:ext cx="7245350" cy="10795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5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2124075" y="0"/>
            <a:ext cx="67976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9" name="Rectangle 5"/>
          <p:cNvSpPr>
            <a:spLocks noChangeArrowheads="1"/>
          </p:cNvSpPr>
          <p:nvPr userDrawn="1"/>
        </p:nvSpPr>
        <p:spPr bwMode="auto">
          <a:xfrm>
            <a:off x="1" y="6404400"/>
            <a:ext cx="9144000" cy="4536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ru-RU" sz="1700" kern="1200" dirty="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30" name="Rectangle 4"/>
          <p:cNvSpPr>
            <a:spLocks noChangeArrowheads="1"/>
          </p:cNvSpPr>
          <p:nvPr userDrawn="1"/>
        </p:nvSpPr>
        <p:spPr bwMode="auto">
          <a:xfrm>
            <a:off x="-1" y="6405563"/>
            <a:ext cx="1897200" cy="452437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ru-RU" sz="17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3" name="Line 9"/>
          <p:cNvSpPr>
            <a:spLocks noChangeShapeType="1"/>
          </p:cNvSpPr>
          <p:nvPr userDrawn="1"/>
        </p:nvSpPr>
        <p:spPr bwMode="auto">
          <a:xfrm>
            <a:off x="1898654" y="0"/>
            <a:ext cx="0" cy="68580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5" name="Line 14"/>
          <p:cNvSpPr>
            <a:spLocks noChangeShapeType="1"/>
          </p:cNvSpPr>
          <p:nvPr userDrawn="1"/>
        </p:nvSpPr>
        <p:spPr bwMode="auto">
          <a:xfrm>
            <a:off x="0" y="6405571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6" name="Line 15"/>
          <p:cNvSpPr>
            <a:spLocks noChangeShapeType="1"/>
          </p:cNvSpPr>
          <p:nvPr userDrawn="1"/>
        </p:nvSpPr>
        <p:spPr bwMode="auto">
          <a:xfrm>
            <a:off x="0" y="10699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204788" y="6477893"/>
            <a:ext cx="1487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ru-RU" sz="2000" b="1" kern="120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fld id="{8E730068-F805-43B7-8A8E-3E2DB17E4B4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90800" y="136800"/>
            <a:ext cx="1479600" cy="79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341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fontAlgn="base">
        <a:spcBef>
          <a:spcPct val="0"/>
        </a:spcBef>
        <a:spcAft>
          <a:spcPct val="0"/>
        </a:spcAft>
        <a:defRPr sz="2600" b="0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23521" y="1198880"/>
            <a:ext cx="8698230" cy="4966970"/>
          </a:xfrm>
        </p:spPr>
        <p:txBody>
          <a:bodyPr anchor="t"/>
          <a:lstStyle/>
          <a:p>
            <a:pPr algn="ctr"/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ЧАСТНОЕ ПРОФЕССИОНАЛЬНОЕ ОБРАЗОВАТЕЛЬНОЕ УЧРЕЖДЕНИЕ</a:t>
            </a:r>
          </a:p>
          <a:p>
            <a:pPr algn="ctr"/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«ГАЗПРОМ ТЕХНИКУМ НОВЫЙ УРЕНГОЙ»</a:t>
            </a:r>
          </a:p>
          <a:p>
            <a:pPr algn="ctr"/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000" dirty="0"/>
              <a:t>III</a:t>
            </a:r>
            <a:r>
              <a:rPr lang="ru-RU" sz="2000" dirty="0"/>
              <a:t> КОНФЕРЕНЦИЯ УЧАЩИХСЯ И СТУДЕНТОВ</a:t>
            </a:r>
          </a:p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УЧЕБНО-ИССЛЕДОВАТЕЛЬСКАЯ РАБОТА</a:t>
            </a:r>
            <a:b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Обеспеченность почвенного покрова подвижным калием и обменным аммонийным азотом на территории Ямбургского месторождения</a:t>
            </a:r>
          </a:p>
          <a:p>
            <a:pPr algn="r"/>
            <a:endParaRPr lang="ru-RU" sz="1400" u="sng" dirty="0"/>
          </a:p>
          <a:p>
            <a:pPr algn="r"/>
            <a:r>
              <a:rPr lang="ru-RU" sz="1400" u="sng" dirty="0"/>
              <a:t>Выполнил: </a:t>
            </a: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969895" algn="ctr"/>
              </a:tabLst>
            </a:pPr>
            <a:r>
              <a:rPr lang="ru-RU" sz="1400" dirty="0"/>
              <a:t>студент группы ПН-22</a:t>
            </a: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969895" algn="ctr"/>
              </a:tabLst>
            </a:pPr>
            <a:r>
              <a:rPr lang="ru-RU" sz="1400" i="1" dirty="0" err="1"/>
              <a:t>Голощапов</a:t>
            </a:r>
            <a:r>
              <a:rPr lang="ru-RU" sz="1400" i="1" dirty="0"/>
              <a:t>  Данил Андреевич</a:t>
            </a: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969895" algn="ctr"/>
              </a:tabLst>
            </a:pPr>
            <a:r>
              <a:rPr lang="ru-RU" sz="1400" u="sng" dirty="0"/>
              <a:t>Руководитель:</a:t>
            </a: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969895" algn="ctr"/>
              </a:tabLst>
            </a:pPr>
            <a:r>
              <a:rPr lang="ru-RU" sz="1400" i="1" dirty="0" err="1"/>
              <a:t>Рустамова</a:t>
            </a:r>
            <a:r>
              <a:rPr lang="ru-RU" sz="1400" i="1" dirty="0"/>
              <a:t> Алла Александровна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197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Приготовление соляных вытяжек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почв пятен и почв разнотравья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88FBE92-CCEC-D010-1683-965B7F6F28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634"/>
          <a:stretch/>
        </p:blipFill>
        <p:spPr>
          <a:xfrm>
            <a:off x="414377" y="2593158"/>
            <a:ext cx="8315246" cy="2576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277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Определение массовой концентрации катионов аммония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67EF6D-D352-C842-6D01-D3F908176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44" y="2211325"/>
            <a:ext cx="4324733" cy="2615374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3C866C-FBEF-AF53-0E81-4EB5FF14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102" y="2211325"/>
            <a:ext cx="4324732" cy="2615374"/>
          </a:xfrm>
          <a:prstGeom prst="rect">
            <a:avLst/>
          </a:prstGeom>
          <a:noFill/>
        </p:spPr>
      </p:pic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37CD1C45-C844-0049-A504-94BECB2238AE}"/>
              </a:ext>
            </a:extLst>
          </p:cNvPr>
          <p:cNvGraphicFramePr>
            <a:graphicFrameLocks noGrp="1"/>
          </p:cNvGraphicFramePr>
          <p:nvPr/>
        </p:nvGraphicFramePr>
        <p:xfrm>
          <a:off x="311435" y="5444811"/>
          <a:ext cx="411854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8549">
                  <a:extLst>
                    <a:ext uri="{9D8B030D-6E8A-4147-A177-3AD203B41FA5}">
                      <a16:colId xmlns:a16="http://schemas.microsoft.com/office/drawing/2014/main" val="133187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Определение концентрации в почвах пятен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52945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B23BBA3A-7A66-F272-54B7-64E395D01B10}"/>
              </a:ext>
            </a:extLst>
          </p:cNvPr>
          <p:cNvGraphicFramePr>
            <a:graphicFrameLocks noGrp="1"/>
          </p:cNvGraphicFramePr>
          <p:nvPr/>
        </p:nvGraphicFramePr>
        <p:xfrm>
          <a:off x="4801613" y="5444811"/>
          <a:ext cx="411854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8549">
                  <a:extLst>
                    <a:ext uri="{9D8B030D-6E8A-4147-A177-3AD203B41FA5}">
                      <a16:colId xmlns:a16="http://schemas.microsoft.com/office/drawing/2014/main" val="133187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Определение концентрации в почвах разнотравья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52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2626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0505" y="1133884"/>
            <a:ext cx="8707437" cy="4943477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Определение массовой концентрации катионов аммония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37CD1C45-C844-0049-A504-94BECB2238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14791"/>
              </p:ext>
            </p:extLst>
          </p:nvPr>
        </p:nvGraphicFramePr>
        <p:xfrm>
          <a:off x="311433" y="5708252"/>
          <a:ext cx="411854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8549">
                  <a:extLst>
                    <a:ext uri="{9D8B030D-6E8A-4147-A177-3AD203B41FA5}">
                      <a16:colId xmlns:a16="http://schemas.microsoft.com/office/drawing/2014/main" val="133187073"/>
                    </a:ext>
                  </a:extLst>
                </a:gridCol>
              </a:tblGrid>
              <a:tr h="471788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Определение концентрации в почвах пятен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52945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B23BBA3A-7A66-F272-54B7-64E395D01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447602"/>
              </p:ext>
            </p:extLst>
          </p:nvPr>
        </p:nvGraphicFramePr>
        <p:xfrm>
          <a:off x="4801613" y="5708252"/>
          <a:ext cx="411854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8549">
                  <a:extLst>
                    <a:ext uri="{9D8B030D-6E8A-4147-A177-3AD203B41FA5}">
                      <a16:colId xmlns:a16="http://schemas.microsoft.com/office/drawing/2014/main" val="133187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Определение концентрации в почвах разнотравья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52945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209C1887-5851-38CD-D0E0-858DF9FF65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086229"/>
              </p:ext>
            </p:extLst>
          </p:nvPr>
        </p:nvGraphicFramePr>
        <p:xfrm>
          <a:off x="270505" y="1694572"/>
          <a:ext cx="4301495" cy="3999078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69874">
                  <a:extLst>
                    <a:ext uri="{9D8B030D-6E8A-4147-A177-3AD203B41FA5}">
                      <a16:colId xmlns:a16="http://schemas.microsoft.com/office/drawing/2014/main" val="1272476863"/>
                    </a:ext>
                  </a:extLst>
                </a:gridCol>
                <a:gridCol w="799673">
                  <a:extLst>
                    <a:ext uri="{9D8B030D-6E8A-4147-A177-3AD203B41FA5}">
                      <a16:colId xmlns:a16="http://schemas.microsoft.com/office/drawing/2014/main" val="63434083"/>
                    </a:ext>
                  </a:extLst>
                </a:gridCol>
                <a:gridCol w="595593">
                  <a:extLst>
                    <a:ext uri="{9D8B030D-6E8A-4147-A177-3AD203B41FA5}">
                      <a16:colId xmlns:a16="http://schemas.microsoft.com/office/drawing/2014/main" val="2616827499"/>
                    </a:ext>
                  </a:extLst>
                </a:gridCol>
                <a:gridCol w="391389">
                  <a:extLst>
                    <a:ext uri="{9D8B030D-6E8A-4147-A177-3AD203B41FA5}">
                      <a16:colId xmlns:a16="http://schemas.microsoft.com/office/drawing/2014/main" val="3169009567"/>
                    </a:ext>
                  </a:extLst>
                </a:gridCol>
                <a:gridCol w="548322">
                  <a:extLst>
                    <a:ext uri="{9D8B030D-6E8A-4147-A177-3AD203B41FA5}">
                      <a16:colId xmlns:a16="http://schemas.microsoft.com/office/drawing/2014/main" val="4014199731"/>
                    </a:ext>
                  </a:extLst>
                </a:gridCol>
                <a:gridCol w="548322">
                  <a:extLst>
                    <a:ext uri="{9D8B030D-6E8A-4147-A177-3AD203B41FA5}">
                      <a16:colId xmlns:a16="http://schemas.microsoft.com/office/drawing/2014/main" val="3127482483"/>
                    </a:ext>
                  </a:extLst>
                </a:gridCol>
                <a:gridCol w="548322">
                  <a:extLst>
                    <a:ext uri="{9D8B030D-6E8A-4147-A177-3AD203B41FA5}">
                      <a16:colId xmlns:a16="http://schemas.microsoft.com/office/drawing/2014/main" val="1015876628"/>
                    </a:ext>
                  </a:extLst>
                </a:gridCol>
              </a:tblGrid>
              <a:tr h="155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Раствор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Название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С, мг/дм</a:t>
                      </a:r>
                      <a:r>
                        <a:rPr lang="ru-RU" sz="1000" baseline="30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Aср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66030234"/>
                  </a:ext>
                </a:extLst>
              </a:tr>
              <a:tr h="3185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Фон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Дистиллированная вода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4410217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(0-20 см)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0,1700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0,0227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0,034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0,029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6067473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2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(20-40 см)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2,5400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0,2707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0794117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3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(40-60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2,0150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0,2157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0,288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0,179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5769389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(60-80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0,0200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0,0070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0,009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82613150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5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</a:t>
                      </a:r>
                      <a:r>
                        <a:rPr lang="en-US" sz="1000">
                          <a:effectLst/>
                        </a:rPr>
                        <a:t>80-100 </a:t>
                      </a:r>
                      <a:r>
                        <a:rPr lang="ru-RU" sz="1000">
                          <a:effectLst/>
                        </a:rPr>
                        <a:t>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3,4250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0,3630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9874593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6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(100-110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1,3050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0,1413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0,138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0,142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0,144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8867733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(110-130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5,4940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0,5797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0,5780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0,5800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0,5810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453726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8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(130-132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2,0750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0,2217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0,2230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0,2210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0,2210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1874249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A1831699-68B7-A9F2-8635-558B61E0A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583410"/>
              </p:ext>
            </p:extLst>
          </p:nvPr>
        </p:nvGraphicFramePr>
        <p:xfrm>
          <a:off x="4741985" y="1694572"/>
          <a:ext cx="4301495" cy="3999078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869874">
                  <a:extLst>
                    <a:ext uri="{9D8B030D-6E8A-4147-A177-3AD203B41FA5}">
                      <a16:colId xmlns:a16="http://schemas.microsoft.com/office/drawing/2014/main" val="1272476863"/>
                    </a:ext>
                  </a:extLst>
                </a:gridCol>
                <a:gridCol w="799673">
                  <a:extLst>
                    <a:ext uri="{9D8B030D-6E8A-4147-A177-3AD203B41FA5}">
                      <a16:colId xmlns:a16="http://schemas.microsoft.com/office/drawing/2014/main" val="63434083"/>
                    </a:ext>
                  </a:extLst>
                </a:gridCol>
                <a:gridCol w="595593">
                  <a:extLst>
                    <a:ext uri="{9D8B030D-6E8A-4147-A177-3AD203B41FA5}">
                      <a16:colId xmlns:a16="http://schemas.microsoft.com/office/drawing/2014/main" val="2616827499"/>
                    </a:ext>
                  </a:extLst>
                </a:gridCol>
                <a:gridCol w="391389">
                  <a:extLst>
                    <a:ext uri="{9D8B030D-6E8A-4147-A177-3AD203B41FA5}">
                      <a16:colId xmlns:a16="http://schemas.microsoft.com/office/drawing/2014/main" val="3169009567"/>
                    </a:ext>
                  </a:extLst>
                </a:gridCol>
                <a:gridCol w="548322">
                  <a:extLst>
                    <a:ext uri="{9D8B030D-6E8A-4147-A177-3AD203B41FA5}">
                      <a16:colId xmlns:a16="http://schemas.microsoft.com/office/drawing/2014/main" val="4014199731"/>
                    </a:ext>
                  </a:extLst>
                </a:gridCol>
                <a:gridCol w="548322">
                  <a:extLst>
                    <a:ext uri="{9D8B030D-6E8A-4147-A177-3AD203B41FA5}">
                      <a16:colId xmlns:a16="http://schemas.microsoft.com/office/drawing/2014/main" val="3127482483"/>
                    </a:ext>
                  </a:extLst>
                </a:gridCol>
                <a:gridCol w="548322">
                  <a:extLst>
                    <a:ext uri="{9D8B030D-6E8A-4147-A177-3AD203B41FA5}">
                      <a16:colId xmlns:a16="http://schemas.microsoft.com/office/drawing/2014/main" val="1015876628"/>
                    </a:ext>
                  </a:extLst>
                </a:gridCol>
              </a:tblGrid>
              <a:tr h="155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Раствор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Название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С, мг/дм</a:t>
                      </a:r>
                      <a:r>
                        <a:rPr lang="ru-RU" sz="1000" baseline="30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Aср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A3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66030234"/>
                  </a:ext>
                </a:extLst>
              </a:tr>
              <a:tr h="3185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Фон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Дистиллированная вода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4410217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(0-20 см)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0,1700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0,0227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0,034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0,029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6067473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2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(20-40 см)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2,5400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0,2707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0794117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3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(40-60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2,0150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0,2157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0,288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0,179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5769389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(60-80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0,0200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0,0070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0,009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82613150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5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</a:t>
                      </a:r>
                      <a:r>
                        <a:rPr lang="en-US" sz="1000">
                          <a:effectLst/>
                        </a:rPr>
                        <a:t>80-100 </a:t>
                      </a:r>
                      <a:r>
                        <a:rPr lang="ru-RU" sz="1000">
                          <a:effectLst/>
                        </a:rPr>
                        <a:t>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3,4250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0,3630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0,362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9874593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6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(100-110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1,3050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0,1413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0,138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0,142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0,144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8867733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(110-130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5,4940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0,5797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0,5780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0,5800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0,5810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453726"/>
                  </a:ext>
                </a:extLst>
              </a:tr>
              <a:tr h="420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Вытяжка № 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8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(130-132 см)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2,0750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0,2217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0,2230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0,2210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0,2210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1874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6856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0505" y="1133884"/>
            <a:ext cx="8707437" cy="4943477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Концентрации в почвах пятен</a:t>
            </a:r>
          </a:p>
        </p:txBody>
      </p:sp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82BF8B0B-AC67-FEA5-185E-1FCFE23D37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858875"/>
              </p:ext>
            </p:extLst>
          </p:nvPr>
        </p:nvGraphicFramePr>
        <p:xfrm>
          <a:off x="270505" y="1853185"/>
          <a:ext cx="4052374" cy="405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0CFDC0D0-DFD5-A53D-81E0-58AB1ED332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2474005"/>
              </p:ext>
            </p:extLst>
          </p:nvPr>
        </p:nvGraphicFramePr>
        <p:xfrm>
          <a:off x="4686290" y="1877569"/>
          <a:ext cx="4052374" cy="405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87338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0505" y="1133884"/>
            <a:ext cx="8707437" cy="4943477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Концентрации в почвах разнотравья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80941570-6C6A-A57A-914D-DFA59CEB00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178597"/>
              </p:ext>
            </p:extLst>
          </p:nvPr>
        </p:nvGraphicFramePr>
        <p:xfrm>
          <a:off x="405337" y="1877570"/>
          <a:ext cx="4052374" cy="4054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1B347AE8-6608-0802-6278-329EFFABB9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153920"/>
              </p:ext>
            </p:extLst>
          </p:nvPr>
        </p:nvGraphicFramePr>
        <p:xfrm>
          <a:off x="4686291" y="1877570"/>
          <a:ext cx="4052374" cy="4054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7503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CFEA8AC-17C2-004E-E42E-762A2D2DD8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71222"/>
              </p:ext>
            </p:extLst>
          </p:nvPr>
        </p:nvGraphicFramePr>
        <p:xfrm>
          <a:off x="208344" y="1183746"/>
          <a:ext cx="8707438" cy="5143531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603034">
                  <a:extLst>
                    <a:ext uri="{9D8B030D-6E8A-4147-A177-3AD203B41FA5}">
                      <a16:colId xmlns:a16="http://schemas.microsoft.com/office/drawing/2014/main" val="470321818"/>
                    </a:ext>
                  </a:extLst>
                </a:gridCol>
                <a:gridCol w="1407733">
                  <a:extLst>
                    <a:ext uri="{9D8B030D-6E8A-4147-A177-3AD203B41FA5}">
                      <a16:colId xmlns:a16="http://schemas.microsoft.com/office/drawing/2014/main" val="1176819818"/>
                    </a:ext>
                  </a:extLst>
                </a:gridCol>
                <a:gridCol w="1311045">
                  <a:extLst>
                    <a:ext uri="{9D8B030D-6E8A-4147-A177-3AD203B41FA5}">
                      <a16:colId xmlns:a16="http://schemas.microsoft.com/office/drawing/2014/main" val="2053444891"/>
                    </a:ext>
                  </a:extLst>
                </a:gridCol>
                <a:gridCol w="2192813">
                  <a:extLst>
                    <a:ext uri="{9D8B030D-6E8A-4147-A177-3AD203B41FA5}">
                      <a16:colId xmlns:a16="http://schemas.microsoft.com/office/drawing/2014/main" val="1567995354"/>
                    </a:ext>
                  </a:extLst>
                </a:gridCol>
                <a:gridCol w="2192813">
                  <a:extLst>
                    <a:ext uri="{9D8B030D-6E8A-4147-A177-3AD203B41FA5}">
                      <a16:colId xmlns:a16="http://schemas.microsoft.com/office/drawing/2014/main" val="3138695438"/>
                    </a:ext>
                  </a:extLst>
                </a:gridCol>
              </a:tblGrid>
              <a:tr h="315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Вид почвы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Номер образца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Содержание подвижного калия, мг/100г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Содержание обменного аммония, мг/кг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Степень обеспеченности калием и аммонием соответственно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436086322"/>
                  </a:ext>
                </a:extLst>
              </a:tr>
              <a:tr h="523753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Почва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пятен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0,3000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987115106"/>
                  </a:ext>
                </a:extLst>
              </a:tr>
              <a:tr h="52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0,1948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5,08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351552921"/>
                  </a:ext>
                </a:extLst>
              </a:tr>
              <a:tr h="52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4,03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912890595"/>
                  </a:ext>
                </a:extLst>
              </a:tr>
              <a:tr h="52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0,04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35650495"/>
                  </a:ext>
                </a:extLst>
              </a:tr>
              <a:tr h="52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0,3128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6,85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Очень слабая</a:t>
                      </a:r>
                      <a:endParaRPr lang="ru-RU" sz="9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Очень низкая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975421083"/>
                  </a:ext>
                </a:extLst>
              </a:tr>
              <a:tr h="52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2,61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604735032"/>
                  </a:ext>
                </a:extLst>
              </a:tr>
              <a:tr h="52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10,988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Низкая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740798712"/>
                  </a:ext>
                </a:extLst>
              </a:tr>
              <a:tr h="52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Образец 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4,15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  <a:endParaRPr lang="ru-RU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739466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1628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9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7EF8A87-9584-BD7C-D1A9-613C06F48E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240105"/>
              </p:ext>
            </p:extLst>
          </p:nvPr>
        </p:nvGraphicFramePr>
        <p:xfrm>
          <a:off x="208344" y="1146049"/>
          <a:ext cx="8722931" cy="5023103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605888">
                  <a:extLst>
                    <a:ext uri="{9D8B030D-6E8A-4147-A177-3AD203B41FA5}">
                      <a16:colId xmlns:a16="http://schemas.microsoft.com/office/drawing/2014/main" val="472535458"/>
                    </a:ext>
                  </a:extLst>
                </a:gridCol>
                <a:gridCol w="1410234">
                  <a:extLst>
                    <a:ext uri="{9D8B030D-6E8A-4147-A177-3AD203B41FA5}">
                      <a16:colId xmlns:a16="http://schemas.microsoft.com/office/drawing/2014/main" val="3903805170"/>
                    </a:ext>
                  </a:extLst>
                </a:gridCol>
                <a:gridCol w="1313379">
                  <a:extLst>
                    <a:ext uri="{9D8B030D-6E8A-4147-A177-3AD203B41FA5}">
                      <a16:colId xmlns:a16="http://schemas.microsoft.com/office/drawing/2014/main" val="913457481"/>
                    </a:ext>
                  </a:extLst>
                </a:gridCol>
                <a:gridCol w="2196715">
                  <a:extLst>
                    <a:ext uri="{9D8B030D-6E8A-4147-A177-3AD203B41FA5}">
                      <a16:colId xmlns:a16="http://schemas.microsoft.com/office/drawing/2014/main" val="2001440592"/>
                    </a:ext>
                  </a:extLst>
                </a:gridCol>
                <a:gridCol w="2196715">
                  <a:extLst>
                    <a:ext uri="{9D8B030D-6E8A-4147-A177-3AD203B41FA5}">
                      <a16:colId xmlns:a16="http://schemas.microsoft.com/office/drawing/2014/main" val="3174032943"/>
                    </a:ext>
                  </a:extLst>
                </a:gridCol>
              </a:tblGrid>
              <a:tr h="5843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Вид почвы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Номер образца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Содержание подвижного калия, мг/100г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Содержание обменного аммония, мг/кг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Степень обеспеченности калием и аммонием соответственно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1881164214"/>
                  </a:ext>
                </a:extLst>
              </a:tr>
              <a:tr h="493198"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Почва разнотравья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0,2498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1,5106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3792473713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0,2780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13,7342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Низкая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2107521817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20,2046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Средняя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4159680316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Образец 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21,7074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Средняя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3579071225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0,7720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34,3594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Средняя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459230036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17,4060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Низкая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1346713150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15,7170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Низкая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2746232301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0,3946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7,8904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2694286232"/>
                  </a:ext>
                </a:extLst>
              </a:tr>
              <a:tr h="4931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Образец 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1,5488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Очень низкая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53" marR="34553" marT="0" marB="0" anchor="ctr"/>
                </a:tc>
                <a:extLst>
                  <a:ext uri="{0D108BD9-81ED-4DB2-BD59-A6C34878D82A}">
                    <a16:rowId xmlns:a16="http://schemas.microsoft.com/office/drawing/2014/main" val="1444901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4397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0"/>
            <a:ext cx="6797675" cy="1009650"/>
          </a:xfrm>
        </p:spPr>
        <p:txBody>
          <a:bodyPr/>
          <a:lstStyle/>
          <a:p>
            <a:r>
              <a:rPr lang="ru-RU" sz="6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Заключения и выводы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12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9DBE9D76-3C02-139C-3711-2A62CDD031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344" y="1179576"/>
            <a:ext cx="8722931" cy="4498848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Покров и почвы Тазовского полуострова имеют огромное хозяйственное значение. Так, например оленеводство, развивающееся на этих территориях, играет значительную роль в жизни местных жителей, а также олени используются для получения мяса, шкур, рогов, молока и других продуктов.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У почв пятен самая высокая концентрация обменного аммонийного азота наблюдалась в Образце 7 (110-130 см), а самая низкая – в Образце 4 (60-80 см). Самая высокая концентрация подвижного калия отмечается в Смеси образцов 5, 6, 7, 8 (80-132 см), а самая низкая – в Смеси образцов 2, 3, 4 (20-80 см). У почв разнотравья самая высокая концентрация обменного аммонийного азота наблюдалась в Образце 4 (40-50 см), а самая низкая – в Образце 0 (0-5 см). Самая высокая концентрация подвижного калия отмечается в Смеси образцов 4, 5, 6 (40-50 см, 60-70 см и 70-80 см), а самая низкая – в Образце 0 (0-5 см).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arenR"/>
            </a:pP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Во всех образцах отмечена очень слабая обеспеченность подвижным калием. Обеспеченность аммонийным азотом определена как очень низкая для Образцов 1, 2, 3, 4, 5, 6, 8 и как низкая в Образце 7 (для почв пятен), и  как очень низкая для Образцов 0, 7, 8, низкая – для Образцов 1, 5, 6 и  как средняя для Образцов 2, 3, 4 (для почв разнотравья).</a:t>
            </a:r>
          </a:p>
          <a:p>
            <a:pPr lvl="0"/>
            <a:r>
              <a:rPr lang="ru-RU" sz="3200" kern="1200" dirty="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72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8953" y="1611850"/>
            <a:ext cx="8506094" cy="3634299"/>
          </a:xfrm>
        </p:spPr>
        <p:txBody>
          <a:bodyPr/>
          <a:lstStyle/>
          <a:p>
            <a:r>
              <a:rPr lang="ru-RU" b="1" dirty="0"/>
              <a:t>Актуальность</a:t>
            </a:r>
            <a:r>
              <a:rPr lang="ru-RU" dirty="0"/>
              <a:t> данной работе придает тот факт, что промышленное освоение территорий, которые ранее использовались как пастбищные, неизбежно влияет на условия выпаса оленей и их кормовую базу. В зоне техногенного воздействия качество пастбищ снижается, вплоть до полной его утраты или перевода в разряд непригодных для выпаса земель с последующим длительным восстановлением или же без него. Поэтому восстановление естественного плодородия тундровых почв в местах стойбищ для развития растительного покрова является одной из важных задач экологической науки.</a:t>
            </a:r>
          </a:p>
        </p:txBody>
      </p:sp>
    </p:spTree>
    <p:extLst>
      <p:ext uri="{BB962C8B-B14F-4D97-AF65-F5344CB8AC3E}">
        <p14:creationId xmlns:p14="http://schemas.microsoft.com/office/powerpoint/2010/main" val="176303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 задачи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2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/>
              <a:t>Цель исследования</a:t>
            </a:r>
            <a:r>
              <a:rPr lang="ru-RU" sz="2400" dirty="0"/>
              <a:t>: исследовать обеспеченность почвенного покрова подвижным калием и обменным аммонийным азотом для дальнейшей оценки возможности рекультивации почв их в местах стойбищных остановок оленеводов на территории Ямбургского месторождения</a:t>
            </a:r>
            <a:r>
              <a:rPr lang="ru-RU" sz="2400" i="1" dirty="0"/>
              <a:t>.</a:t>
            </a:r>
            <a:r>
              <a:rPr lang="ru-RU" sz="2400" dirty="0"/>
              <a:t> </a:t>
            </a:r>
          </a:p>
          <a:p>
            <a:endParaRPr lang="ru-RU" sz="2400" dirty="0"/>
          </a:p>
          <a:p>
            <a:r>
              <a:rPr lang="ru-RU" sz="2400" dirty="0"/>
              <a:t>Для достижения цели были поставлены следующие </a:t>
            </a:r>
            <a:r>
              <a:rPr lang="ru-RU" sz="2400" b="1" dirty="0"/>
              <a:t>задачи</a:t>
            </a:r>
            <a:r>
              <a:rPr lang="ru-RU" sz="2400" dirty="0"/>
              <a:t>:</a:t>
            </a:r>
          </a:p>
          <a:p>
            <a:endParaRPr lang="ru-RU" sz="2400" dirty="0"/>
          </a:p>
          <a:p>
            <a:r>
              <a:rPr lang="ru-RU" sz="2000" dirty="0"/>
              <a:t>1. Проанализировать хозяйственное назначение почвенного покрова Тазовского полуострова.</a:t>
            </a:r>
          </a:p>
          <a:p>
            <a:r>
              <a:rPr lang="ru-RU" sz="2000" dirty="0"/>
              <a:t>2. Исследовать содержание и сосредоточенность подвижного калия и обменного аммонийного азота в слоях тундровых почв.</a:t>
            </a:r>
          </a:p>
          <a:p>
            <a:r>
              <a:rPr lang="ru-RU" sz="2000" dirty="0"/>
              <a:t>3. Графически отобразить концентрационное распространения элементов в слоях тундровых почв и проанализировать данные.</a:t>
            </a:r>
          </a:p>
          <a:p>
            <a:r>
              <a:rPr lang="ru-RU" sz="2000" dirty="0"/>
              <a:t>4. Оценить обеспеченность почв.</a:t>
            </a:r>
          </a:p>
          <a:p>
            <a:r>
              <a:rPr lang="ru-RU" sz="2000" dirty="0"/>
              <a:t>5. Сделать выводы и заключения по проанализированным данным.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6321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Объект, предмет и гипотеза исследования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3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/>
              <a:t>Объект исследования</a:t>
            </a:r>
            <a:r>
              <a:rPr lang="ru-RU" sz="2800" dirty="0"/>
              <a:t>: нарушенный почвенный покров в местах стойбищных остановок оленеводов на территории Ямбургского месторождения</a:t>
            </a:r>
            <a:endParaRPr lang="ru-RU" sz="2800" i="1" dirty="0"/>
          </a:p>
          <a:p>
            <a:r>
              <a:rPr lang="ru-RU" sz="2800" b="1" dirty="0"/>
              <a:t>Предмет исследования</a:t>
            </a:r>
            <a:r>
              <a:rPr lang="ru-RU" sz="2800" dirty="0"/>
              <a:t>: обеспеченность подвижным калием и обменным аммонийным азотом. </a:t>
            </a:r>
          </a:p>
          <a:p>
            <a:endParaRPr lang="ru-RU" sz="2800" dirty="0"/>
          </a:p>
          <a:p>
            <a:endParaRPr lang="ru-RU" sz="2800" dirty="0"/>
          </a:p>
          <a:p>
            <a:r>
              <a:rPr lang="ru-RU" sz="2400" b="1" dirty="0"/>
              <a:t>Гипотеза исследования</a:t>
            </a:r>
            <a:r>
              <a:rPr lang="ru-RU" sz="2400" dirty="0"/>
              <a:t>: в местах стойбищных остановок оленеводов на территории Ямбургского месторождения, обеспеченность почвенного покрова подвижным калием и обменным аммонийным азотом будет средней.</a:t>
            </a:r>
          </a:p>
        </p:txBody>
      </p:sp>
    </p:spTree>
    <p:extLst>
      <p:ext uri="{BB962C8B-B14F-4D97-AF65-F5344CB8AC3E}">
        <p14:creationId xmlns:p14="http://schemas.microsoft.com/office/powerpoint/2010/main" val="385650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исследования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5026B8-D33C-E6EC-AF01-52584E836E3A}"/>
              </a:ext>
            </a:extLst>
          </p:cNvPr>
          <p:cNvSpPr txBox="1"/>
          <p:nvPr/>
        </p:nvSpPr>
        <p:spPr>
          <a:xfrm>
            <a:off x="560296" y="1831820"/>
            <a:ext cx="718162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3200" kern="1200" dirty="0">
                <a:solidFill>
                  <a:srgbClr val="003366"/>
                </a:solidFill>
              </a:rPr>
              <a:t>Изучение литературных источников;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3200" kern="1200" dirty="0">
                <a:solidFill>
                  <a:srgbClr val="003366"/>
                </a:solidFill>
              </a:rPr>
              <a:t>Определение массовой концентрации катионов калия и аммония;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3200" kern="1200" dirty="0">
                <a:solidFill>
                  <a:srgbClr val="003366"/>
                </a:solidFill>
              </a:rPr>
              <a:t>Расчет содержания элементов;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kern="1200" dirty="0">
                <a:solidFill>
                  <a:srgbClr val="003366"/>
                </a:solidFill>
              </a:rPr>
              <a:t>Определение степени обеспеченности;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3200" kern="1200" dirty="0">
                <a:solidFill>
                  <a:srgbClr val="003366"/>
                </a:solidFill>
              </a:rPr>
              <a:t>Сравнительный анализ результатов и их обобщение;</a:t>
            </a:r>
          </a:p>
        </p:txBody>
      </p:sp>
    </p:spTree>
    <p:extLst>
      <p:ext uri="{BB962C8B-B14F-4D97-AF65-F5344CB8AC3E}">
        <p14:creationId xmlns:p14="http://schemas.microsoft.com/office/powerpoint/2010/main" val="349494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42014" y="0"/>
            <a:ext cx="6797675" cy="1009650"/>
          </a:xfrm>
        </p:spPr>
        <p:txBody>
          <a:bodyPr/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возникновения вопроса изучения или теоретическая часть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5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926079" y="1243011"/>
            <a:ext cx="3291841" cy="4943477"/>
          </a:xfrm>
        </p:spPr>
        <p:txBody>
          <a:bodyPr/>
          <a:lstStyle/>
          <a:p>
            <a:pPr algn="ctr"/>
            <a:r>
              <a:rPr lang="ru-RU" sz="2000" dirty="0">
                <a:effectLst/>
                <a:ea typeface="Calibri" panose="020F0502020204030204" pitchFamily="34" charset="0"/>
              </a:rPr>
              <a:t>В наше время человек особенно сильно разрушает окружающую среду ради собственной выгоды. Происходит сильное антропогенное, так и техногенное влияния на почвы Ямала. Дальнейшее продолжение данных действий приведет к нарушению естественного плодородия и растительного покрова тундровых почв в местах стойбищ. Из чего будет следовать сокращение запасов кормов, стравливание и выбивание наиболее ценных пастбищ.</a:t>
            </a:r>
            <a:endParaRPr lang="ru-RU" sz="2800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15FF13F-3EBF-6A15-DB0B-EB39359BA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8251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C3C7CBA-1EF8-960D-AAD8-86FC5D879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8251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EB38EE-F84F-0FC5-D433-7366EDA44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8251" y="6186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FD755DA-9AB7-210E-FB3B-12A0FAC02D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28"/>
          <a:stretch/>
        </p:blipFill>
        <p:spPr>
          <a:xfrm rot="5400000">
            <a:off x="6193206" y="3350789"/>
            <a:ext cx="2893589" cy="256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35B194-7729-A00B-34CC-5DC9FDD6B0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23" t="2711"/>
          <a:stretch/>
        </p:blipFill>
        <p:spPr>
          <a:xfrm rot="5400000">
            <a:off x="6795344" y="1031346"/>
            <a:ext cx="1698974" cy="25699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B98DDDB-1195-798E-F2E9-391308D419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95"/>
          <a:stretch/>
        </p:blipFill>
        <p:spPr>
          <a:xfrm rot="5400000">
            <a:off x="637503" y="1028526"/>
            <a:ext cx="1717304" cy="25756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FF7D823-67CF-6AD4-4986-F0DA576582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1" t="33233" r="45007"/>
          <a:stretch/>
        </p:blipFill>
        <p:spPr>
          <a:xfrm rot="5400000">
            <a:off x="39552" y="3343139"/>
            <a:ext cx="2893590" cy="25756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12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281353"/>
            <a:ext cx="6797675" cy="540727"/>
          </a:xfrm>
        </p:spPr>
        <p:txBody>
          <a:bodyPr/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часть исследования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6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23838" y="1222373"/>
            <a:ext cx="8707437" cy="4943477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Изучение научно-популярной литературы, подбор материалов и оборудования</a:t>
            </a:r>
          </a:p>
          <a:p>
            <a:r>
              <a:rPr lang="ru-RU" sz="2000" b="1" dirty="0">
                <a:ea typeface="Calibri" panose="020F0502020204030204" pitchFamily="34" charset="0"/>
              </a:rPr>
              <a:t>В результате изучения н</a:t>
            </a:r>
            <a:r>
              <a:rPr lang="ru-RU" sz="2000" b="1" dirty="0">
                <a:effectLst/>
                <a:ea typeface="Calibri" panose="020F0502020204030204" pitchFamily="34" charset="0"/>
              </a:rPr>
              <a:t>аучно-популярной литературы выяснилось, что: </a:t>
            </a:r>
            <a:r>
              <a:rPr lang="ru-RU" sz="2000" dirty="0">
                <a:effectLst/>
                <a:ea typeface="Calibri" panose="020F0502020204030204" pitchFamily="34" charset="0"/>
              </a:rPr>
              <a:t>на территории Тазовского полуострова восстановление и рекультивация земель производится преимущественно после техногенного воздействия (в связи с интенсивной добычей полезных ископаемых), а после антропогенного воздействия (в большей степени представленное сельским хозяйством подавляющую часть которого на Ямале отражает оленеводство) либо не столь интенсивно, либо вообще не производится.</a:t>
            </a:r>
          </a:p>
          <a:p>
            <a:endParaRPr lang="ru-RU" sz="1800" dirty="0">
              <a:latin typeface="Times New Roman" panose="02020603050405020304" pitchFamily="18" charset="0"/>
            </a:endParaRPr>
          </a:p>
          <a:p>
            <a:r>
              <a:rPr lang="ru-RU" sz="2000" b="1" dirty="0"/>
              <a:t>Оборудование и измерительные приборы:</a:t>
            </a:r>
          </a:p>
          <a:p>
            <a:r>
              <a:rPr lang="ru-RU" sz="2000" dirty="0"/>
              <a:t>Фотоколориметр типа Экотест-2020, кюветы с толщиной поглощающего слоя 10 мм, весы лабораторные, колбы мерные на 100 мл и 50 мл, пипетки, инсулиновые шприцы, шпатели, наборная тара по 25 миллилитров, и реактивы соответствующие методике измерений массовой концентрации ионов аммония.</a:t>
            </a:r>
          </a:p>
        </p:txBody>
      </p:sp>
    </p:spTree>
    <p:extLst>
      <p:ext uri="{BB962C8B-B14F-4D97-AF65-F5344CB8AC3E}">
        <p14:creationId xmlns:p14="http://schemas.microsoft.com/office/powerpoint/2010/main" val="211602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60448" y="-191559"/>
            <a:ext cx="6998208" cy="1009650"/>
          </a:xfrm>
        </p:spPr>
        <p:txBody>
          <a:bodyPr/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Экспериментальная часть исследования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FFFFFF"/>
                </a:solidFill>
              </a:rPr>
              <a:t>7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Создание калибровочного графика на основе серии градировочных растворов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4B061A-454C-A7FF-B3FF-E8DD79E705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67" r="15161"/>
          <a:stretch/>
        </p:blipFill>
        <p:spPr>
          <a:xfrm rot="16200000">
            <a:off x="2970905" y="-313630"/>
            <a:ext cx="3157900" cy="87406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523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-191559"/>
            <a:ext cx="6797675" cy="1009650"/>
          </a:xfrm>
        </p:spPr>
        <p:txBody>
          <a:bodyPr/>
          <a:lstStyle/>
          <a:p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/>
                <a:ea typeface="+mj-ea"/>
                <a:cs typeface="+mj-cs"/>
              </a:rPr>
              <a:t>Экспериментальная часть исследования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208344" y="6444297"/>
            <a:ext cx="1585732" cy="307777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8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Создание калибровочного графика на основе серии градировочных растворов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425B5DB-9377-4EBC-33B9-1E178CC6D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66947"/>
              </p:ext>
            </p:extLst>
          </p:nvPr>
        </p:nvGraphicFramePr>
        <p:xfrm>
          <a:off x="297762" y="2633471"/>
          <a:ext cx="3803905" cy="263639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724690">
                  <a:extLst>
                    <a:ext uri="{9D8B030D-6E8A-4147-A177-3AD203B41FA5}">
                      <a16:colId xmlns:a16="http://schemas.microsoft.com/office/drawing/2014/main" val="828850787"/>
                    </a:ext>
                  </a:extLst>
                </a:gridCol>
                <a:gridCol w="518339">
                  <a:extLst>
                    <a:ext uri="{9D8B030D-6E8A-4147-A177-3AD203B41FA5}">
                      <a16:colId xmlns:a16="http://schemas.microsoft.com/office/drawing/2014/main" val="155850735"/>
                    </a:ext>
                  </a:extLst>
                </a:gridCol>
                <a:gridCol w="640219">
                  <a:extLst>
                    <a:ext uri="{9D8B030D-6E8A-4147-A177-3AD203B41FA5}">
                      <a16:colId xmlns:a16="http://schemas.microsoft.com/office/drawing/2014/main" val="2840931410"/>
                    </a:ext>
                  </a:extLst>
                </a:gridCol>
                <a:gridCol w="640219">
                  <a:extLst>
                    <a:ext uri="{9D8B030D-6E8A-4147-A177-3AD203B41FA5}">
                      <a16:colId xmlns:a16="http://schemas.microsoft.com/office/drawing/2014/main" val="2180883471"/>
                    </a:ext>
                  </a:extLst>
                </a:gridCol>
                <a:gridCol w="640219">
                  <a:extLst>
                    <a:ext uri="{9D8B030D-6E8A-4147-A177-3AD203B41FA5}">
                      <a16:colId xmlns:a16="http://schemas.microsoft.com/office/drawing/2014/main" val="370136998"/>
                    </a:ext>
                  </a:extLst>
                </a:gridCol>
                <a:gridCol w="640219">
                  <a:extLst>
                    <a:ext uri="{9D8B030D-6E8A-4147-A177-3AD203B41FA5}">
                      <a16:colId xmlns:a16="http://schemas.microsoft.com/office/drawing/2014/main" val="2312015849"/>
                    </a:ext>
                  </a:extLst>
                </a:gridCol>
              </a:tblGrid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Раствор</a:t>
                      </a:r>
                      <a:endParaRPr lang="ru-RU" sz="1000" b="1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С,</a:t>
                      </a:r>
                      <a:endParaRPr lang="ru-RU" sz="1000" b="1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A</a:t>
                      </a:r>
                      <a:r>
                        <a:rPr lang="ru-RU" sz="1000" b="1" u="none" strike="noStrike" dirty="0">
                          <a:effectLst/>
                        </a:rPr>
                        <a:t>ср</a:t>
                      </a:r>
                      <a:endParaRPr lang="ru-RU" sz="1000" b="1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A1</a:t>
                      </a:r>
                      <a:endParaRPr lang="en-US" sz="1000" b="1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A2</a:t>
                      </a:r>
                      <a:endParaRPr lang="en-US" sz="1000" b="1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A3</a:t>
                      </a:r>
                      <a:endParaRPr lang="en-US" sz="1000" b="1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55140231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Фон</a:t>
                      </a:r>
                      <a:endParaRPr lang="ru-RU" sz="1000" b="0" i="1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0,0000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0,0000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57594381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Раствор № 1</a:t>
                      </a:r>
                      <a:endParaRPr lang="ru-RU" sz="1000" b="0" i="1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0,1000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0,0111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0,0114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0,0108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0,0111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48208424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Раствор № 2</a:t>
                      </a:r>
                      <a:endParaRPr lang="ru-RU" sz="1000" b="0" i="1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0,2000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0,0322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0,029100001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0,031099999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0,036499999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65507235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Раствор № 3</a:t>
                      </a:r>
                      <a:endParaRPr lang="ru-RU" sz="1000" b="0" i="1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0,5000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0,0668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0,067199998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0,065099999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0,0682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40534789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Раствор № 4</a:t>
                      </a:r>
                      <a:endParaRPr lang="ru-RU" sz="1000" b="0" i="1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1,0000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0,1009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0,102200001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0,101000004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0,099600002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54281860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Раствор № 5</a:t>
                      </a:r>
                      <a:endParaRPr lang="ru-RU" sz="1000" b="0" i="1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2,0000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0,2167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0,223199993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0,221000001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0,205799997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62234936"/>
                  </a:ext>
                </a:extLst>
              </a:tr>
              <a:tr h="3295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Раствор № 6</a:t>
                      </a:r>
                      <a:endParaRPr lang="ru-RU" sz="1000" b="0" i="1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4,0000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0,4227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0,426600009</a:t>
                      </a:r>
                      <a:endParaRPr lang="ru-RU" sz="1000" b="0" i="0" u="none" strike="noStrike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0,427700013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0,413700014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43098133"/>
                  </a:ext>
                </a:extLst>
              </a:tr>
            </a:tbl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F428174C-96F3-5C9D-3E0F-8687E9C150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561764"/>
              </p:ext>
            </p:extLst>
          </p:nvPr>
        </p:nvGraphicFramePr>
        <p:xfrm>
          <a:off x="4572000" y="2455926"/>
          <a:ext cx="4375849" cy="3274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1496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Специальное оформление">
  <a:themeElements>
    <a:clrScheme name="9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Специальное оформление">
  <a:themeElements>
    <a:clrScheme name="3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Специальное оформление">
  <a:themeElements>
    <a:clrScheme name="7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7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1430</Words>
  <Application>Microsoft Office PowerPoint</Application>
  <PresentationFormat>Экран (4:3)</PresentationFormat>
  <Paragraphs>397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Arial Cyr</vt:lpstr>
      <vt:lpstr>Arial Narrow</vt:lpstr>
      <vt:lpstr>Calibri</vt:lpstr>
      <vt:lpstr>Calibri Light</vt:lpstr>
      <vt:lpstr>Times New Roman</vt:lpstr>
      <vt:lpstr>Тема Office</vt:lpstr>
      <vt:lpstr>10_Специальное оформление</vt:lpstr>
      <vt:lpstr>3_Специальное оформление</vt:lpstr>
      <vt:lpstr>7_Специальное оформление</vt:lpstr>
      <vt:lpstr>Презентация PowerPoint</vt:lpstr>
      <vt:lpstr>Актуальность</vt:lpstr>
      <vt:lpstr>Цель и задачи</vt:lpstr>
      <vt:lpstr>Объект, предмет и гипотеза исследования</vt:lpstr>
      <vt:lpstr>Методы исследования</vt:lpstr>
      <vt:lpstr>История возникновения вопроса изучения или теоретическая часть</vt:lpstr>
      <vt:lpstr>Практическая часть исследования</vt:lpstr>
      <vt:lpstr>Экспериментальная часть исследования</vt:lpstr>
      <vt:lpstr>Экспериментальная часть исследования</vt:lpstr>
      <vt:lpstr>Экспериментальная часть исследования</vt:lpstr>
      <vt:lpstr>Экспериментальная часть исследования</vt:lpstr>
      <vt:lpstr>Экспериментальная часть исследования</vt:lpstr>
      <vt:lpstr>Экспериментальная часть исследования</vt:lpstr>
      <vt:lpstr>Экспериментальная часть исследования</vt:lpstr>
      <vt:lpstr>Экспериментальная часть исследования</vt:lpstr>
      <vt:lpstr>Экспериментальная часть исследования</vt:lpstr>
      <vt:lpstr>Заключения и выводы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Данил Голощапов</cp:lastModifiedBy>
  <cp:revision>74</cp:revision>
  <dcterms:created xsi:type="dcterms:W3CDTF">2018-12-08T10:40:42Z</dcterms:created>
  <dcterms:modified xsi:type="dcterms:W3CDTF">2024-03-18T17:00:04Z</dcterms:modified>
</cp:coreProperties>
</file>