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3" r:id="rId17"/>
    <p:sldId id="276" r:id="rId18"/>
    <p:sldId id="271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4D345-9D93-45D2-B41D-ADAAD671C5DA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35388-C9DE-4240-982C-9BC8E2C630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35388-C9DE-4240-982C-9BC8E2C6303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35388-C9DE-4240-982C-9BC8E2C6303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82;&#1086;&#1085;&#1082;&#1091;&#1088;&#1089;%202020\&#1076;&#1083;&#1103;%20&#1082;&#1086;&#1085;&#1082;&#1091;&#1088;&#1089;&#1072;%202020%20&#1079;&#1072;&#1085;&#1103;&#1090;&#1080;&#1077;%20&#1080;%20&#1084;&#1072;&#1089;&#1090;&#1077;&#1088;%20&#1082;&#1083;&#1072;&#1089;&#1089;\&#1076;&#1083;&#1103;%20&#1084;&#1072;&#1089;&#1090;&#1077;&#1088;-&#1082;&#1083;&#1072;&#1089;&#1089;&#1072;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82;&#1086;&#1085;&#1082;&#1091;&#1088;&#1089;%202020\&#1076;&#1083;&#1103;%20&#1082;&#1086;&#1085;&#1082;&#1091;&#1088;&#1089;&#1072;%202020%20&#1079;&#1072;&#1085;&#1103;&#1090;&#1080;&#1077;%20&#1080;%20&#1084;&#1072;&#1089;&#1090;&#1077;&#1088;%20&#1082;&#1083;&#1072;&#1089;&#1089;\&#1076;&#1083;&#1103;%20&#1084;&#1072;&#1089;&#1090;&#1077;&#1088;-&#1082;&#1083;&#1072;&#1089;&#1089;&#1072;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e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82;&#1086;&#1085;&#1082;&#1091;&#1088;&#1089;%202020\&#1076;&#1083;&#1103;%20&#1082;&#1086;&#1085;&#1082;&#1091;&#1088;&#1089;&#1072;%202020%20&#1079;&#1072;&#1085;&#1103;&#1090;&#1080;&#1077;%20&#1080;%20&#1084;&#1072;&#1089;&#1090;&#1077;&#1088;%20&#1082;&#1083;&#1072;&#1089;&#1089;\&#1076;&#1083;&#1103;%20&#1084;&#1072;&#1089;&#1090;&#1077;&#1088;-&#1082;&#1083;&#1072;&#1089;&#1089;&#1072;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static.vecteezy.com/system/resources/previews/000/119/405/original/purple-vector-pixie-dust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286808" cy="34290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7030A0"/>
                </a:solidFill>
              </a:rPr>
              <a:t>«Использование метода КРОССЕНС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 в речевом развитии детей дошкольного возраста»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мастер-класс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481736"/>
            <a:ext cx="8519872" cy="237626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>
                <a:solidFill>
                  <a:schemeClr val="tx1"/>
                </a:solidFill>
              </a:rPr>
              <a:t>Сайфуллоева</a:t>
            </a:r>
            <a:r>
              <a:rPr lang="ru-RU" b="1" dirty="0" smtClean="0">
                <a:solidFill>
                  <a:schemeClr val="tx1"/>
                </a:solidFill>
              </a:rPr>
              <a:t> Екатерина Михайловна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учитель-логопед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МБДОУ «Д/С №13»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Верхнеуфалейский</a:t>
            </a:r>
            <a:r>
              <a:rPr lang="ru-RU" dirty="0" smtClean="0">
                <a:solidFill>
                  <a:schemeClr val="tx1"/>
                </a:solidFill>
              </a:rPr>
              <a:t> городской округ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14348" y="71435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читать </a:t>
            </a:r>
            <a:r>
              <a:rPr kumimoji="0" lang="ru-RU" sz="27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24745"/>
            <a:ext cx="777686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420" t="43659" r="67971" b="32607"/>
          <a:stretch>
            <a:fillRect/>
          </a:stretch>
        </p:blipFill>
        <p:spPr bwMode="auto">
          <a:xfrm>
            <a:off x="5652120" y="2996952"/>
            <a:ext cx="1368152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57158" y="50004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читать </a:t>
            </a:r>
            <a:r>
              <a:rPr kumimoji="0" lang="ru-RU" sz="27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7850957" cy="582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420" t="43659" r="67971" b="32607"/>
          <a:stretch>
            <a:fillRect/>
          </a:stretch>
        </p:blipFill>
        <p:spPr bwMode="auto">
          <a:xfrm>
            <a:off x="5724128" y="2996952"/>
            <a:ext cx="122413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00034" y="85723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читать </a:t>
            </a:r>
            <a:r>
              <a:rPr kumimoji="0" lang="ru-RU" sz="27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7848872" cy="533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420" t="43659" r="67971" b="32607"/>
          <a:stretch>
            <a:fillRect/>
          </a:stretch>
        </p:blipFill>
        <p:spPr bwMode="auto">
          <a:xfrm>
            <a:off x="5724128" y="3212976"/>
            <a:ext cx="1224136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49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6" t="2439" r="2439" b="3252"/>
          <a:stretch>
            <a:fillRect/>
          </a:stretch>
        </p:blipFill>
        <p:spPr bwMode="auto">
          <a:xfrm>
            <a:off x="428596" y="428604"/>
            <a:ext cx="8429684" cy="6215106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643042" y="571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Алгоритм составления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786050" y="1285860"/>
            <a:ext cx="36919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Определить тему, общую идею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643042" y="2214554"/>
            <a:ext cx="609500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Выделение элементов, имеющих отношение к теме.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928662" y="3143248"/>
            <a:ext cx="75359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Найти связь между элементами, определить последовательность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928662" y="4143380"/>
            <a:ext cx="760618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Выделение отличительных черт, особенностей каждого элемента.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428596" y="4929198"/>
            <a:ext cx="8484498" cy="142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12" tIns="180918" rIns="914112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Поиск и подбор изображений, иллюстрирующих элементы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1142976" y="600076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Построение ассоциативной связи между образами элементов.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357298"/>
            <a:ext cx="2608278" cy="4333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285860"/>
            <a:ext cx="3786214" cy="464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для мастер-класс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001024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2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500174"/>
            <a:ext cx="2901584" cy="415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1500174"/>
            <a:ext cx="3952860" cy="395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для мастер-класс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001024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2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714356"/>
            <a:ext cx="2971703" cy="2700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642918"/>
            <a:ext cx="3500462" cy="258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357562"/>
            <a:ext cx="2833678" cy="283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3500438"/>
            <a:ext cx="3619493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428992" y="2643182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572396" y="2500306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2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143768" y="5429264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3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5500702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4</a:t>
            </a:r>
            <a:endParaRPr lang="ru-RU" sz="3600" dirty="0"/>
          </a:p>
        </p:txBody>
      </p:sp>
      <p:pic>
        <p:nvPicPr>
          <p:cNvPr id="11" name="для мастер-класс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072462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25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39" t="2732" r="2459" b="3278"/>
          <a:stretch>
            <a:fillRect/>
          </a:stretch>
        </p:blipFill>
        <p:spPr bwMode="auto">
          <a:xfrm>
            <a:off x="428596" y="285728"/>
            <a:ext cx="8358246" cy="6143668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928794" y="35716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Применение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57158" y="1571612"/>
            <a:ext cx="91440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при формулировке темы и цели занятия;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• при изучении нового материала;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• при закреплении и обобщении изученного    </a:t>
            </a: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660066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материала;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• в индивидуальной работе;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• в качестве творческого домашнего задания.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5929353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7030A0"/>
                </a:solidFill>
              </a:rPr>
              <a:t>*</a:t>
            </a:r>
            <a:r>
              <a:rPr lang="ru-RU" sz="3100" b="1" dirty="0" smtClean="0">
                <a:solidFill>
                  <a:srgbClr val="7030A0"/>
                </a:solidFill>
              </a:rPr>
              <a:t>Поможет ли использование метода КРОССЕНС превратить занятия с ребенком из трудного в интересное и полезное? 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*Сможем ли мы обогатить активный словарь ребенка? 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*Способствуют ли эти формы работы развитию связной речи нашего с вами дошкольника?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/>
            </a:r>
            <a:br>
              <a:rPr lang="ru-RU" sz="3100" b="1" dirty="0" smtClean="0">
                <a:solidFill>
                  <a:srgbClr val="7030A0"/>
                </a:solidFill>
              </a:rPr>
            </a:br>
            <a:endParaRPr lang="ru-RU" sz="31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043890" cy="452596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   </a:t>
            </a:r>
            <a:r>
              <a:rPr lang="ru-RU" sz="4400" b="1" i="1" dirty="0" smtClean="0">
                <a:solidFill>
                  <a:srgbClr val="7030A0"/>
                </a:solidFill>
              </a:rPr>
              <a:t>«Если ребёнок не научился сам ничего творить, то в жизни он всегда будет только подражать,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7030A0"/>
                </a:solidFill>
              </a:rPr>
              <a:t>копировать…»</a:t>
            </a:r>
          </a:p>
          <a:p>
            <a:pPr algn="r">
              <a:buNone/>
            </a:pPr>
            <a:endParaRPr lang="ru-RU" sz="2400" dirty="0" smtClean="0">
              <a:solidFill>
                <a:srgbClr val="7030A0"/>
              </a:solidFill>
            </a:endParaRPr>
          </a:p>
          <a:p>
            <a:pPr algn="r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Лев Николаевич Толстой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571472" y="571479"/>
            <a:ext cx="8429684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повышение компетентности педагогов через использования инновационных технологий речевого развития дошкольников.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228600" algn="l" eaLnBrk="0" fontAlgn="base" hangingPunct="0"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Раскрыть значимость и актуальность </a:t>
            </a:r>
            <a:r>
              <a:rPr lang="ru-RU" sz="24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метода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Кроссенс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lang="ru-RU" sz="24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процессе обучения связной речи детей дошкольного возраста.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Обогатить опыт педагогов эффективными методами и приемами, направленных на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реализацию </a:t>
            </a:r>
            <a:r>
              <a:rPr lang="ru-RU" sz="24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метода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Кроссенс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Вызвать интерес к использованию </a:t>
            </a:r>
            <a:r>
              <a:rPr lang="ru-RU" sz="24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метода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Кроссенс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в практику своей работы.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Ожидаемые результаты мастер-класса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Принятие и применение данного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метода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участниками мастер-класса.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static.vecteezy.com/system/resources/previews/000/119/405/original/purple-vector-pixie-dust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«Использование метода КРОССЕНС</a:t>
            </a:r>
            <a:br>
              <a:rPr lang="ru-RU" b="1" i="1" dirty="0" smtClean="0">
                <a:solidFill>
                  <a:srgbClr val="7030A0"/>
                </a:solidFill>
              </a:rPr>
            </a:br>
            <a:r>
              <a:rPr lang="ru-RU" b="1" i="1" dirty="0" smtClean="0">
                <a:solidFill>
                  <a:srgbClr val="7030A0"/>
                </a:solidFill>
              </a:rPr>
              <a:t> в речевом развитии детей дошкольного возраста»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мастер-класс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4857760"/>
            <a:ext cx="8820472" cy="17526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 smtClean="0">
                <a:solidFill>
                  <a:schemeClr val="tx1"/>
                </a:solidFill>
              </a:rPr>
              <a:t>Сайфуллоева</a:t>
            </a:r>
            <a:r>
              <a:rPr lang="ru-RU" b="1" dirty="0" smtClean="0">
                <a:solidFill>
                  <a:schemeClr val="tx1"/>
                </a:solidFill>
              </a:rPr>
              <a:t> Екатерина Михайловна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учитель-логопед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МБДОУ «Д/С №13»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Верхнеуфалейский</a:t>
            </a:r>
            <a:r>
              <a:rPr lang="ru-RU" dirty="0" smtClean="0">
                <a:solidFill>
                  <a:schemeClr val="tx1"/>
                </a:solidFill>
              </a:rPr>
              <a:t> городской округ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s://otvet.imgsmail.ru/download/u_a99ea8198519f064caab351640a38244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285992"/>
            <a:ext cx="2214578" cy="2220128"/>
          </a:xfrm>
          <a:prstGeom prst="rect">
            <a:avLst/>
          </a:prstGeom>
          <a:noFill/>
        </p:spPr>
      </p:pic>
      <p:pic>
        <p:nvPicPr>
          <p:cNvPr id="16388" name="Picture 4" descr="https://so-store.ru/image/cache/catalog/YMLe14c83b7c3e172329e9fc05070a6dc6a/obshchego-naznacheniya/IMG1ca3c939cd60e7a95de769bb86cee8fc-1200x800.jpg"/>
          <p:cNvPicPr>
            <a:picLocks noChangeAspect="1" noChangeArrowheads="1"/>
          </p:cNvPicPr>
          <p:nvPr/>
        </p:nvPicPr>
        <p:blipFill>
          <a:blip r:embed="rId4" cstate="print"/>
          <a:srcRect l="15684" t="4278" r="40114"/>
          <a:stretch>
            <a:fillRect/>
          </a:stretch>
        </p:blipFill>
        <p:spPr bwMode="auto">
          <a:xfrm>
            <a:off x="3428992" y="2000240"/>
            <a:ext cx="1818721" cy="2625715"/>
          </a:xfrm>
          <a:prstGeom prst="rect">
            <a:avLst/>
          </a:prstGeom>
          <a:noFill/>
        </p:spPr>
      </p:pic>
      <p:pic>
        <p:nvPicPr>
          <p:cNvPr id="16390" name="Picture 6" descr="https://cmp24.ru/images/prodacts/sourse/17300/17300675_polotno-gluhoe-krasnoderevschik-lastra-oreh-201x82-sm-hama_d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928802"/>
            <a:ext cx="2583431" cy="2785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071678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143116"/>
            <a:ext cx="2811838" cy="287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https://www.pngkey.com/png/detail/155-1554355_hercules-png-transparent-image-hercules-disne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643050"/>
            <a:ext cx="2802502" cy="3554393"/>
          </a:xfrm>
          <a:prstGeom prst="rect">
            <a:avLst/>
          </a:prstGeom>
          <a:noFill/>
        </p:spPr>
      </p:pic>
      <p:pic>
        <p:nvPicPr>
          <p:cNvPr id="17412" name="Picture 4" descr="https://selcdn.fedsp.com/waw/9073/%D0%BE%D0%B2%D0%B5%D1%81_%D0%B7%D0%B5%D1%80%D0%BD%D0%BE_en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643050"/>
            <a:ext cx="3508368" cy="3508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Метод КРОССЕНС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5500702"/>
          <a:ext cx="4305300" cy="832485"/>
        </p:xfrm>
        <a:graphic>
          <a:graphicData uri="http://schemas.openxmlformats.org/drawingml/2006/table">
            <a:tbl>
              <a:tblPr/>
              <a:tblGrid>
                <a:gridCol w="4305300"/>
              </a:tblGrid>
              <a:tr h="283210">
                <a:tc>
                  <a:txBody>
                    <a:bodyPr/>
                    <a:lstStyle/>
                    <a:p>
                      <a:pPr marR="158750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Владимир Бусленко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R="157480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441D6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художник, философ,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marR="158750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441D6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доктор технических наук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86314" y="5500702"/>
          <a:ext cx="3556000" cy="832485"/>
        </p:xfrm>
        <a:graphic>
          <a:graphicData uri="http://schemas.openxmlformats.org/drawingml/2006/table">
            <a:tbl>
              <a:tblPr/>
              <a:tblGrid>
                <a:gridCol w="3556000"/>
              </a:tblGrid>
              <a:tr h="283210">
                <a:tc>
                  <a:txBody>
                    <a:bodyPr/>
                    <a:lstStyle/>
                    <a:p>
                      <a:pPr marL="1562100"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Сергей Федин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1574800" algn="ctr">
                        <a:lnSpc>
                          <a:spcPts val="2005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441D6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писатель, педагог,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marL="1574800" algn="ctr">
                        <a:lnSpc>
                          <a:spcPts val="200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441D6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6" t="2439" r="2439" b="3252"/>
          <a:stretch>
            <a:fillRect/>
          </a:stretch>
        </p:blipFill>
        <p:spPr bwMode="auto">
          <a:xfrm>
            <a:off x="285720" y="285728"/>
            <a:ext cx="8429684" cy="6215106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928794" y="571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придумал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857620" y="142873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2002 год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/>
            </a:extLst>
          </a:blip>
          <a:srcRect l="1653" t="2222" r="2479" b="2222"/>
          <a:stretch>
            <a:fillRect/>
          </a:stretch>
        </p:blipFill>
        <p:spPr bwMode="auto">
          <a:xfrm>
            <a:off x="357158" y="428604"/>
            <a:ext cx="8286808" cy="6143668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214546" y="50004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такое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42910" y="428625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441D6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Головоломка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6215082"/>
            <a:ext cx="746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Ребус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36" y="6143644"/>
          <a:ext cx="6096000" cy="470621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403219">
                <a:tc>
                  <a:txBody>
                    <a:bodyPr/>
                    <a:lstStyle/>
                    <a:p>
                      <a:pPr marL="711200"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Кроссворд </a:t>
                      </a:r>
                      <a:r>
                        <a:rPr lang="ru-RU" sz="1700" b="1" dirty="0">
                          <a:solidFill>
                            <a:srgbClr val="441D6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7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700" b="1" dirty="0">
                          <a:solidFill>
                            <a:srgbClr val="441D6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пересечение слов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4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610404" y="5357826"/>
            <a:ext cx="353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Кроссенс</a:t>
            </a:r>
            <a:r>
              <a:rPr lang="ru-RU" b="1" dirty="0" smtClean="0"/>
              <a:t> – пересечение смыслов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dn.wallpapersafari.com/18/1/Ix4e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42" t="2825" r="2542" b="3389"/>
          <a:stretch>
            <a:fillRect/>
          </a:stretch>
        </p:blipFill>
        <p:spPr bwMode="auto">
          <a:xfrm>
            <a:off x="714348" y="642918"/>
            <a:ext cx="8001056" cy="5929354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928662" y="785794"/>
            <a:ext cx="72231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устроен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928802"/>
            <a:ext cx="378618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«базовый» </a:t>
            </a:r>
            <a:r>
              <a:rPr lang="ru-RU" sz="1400" b="1" i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endParaRPr lang="ru-RU" sz="1400" b="1" i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(</a:t>
            </a: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связи между картинками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поверхностные, задача ребенка -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объяснить </a:t>
            </a:r>
            <a:r>
              <a:rPr lang="ru-RU" sz="1400" b="1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3786190"/>
            <a:ext cx="371474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lang="ru-RU" sz="1400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«высокого уровня»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( связи между картинками 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глубинные, образующиеся на основе замены прямых образов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и ассоциаций косвенными, символическими, задача ребенка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разгадать </a:t>
            </a:r>
            <a:r>
              <a:rPr lang="ru-RU" sz="1400" b="1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кроссенс</a:t>
            </a:r>
            <a:r>
              <a:rPr lang="ru-RU" sz="1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259</Words>
  <Application>Microsoft Office PowerPoint</Application>
  <PresentationFormat>Экран (4:3)</PresentationFormat>
  <Paragraphs>76</Paragraphs>
  <Slides>20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«Использование метода КРОССЕНС  в речевом развитии детей дошкольного возраста»  мастер-класс </vt:lpstr>
      <vt:lpstr>Цель: повышение компетентности педагогов через использования инновационных технологий речевого развития дошкольников. Задачи: 1. Раскрыть значимость и актуальность метода «Кроссенс» в процессе обучения связной речи детей дошкольного возраста. 2. Обогатить опыт педагогов эффективными методами и приемами, направленных на реализацию метода «Кроссенс». 3. Вызвать интерес к использованию метода «Кроссенс» в практику своей работы. Ожидаемые результаты мастер-класса Принятие и применение данного метода участниками мастер-класса. </vt:lpstr>
      <vt:lpstr>Слайд 3</vt:lpstr>
      <vt:lpstr>Слайд 4</vt:lpstr>
      <vt:lpstr>Слайд 5</vt:lpstr>
      <vt:lpstr>Метод КРОССЕНС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*Поможет ли использование метода КРОССЕНС превратить занятия с ребенком из трудного в интересное и полезное?  *Сможем ли мы обогатить активный словарь ребенка?  *Способствуют ли эти формы работы развитию связной речи нашего с вами дошкольника?  </vt:lpstr>
      <vt:lpstr>Слайд 19</vt:lpstr>
      <vt:lpstr>«Использование метода КРОССЕНС  в речевом развитии детей дошкольного возраста»  мастер-класс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«Использование метода КРОССЕНС  в речевом развитии детей дошкольного возраста»  мастер-класс </dc:title>
  <dc:creator>USER</dc:creator>
  <cp:lastModifiedBy>user</cp:lastModifiedBy>
  <cp:revision>30</cp:revision>
  <dcterms:created xsi:type="dcterms:W3CDTF">2020-01-14T20:01:06Z</dcterms:created>
  <dcterms:modified xsi:type="dcterms:W3CDTF">2021-05-17T09:04:49Z</dcterms:modified>
</cp:coreProperties>
</file>