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sldIdLst>
    <p:sldId id="274" r:id="rId2"/>
    <p:sldId id="283" r:id="rId3"/>
    <p:sldId id="279" r:id="rId4"/>
    <p:sldId id="271" r:id="rId5"/>
    <p:sldId id="260" r:id="rId6"/>
    <p:sldId id="258" r:id="rId7"/>
    <p:sldId id="261" r:id="rId8"/>
    <p:sldId id="262" r:id="rId9"/>
    <p:sldId id="275" r:id="rId10"/>
    <p:sldId id="281" r:id="rId11"/>
    <p:sldId id="282" r:id="rId12"/>
    <p:sldId id="278" r:id="rId13"/>
    <p:sldId id="269" r:id="rId14"/>
    <p:sldId id="280" r:id="rId15"/>
    <p:sldId id="259" r:id="rId16"/>
    <p:sldId id="285" r:id="rId17"/>
    <p:sldId id="270" r:id="rId18"/>
    <p:sldId id="276" r:id="rId19"/>
    <p:sldId id="287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99"/>
    <a:srgbClr val="FF7C80"/>
    <a:srgbClr val="FF0000"/>
    <a:srgbClr val="000C18"/>
    <a:srgbClr val="0066FF"/>
    <a:srgbClr val="66FF33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8" autoAdjust="0"/>
    <p:restoredTop sz="94581" autoAdjust="0"/>
  </p:normalViewPr>
  <p:slideViewPr>
    <p:cSldViewPr>
      <p:cViewPr varScale="1">
        <p:scale>
          <a:sx n="67" d="100"/>
          <a:sy n="67" d="100"/>
        </p:scale>
        <p:origin x="13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BCA47B-A406-4417-B2BF-BD15F1B2230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CAC4F8DA-340C-444A-8DAE-FB11928648C0}">
      <dgm:prSet custT="1"/>
      <dgm:spPr>
        <a:noFill/>
        <a:ln w="28575"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Суть метода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фотографических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эмульсий</a:t>
          </a:r>
        </a:p>
      </dgm:t>
    </dgm:pt>
    <dgm:pt modelId="{C8C23FED-D4FE-4ABD-9862-CF74624BDC74}" type="parTrans" cxnId="{16505D10-AE1A-4B15-9AA1-C7A277893094}">
      <dgm:prSet/>
      <dgm:spPr/>
      <dgm:t>
        <a:bodyPr/>
        <a:lstStyle/>
        <a:p>
          <a:endParaRPr lang="ru-RU"/>
        </a:p>
      </dgm:t>
    </dgm:pt>
    <dgm:pt modelId="{F84930B4-22E0-4A62-BF57-0B2655216A19}" type="sibTrans" cxnId="{16505D10-AE1A-4B15-9AA1-C7A277893094}">
      <dgm:prSet/>
      <dgm:spPr/>
      <dgm:t>
        <a:bodyPr/>
        <a:lstStyle/>
        <a:p>
          <a:endParaRPr lang="ru-RU"/>
        </a:p>
      </dgm:t>
    </dgm:pt>
    <dgm:pt modelId="{364C6FB1-EFB2-43F1-8C06-E766569D246A}">
      <dgm:prSet/>
      <dgm:spPr>
        <a:noFill/>
        <a:ln w="28575"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</a:rPr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endParaRPr>
        </a:p>
      </dgm:t>
    </dgm:pt>
    <dgm:pt modelId="{0E52E795-5E70-457B-B2D5-394AF3A542E8}" type="parTrans" cxnId="{758AD7FA-863C-4A0C-B1A3-3122560A7A9B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067BB7C2-E1B4-4A40-AFB0-301F317B5ED8}" type="sibTrans" cxnId="{758AD7FA-863C-4A0C-B1A3-3122560A7A9B}">
      <dgm:prSet/>
      <dgm:spPr/>
      <dgm:t>
        <a:bodyPr/>
        <a:lstStyle/>
        <a:p>
          <a:endParaRPr lang="ru-RU"/>
        </a:p>
      </dgm:t>
    </dgm:pt>
    <dgm:pt modelId="{30D50CB6-9A42-4BFE-957C-C81A73F1DE50}">
      <dgm:prSet/>
      <dgm:spPr>
        <a:noFill/>
        <a:ln w="28575"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</a:rPr>
            <a:t> </a:t>
          </a:r>
        </a:p>
      </dgm:t>
    </dgm:pt>
    <dgm:pt modelId="{CE1D2E52-8786-4213-9EB3-9DCAABAC36B4}" type="parTrans" cxnId="{A3D3E83B-C9A3-485C-AB42-E097007C096E}">
      <dgm:prSet/>
      <dgm:spPr/>
      <dgm:t>
        <a:bodyPr/>
        <a:lstStyle/>
        <a:p>
          <a:endParaRPr lang="ru-RU"/>
        </a:p>
      </dgm:t>
    </dgm:pt>
    <dgm:pt modelId="{C343D4B3-E3B8-445B-9A9E-CDE378780769}" type="sibTrans" cxnId="{A3D3E83B-C9A3-485C-AB42-E097007C096E}">
      <dgm:prSet/>
      <dgm:spPr/>
      <dgm:t>
        <a:bodyPr/>
        <a:lstStyle/>
        <a:p>
          <a:endParaRPr lang="ru-RU"/>
        </a:p>
      </dgm:t>
    </dgm:pt>
    <dgm:pt modelId="{E7617DBE-EA9D-4F5C-ACCC-EF4F1FBF0C95}">
      <dgm:prSet/>
      <dgm:spPr>
        <a:noFill/>
        <a:ln w="28575"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endParaRPr>
        </a:p>
      </dgm:t>
    </dgm:pt>
    <dgm:pt modelId="{0E57F60E-F465-4972-864E-62B5F5C28951}" type="parTrans" cxnId="{23BE2545-06A2-46C9-BBA4-9B7568FECA7E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B44D9AA7-600D-42F3-A9A3-D47F1F74DCAA}" type="sibTrans" cxnId="{23BE2545-06A2-46C9-BBA4-9B7568FECA7E}">
      <dgm:prSet/>
      <dgm:spPr/>
      <dgm:t>
        <a:bodyPr/>
        <a:lstStyle/>
        <a:p>
          <a:endParaRPr lang="ru-RU"/>
        </a:p>
      </dgm:t>
    </dgm:pt>
    <dgm:pt modelId="{116DA7BD-57E1-4BC7-9C28-5595D8F62E09}" type="pres">
      <dgm:prSet presAssocID="{58BCA47B-A406-4417-B2BF-BD15F1B2230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45601B4-437C-487D-883D-D61AE1176547}" type="pres">
      <dgm:prSet presAssocID="{CAC4F8DA-340C-444A-8DAE-FB11928648C0}" presName="hierRoot1" presStyleCnt="0">
        <dgm:presLayoutVars>
          <dgm:hierBranch/>
        </dgm:presLayoutVars>
      </dgm:prSet>
      <dgm:spPr/>
    </dgm:pt>
    <dgm:pt modelId="{B0282F14-5A4F-47A7-8EA4-1F3FDB6E6BC3}" type="pres">
      <dgm:prSet presAssocID="{CAC4F8DA-340C-444A-8DAE-FB11928648C0}" presName="rootComposite1" presStyleCnt="0"/>
      <dgm:spPr/>
    </dgm:pt>
    <dgm:pt modelId="{2A11D3DB-B324-4FC6-BCDD-2CBCCA441444}" type="pres">
      <dgm:prSet presAssocID="{CAC4F8DA-340C-444A-8DAE-FB11928648C0}" presName="rootText1" presStyleLbl="node0" presStyleIdx="0" presStyleCnt="1" custScaleX="115956" custScaleY="159449" custLinFactNeighborX="0" custLinFactNeighborY="-463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0DD7A2-19CD-4081-A5E6-C8F79B950426}" type="pres">
      <dgm:prSet presAssocID="{CAC4F8DA-340C-444A-8DAE-FB11928648C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237E661-EA68-41F0-8344-2B5877275E8E}" type="pres">
      <dgm:prSet presAssocID="{CAC4F8DA-340C-444A-8DAE-FB11928648C0}" presName="hierChild2" presStyleCnt="0"/>
      <dgm:spPr/>
    </dgm:pt>
    <dgm:pt modelId="{3ABCBC54-749C-476F-ACF4-41E10F6C2AB6}" type="pres">
      <dgm:prSet presAssocID="{0E52E795-5E70-457B-B2D5-394AF3A542E8}" presName="Name35" presStyleLbl="parChTrans1D2" presStyleIdx="0" presStyleCnt="3"/>
      <dgm:spPr/>
      <dgm:t>
        <a:bodyPr/>
        <a:lstStyle/>
        <a:p>
          <a:endParaRPr lang="ru-RU"/>
        </a:p>
      </dgm:t>
    </dgm:pt>
    <dgm:pt modelId="{C0C2A3A6-6E20-494B-9CAF-051FD4267B23}" type="pres">
      <dgm:prSet presAssocID="{364C6FB1-EFB2-43F1-8C06-E766569D246A}" presName="hierRoot2" presStyleCnt="0">
        <dgm:presLayoutVars>
          <dgm:hierBranch/>
        </dgm:presLayoutVars>
      </dgm:prSet>
      <dgm:spPr/>
    </dgm:pt>
    <dgm:pt modelId="{658D85B9-3A94-4BBB-BB0E-A0742DFB30B2}" type="pres">
      <dgm:prSet presAssocID="{364C6FB1-EFB2-43F1-8C06-E766569D246A}" presName="rootComposite" presStyleCnt="0"/>
      <dgm:spPr/>
    </dgm:pt>
    <dgm:pt modelId="{FA30CB66-B096-4A57-8E72-EF734B1941AC}" type="pres">
      <dgm:prSet presAssocID="{364C6FB1-EFB2-43F1-8C06-E766569D246A}" presName="rootText" presStyleLbl="node2" presStyleIdx="0" presStyleCnt="3" custScaleY="169650" custLinFactNeighborY="184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C989B0-5890-475E-96D0-0BF4DC06470A}" type="pres">
      <dgm:prSet presAssocID="{364C6FB1-EFB2-43F1-8C06-E766569D246A}" presName="rootConnector" presStyleLbl="node2" presStyleIdx="0" presStyleCnt="3"/>
      <dgm:spPr/>
      <dgm:t>
        <a:bodyPr/>
        <a:lstStyle/>
        <a:p>
          <a:endParaRPr lang="ru-RU"/>
        </a:p>
      </dgm:t>
    </dgm:pt>
    <dgm:pt modelId="{26C43922-6878-499F-A314-5E9C816EC57E}" type="pres">
      <dgm:prSet presAssocID="{364C6FB1-EFB2-43F1-8C06-E766569D246A}" presName="hierChild4" presStyleCnt="0"/>
      <dgm:spPr/>
    </dgm:pt>
    <dgm:pt modelId="{6A1BFA36-268D-456C-98E5-CCA6DDD729F1}" type="pres">
      <dgm:prSet presAssocID="{364C6FB1-EFB2-43F1-8C06-E766569D246A}" presName="hierChild5" presStyleCnt="0"/>
      <dgm:spPr/>
    </dgm:pt>
    <dgm:pt modelId="{C4C62C5D-3004-4CFA-ACA4-1523922A954C}" type="pres">
      <dgm:prSet presAssocID="{CE1D2E52-8786-4213-9EB3-9DCAABAC36B4}" presName="Name35" presStyleLbl="parChTrans1D2" presStyleIdx="1" presStyleCnt="3"/>
      <dgm:spPr/>
      <dgm:t>
        <a:bodyPr/>
        <a:lstStyle/>
        <a:p>
          <a:endParaRPr lang="ru-RU"/>
        </a:p>
      </dgm:t>
    </dgm:pt>
    <dgm:pt modelId="{90990FCD-F21D-4FC7-9B89-18CF3002B666}" type="pres">
      <dgm:prSet presAssocID="{30D50CB6-9A42-4BFE-957C-C81A73F1DE50}" presName="hierRoot2" presStyleCnt="0">
        <dgm:presLayoutVars>
          <dgm:hierBranch/>
        </dgm:presLayoutVars>
      </dgm:prSet>
      <dgm:spPr/>
    </dgm:pt>
    <dgm:pt modelId="{73471B73-4E12-4F23-8E7E-F5322957BDC5}" type="pres">
      <dgm:prSet presAssocID="{30D50CB6-9A42-4BFE-957C-C81A73F1DE50}" presName="rootComposite" presStyleCnt="0"/>
      <dgm:spPr/>
    </dgm:pt>
    <dgm:pt modelId="{41CE470F-5940-4D13-9D82-0CB23B6C94EC}" type="pres">
      <dgm:prSet presAssocID="{30D50CB6-9A42-4BFE-957C-C81A73F1DE50}" presName="rootText" presStyleLbl="node2" presStyleIdx="1" presStyleCnt="3" custScaleX="102924" custScaleY="167980" custLinFactNeighborX="-7" custLinFactNeighborY="207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265F58-6A34-4722-BACB-BC0FBCD85DCC}" type="pres">
      <dgm:prSet presAssocID="{30D50CB6-9A42-4BFE-957C-C81A73F1DE50}" presName="rootConnector" presStyleLbl="node2" presStyleIdx="1" presStyleCnt="3"/>
      <dgm:spPr/>
      <dgm:t>
        <a:bodyPr/>
        <a:lstStyle/>
        <a:p>
          <a:endParaRPr lang="ru-RU"/>
        </a:p>
      </dgm:t>
    </dgm:pt>
    <dgm:pt modelId="{CAA03A79-EF65-4E77-9934-3A0CFB136A3B}" type="pres">
      <dgm:prSet presAssocID="{30D50CB6-9A42-4BFE-957C-C81A73F1DE50}" presName="hierChild4" presStyleCnt="0"/>
      <dgm:spPr/>
    </dgm:pt>
    <dgm:pt modelId="{335FF6CA-DC6E-46CA-8767-7B3743869944}" type="pres">
      <dgm:prSet presAssocID="{30D50CB6-9A42-4BFE-957C-C81A73F1DE50}" presName="hierChild5" presStyleCnt="0"/>
      <dgm:spPr/>
    </dgm:pt>
    <dgm:pt modelId="{6E00B8AA-4320-498E-BBD8-9B7EEAC0ABE5}" type="pres">
      <dgm:prSet presAssocID="{0E57F60E-F465-4972-864E-62B5F5C28951}" presName="Name35" presStyleLbl="parChTrans1D2" presStyleIdx="2" presStyleCnt="3"/>
      <dgm:spPr/>
      <dgm:t>
        <a:bodyPr/>
        <a:lstStyle/>
        <a:p>
          <a:endParaRPr lang="ru-RU"/>
        </a:p>
      </dgm:t>
    </dgm:pt>
    <dgm:pt modelId="{2652C0CE-A543-4AE4-AD5A-B0DDB8BEB029}" type="pres">
      <dgm:prSet presAssocID="{E7617DBE-EA9D-4F5C-ACCC-EF4F1FBF0C95}" presName="hierRoot2" presStyleCnt="0">
        <dgm:presLayoutVars>
          <dgm:hierBranch/>
        </dgm:presLayoutVars>
      </dgm:prSet>
      <dgm:spPr/>
    </dgm:pt>
    <dgm:pt modelId="{28DE7380-4815-4D3F-9DB4-CCA1AD9AF81E}" type="pres">
      <dgm:prSet presAssocID="{E7617DBE-EA9D-4F5C-ACCC-EF4F1FBF0C95}" presName="rootComposite" presStyleCnt="0"/>
      <dgm:spPr/>
    </dgm:pt>
    <dgm:pt modelId="{119D1B88-6D81-4432-9CD4-E962B1831FE6}" type="pres">
      <dgm:prSet presAssocID="{E7617DBE-EA9D-4F5C-ACCC-EF4F1FBF0C95}" presName="rootText" presStyleLbl="node2" presStyleIdx="2" presStyleCnt="3" custScaleY="171856" custLinFactNeighborX="-1087" custLinFactNeighborY="207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51468C-4C35-4880-B800-866C66D509DC}" type="pres">
      <dgm:prSet presAssocID="{E7617DBE-EA9D-4F5C-ACCC-EF4F1FBF0C95}" presName="rootConnector" presStyleLbl="node2" presStyleIdx="2" presStyleCnt="3"/>
      <dgm:spPr/>
      <dgm:t>
        <a:bodyPr/>
        <a:lstStyle/>
        <a:p>
          <a:endParaRPr lang="ru-RU"/>
        </a:p>
      </dgm:t>
    </dgm:pt>
    <dgm:pt modelId="{A75D0984-CFC2-459B-BCE2-F3EF320D03A9}" type="pres">
      <dgm:prSet presAssocID="{E7617DBE-EA9D-4F5C-ACCC-EF4F1FBF0C95}" presName="hierChild4" presStyleCnt="0"/>
      <dgm:spPr/>
    </dgm:pt>
    <dgm:pt modelId="{7E53EB3F-5B06-4B98-B6DF-E186199D1334}" type="pres">
      <dgm:prSet presAssocID="{E7617DBE-EA9D-4F5C-ACCC-EF4F1FBF0C95}" presName="hierChild5" presStyleCnt="0"/>
      <dgm:spPr/>
    </dgm:pt>
    <dgm:pt modelId="{A29A014A-4829-4304-84F6-61D7A9FEA902}" type="pres">
      <dgm:prSet presAssocID="{CAC4F8DA-340C-444A-8DAE-FB11928648C0}" presName="hierChild3" presStyleCnt="0"/>
      <dgm:spPr/>
    </dgm:pt>
  </dgm:ptLst>
  <dgm:cxnLst>
    <dgm:cxn modelId="{EC715CBA-07C2-4D1D-953D-BED1140107DF}" type="presOf" srcId="{58BCA47B-A406-4417-B2BF-BD15F1B2230D}" destId="{116DA7BD-57E1-4BC7-9C28-5595D8F62E09}" srcOrd="0" destOrd="0" presId="urn:microsoft.com/office/officeart/2005/8/layout/orgChart1"/>
    <dgm:cxn modelId="{D7D2852B-0532-4C9A-920D-A4C4ED68D2BA}" type="presOf" srcId="{30D50CB6-9A42-4BFE-957C-C81A73F1DE50}" destId="{41CE470F-5940-4D13-9D82-0CB23B6C94EC}" srcOrd="0" destOrd="0" presId="urn:microsoft.com/office/officeart/2005/8/layout/orgChart1"/>
    <dgm:cxn modelId="{C0C98DD6-1F3E-4A91-BB33-90A94D4A130B}" type="presOf" srcId="{CAC4F8DA-340C-444A-8DAE-FB11928648C0}" destId="{9C0DD7A2-19CD-4081-A5E6-C8F79B950426}" srcOrd="1" destOrd="0" presId="urn:microsoft.com/office/officeart/2005/8/layout/orgChart1"/>
    <dgm:cxn modelId="{FDC9A995-77B2-4512-9855-F4FA0F86D2CE}" type="presOf" srcId="{0E57F60E-F465-4972-864E-62B5F5C28951}" destId="{6E00B8AA-4320-498E-BBD8-9B7EEAC0ABE5}" srcOrd="0" destOrd="0" presId="urn:microsoft.com/office/officeart/2005/8/layout/orgChart1"/>
    <dgm:cxn modelId="{16505D10-AE1A-4B15-9AA1-C7A277893094}" srcId="{58BCA47B-A406-4417-B2BF-BD15F1B2230D}" destId="{CAC4F8DA-340C-444A-8DAE-FB11928648C0}" srcOrd="0" destOrd="0" parTransId="{C8C23FED-D4FE-4ABD-9862-CF74624BDC74}" sibTransId="{F84930B4-22E0-4A62-BF57-0B2655216A19}"/>
    <dgm:cxn modelId="{C90C19F1-8FFC-49BD-9981-C5EABF9335E3}" type="presOf" srcId="{0E52E795-5E70-457B-B2D5-394AF3A542E8}" destId="{3ABCBC54-749C-476F-ACF4-41E10F6C2AB6}" srcOrd="0" destOrd="0" presId="urn:microsoft.com/office/officeart/2005/8/layout/orgChart1"/>
    <dgm:cxn modelId="{6510452B-55AD-4B99-81DE-97DA1947FA10}" type="presOf" srcId="{364C6FB1-EFB2-43F1-8C06-E766569D246A}" destId="{FA30CB66-B096-4A57-8E72-EF734B1941AC}" srcOrd="0" destOrd="0" presId="urn:microsoft.com/office/officeart/2005/8/layout/orgChart1"/>
    <dgm:cxn modelId="{B7AB9673-2FFB-46BE-9DB4-99F14D5815BC}" type="presOf" srcId="{CE1D2E52-8786-4213-9EB3-9DCAABAC36B4}" destId="{C4C62C5D-3004-4CFA-ACA4-1523922A954C}" srcOrd="0" destOrd="0" presId="urn:microsoft.com/office/officeart/2005/8/layout/orgChart1"/>
    <dgm:cxn modelId="{9A8F064C-B323-4E4D-9D7C-A1B93501E7E1}" type="presOf" srcId="{E7617DBE-EA9D-4F5C-ACCC-EF4F1FBF0C95}" destId="{119D1B88-6D81-4432-9CD4-E962B1831FE6}" srcOrd="0" destOrd="0" presId="urn:microsoft.com/office/officeart/2005/8/layout/orgChart1"/>
    <dgm:cxn modelId="{E0D589A2-68ED-47D9-88F8-D6CC3EC30AA1}" type="presOf" srcId="{30D50CB6-9A42-4BFE-957C-C81A73F1DE50}" destId="{A1265F58-6A34-4722-BACB-BC0FBCD85DCC}" srcOrd="1" destOrd="0" presId="urn:microsoft.com/office/officeart/2005/8/layout/orgChart1"/>
    <dgm:cxn modelId="{758AD7FA-863C-4A0C-B1A3-3122560A7A9B}" srcId="{CAC4F8DA-340C-444A-8DAE-FB11928648C0}" destId="{364C6FB1-EFB2-43F1-8C06-E766569D246A}" srcOrd="0" destOrd="0" parTransId="{0E52E795-5E70-457B-B2D5-394AF3A542E8}" sibTransId="{067BB7C2-E1B4-4A40-AFB0-301F317B5ED8}"/>
    <dgm:cxn modelId="{529ECCFF-976E-43FD-8993-F2562FD81306}" type="presOf" srcId="{CAC4F8DA-340C-444A-8DAE-FB11928648C0}" destId="{2A11D3DB-B324-4FC6-BCDD-2CBCCA441444}" srcOrd="0" destOrd="0" presId="urn:microsoft.com/office/officeart/2005/8/layout/orgChart1"/>
    <dgm:cxn modelId="{65778634-BBEE-4F49-A9B5-DA7CBAFFA895}" type="presOf" srcId="{E7617DBE-EA9D-4F5C-ACCC-EF4F1FBF0C95}" destId="{BB51468C-4C35-4880-B800-866C66D509DC}" srcOrd="1" destOrd="0" presId="urn:microsoft.com/office/officeart/2005/8/layout/orgChart1"/>
    <dgm:cxn modelId="{23BE2545-06A2-46C9-BBA4-9B7568FECA7E}" srcId="{CAC4F8DA-340C-444A-8DAE-FB11928648C0}" destId="{E7617DBE-EA9D-4F5C-ACCC-EF4F1FBF0C95}" srcOrd="2" destOrd="0" parTransId="{0E57F60E-F465-4972-864E-62B5F5C28951}" sibTransId="{B44D9AA7-600D-42F3-A9A3-D47F1F74DCAA}"/>
    <dgm:cxn modelId="{048A6B5F-FC06-43C1-913B-CC5C65F11BE1}" type="presOf" srcId="{364C6FB1-EFB2-43F1-8C06-E766569D246A}" destId="{31C989B0-5890-475E-96D0-0BF4DC06470A}" srcOrd="1" destOrd="0" presId="urn:microsoft.com/office/officeart/2005/8/layout/orgChart1"/>
    <dgm:cxn modelId="{A3D3E83B-C9A3-485C-AB42-E097007C096E}" srcId="{CAC4F8DA-340C-444A-8DAE-FB11928648C0}" destId="{30D50CB6-9A42-4BFE-957C-C81A73F1DE50}" srcOrd="1" destOrd="0" parTransId="{CE1D2E52-8786-4213-9EB3-9DCAABAC36B4}" sibTransId="{C343D4B3-E3B8-445B-9A9E-CDE378780769}"/>
    <dgm:cxn modelId="{D81BD4FE-5970-4936-8923-271C5E044CF5}" type="presParOf" srcId="{116DA7BD-57E1-4BC7-9C28-5595D8F62E09}" destId="{745601B4-437C-487D-883D-D61AE1176547}" srcOrd="0" destOrd="0" presId="urn:microsoft.com/office/officeart/2005/8/layout/orgChart1"/>
    <dgm:cxn modelId="{4CCA75EE-F925-43B9-ABFC-8B82DE4E1E49}" type="presParOf" srcId="{745601B4-437C-487D-883D-D61AE1176547}" destId="{B0282F14-5A4F-47A7-8EA4-1F3FDB6E6BC3}" srcOrd="0" destOrd="0" presId="urn:microsoft.com/office/officeart/2005/8/layout/orgChart1"/>
    <dgm:cxn modelId="{1525BFD9-1E3D-4B93-B6E6-847E34B4C72C}" type="presParOf" srcId="{B0282F14-5A4F-47A7-8EA4-1F3FDB6E6BC3}" destId="{2A11D3DB-B324-4FC6-BCDD-2CBCCA441444}" srcOrd="0" destOrd="0" presId="urn:microsoft.com/office/officeart/2005/8/layout/orgChart1"/>
    <dgm:cxn modelId="{46774925-6D41-4AC0-B9F0-64C01F7A0B2A}" type="presParOf" srcId="{B0282F14-5A4F-47A7-8EA4-1F3FDB6E6BC3}" destId="{9C0DD7A2-19CD-4081-A5E6-C8F79B950426}" srcOrd="1" destOrd="0" presId="urn:microsoft.com/office/officeart/2005/8/layout/orgChart1"/>
    <dgm:cxn modelId="{1558DB45-816C-4F39-9257-DF68B88886CD}" type="presParOf" srcId="{745601B4-437C-487D-883D-D61AE1176547}" destId="{5237E661-EA68-41F0-8344-2B5877275E8E}" srcOrd="1" destOrd="0" presId="urn:microsoft.com/office/officeart/2005/8/layout/orgChart1"/>
    <dgm:cxn modelId="{A1B5A4FB-8851-4059-BEC9-13330D87F69D}" type="presParOf" srcId="{5237E661-EA68-41F0-8344-2B5877275E8E}" destId="{3ABCBC54-749C-476F-ACF4-41E10F6C2AB6}" srcOrd="0" destOrd="0" presId="urn:microsoft.com/office/officeart/2005/8/layout/orgChart1"/>
    <dgm:cxn modelId="{8E4AF473-B9F6-4FE0-B950-6AB487F141B6}" type="presParOf" srcId="{5237E661-EA68-41F0-8344-2B5877275E8E}" destId="{C0C2A3A6-6E20-494B-9CAF-051FD4267B23}" srcOrd="1" destOrd="0" presId="urn:microsoft.com/office/officeart/2005/8/layout/orgChart1"/>
    <dgm:cxn modelId="{CDB5B974-96E0-4AA5-BF30-6AAE455B95C3}" type="presParOf" srcId="{C0C2A3A6-6E20-494B-9CAF-051FD4267B23}" destId="{658D85B9-3A94-4BBB-BB0E-A0742DFB30B2}" srcOrd="0" destOrd="0" presId="urn:microsoft.com/office/officeart/2005/8/layout/orgChart1"/>
    <dgm:cxn modelId="{4D20B0DE-2BDC-4108-B6B0-08BD567CDB66}" type="presParOf" srcId="{658D85B9-3A94-4BBB-BB0E-A0742DFB30B2}" destId="{FA30CB66-B096-4A57-8E72-EF734B1941AC}" srcOrd="0" destOrd="0" presId="urn:microsoft.com/office/officeart/2005/8/layout/orgChart1"/>
    <dgm:cxn modelId="{54D3AD00-2603-48E6-86CA-CA3FEBD456E8}" type="presParOf" srcId="{658D85B9-3A94-4BBB-BB0E-A0742DFB30B2}" destId="{31C989B0-5890-475E-96D0-0BF4DC06470A}" srcOrd="1" destOrd="0" presId="urn:microsoft.com/office/officeart/2005/8/layout/orgChart1"/>
    <dgm:cxn modelId="{A4A92215-7EB8-491A-9441-EE01E00E6CFD}" type="presParOf" srcId="{C0C2A3A6-6E20-494B-9CAF-051FD4267B23}" destId="{26C43922-6878-499F-A314-5E9C816EC57E}" srcOrd="1" destOrd="0" presId="urn:microsoft.com/office/officeart/2005/8/layout/orgChart1"/>
    <dgm:cxn modelId="{892508CF-F056-4396-9FDE-249FA1A336AC}" type="presParOf" srcId="{C0C2A3A6-6E20-494B-9CAF-051FD4267B23}" destId="{6A1BFA36-268D-456C-98E5-CCA6DDD729F1}" srcOrd="2" destOrd="0" presId="urn:microsoft.com/office/officeart/2005/8/layout/orgChart1"/>
    <dgm:cxn modelId="{89B3530E-00C1-4F7D-9F86-4ED281447101}" type="presParOf" srcId="{5237E661-EA68-41F0-8344-2B5877275E8E}" destId="{C4C62C5D-3004-4CFA-ACA4-1523922A954C}" srcOrd="2" destOrd="0" presId="urn:microsoft.com/office/officeart/2005/8/layout/orgChart1"/>
    <dgm:cxn modelId="{9F02362E-EAE0-4C82-96F6-D223026D7FE0}" type="presParOf" srcId="{5237E661-EA68-41F0-8344-2B5877275E8E}" destId="{90990FCD-F21D-4FC7-9B89-18CF3002B666}" srcOrd="3" destOrd="0" presId="urn:microsoft.com/office/officeart/2005/8/layout/orgChart1"/>
    <dgm:cxn modelId="{4C4E00B4-4FEE-4FAE-8D69-D6DAB173D269}" type="presParOf" srcId="{90990FCD-F21D-4FC7-9B89-18CF3002B666}" destId="{73471B73-4E12-4F23-8E7E-F5322957BDC5}" srcOrd="0" destOrd="0" presId="urn:microsoft.com/office/officeart/2005/8/layout/orgChart1"/>
    <dgm:cxn modelId="{AB6788E5-FE04-4825-B74B-7A90767B6244}" type="presParOf" srcId="{73471B73-4E12-4F23-8E7E-F5322957BDC5}" destId="{41CE470F-5940-4D13-9D82-0CB23B6C94EC}" srcOrd="0" destOrd="0" presId="urn:microsoft.com/office/officeart/2005/8/layout/orgChart1"/>
    <dgm:cxn modelId="{C34DB4E0-176B-49BF-BF23-640B31699AD0}" type="presParOf" srcId="{73471B73-4E12-4F23-8E7E-F5322957BDC5}" destId="{A1265F58-6A34-4722-BACB-BC0FBCD85DCC}" srcOrd="1" destOrd="0" presId="urn:microsoft.com/office/officeart/2005/8/layout/orgChart1"/>
    <dgm:cxn modelId="{67002770-8DC9-490E-BEB3-FFD77C5F27F1}" type="presParOf" srcId="{90990FCD-F21D-4FC7-9B89-18CF3002B666}" destId="{CAA03A79-EF65-4E77-9934-3A0CFB136A3B}" srcOrd="1" destOrd="0" presId="urn:microsoft.com/office/officeart/2005/8/layout/orgChart1"/>
    <dgm:cxn modelId="{06DDB85F-2045-4440-B1EF-36C57FFF1C9E}" type="presParOf" srcId="{90990FCD-F21D-4FC7-9B89-18CF3002B666}" destId="{335FF6CA-DC6E-46CA-8767-7B3743869944}" srcOrd="2" destOrd="0" presId="urn:microsoft.com/office/officeart/2005/8/layout/orgChart1"/>
    <dgm:cxn modelId="{EBC93B7D-5C29-42ED-915F-9C0B44ACB16C}" type="presParOf" srcId="{5237E661-EA68-41F0-8344-2B5877275E8E}" destId="{6E00B8AA-4320-498E-BBD8-9B7EEAC0ABE5}" srcOrd="4" destOrd="0" presId="urn:microsoft.com/office/officeart/2005/8/layout/orgChart1"/>
    <dgm:cxn modelId="{9F17FE80-1F92-4A6D-AE40-3CF7DA6329D7}" type="presParOf" srcId="{5237E661-EA68-41F0-8344-2B5877275E8E}" destId="{2652C0CE-A543-4AE4-AD5A-B0DDB8BEB029}" srcOrd="5" destOrd="0" presId="urn:microsoft.com/office/officeart/2005/8/layout/orgChart1"/>
    <dgm:cxn modelId="{2AF273C2-D8F4-43ED-962A-F3CADFB1E9E4}" type="presParOf" srcId="{2652C0CE-A543-4AE4-AD5A-B0DDB8BEB029}" destId="{28DE7380-4815-4D3F-9DB4-CCA1AD9AF81E}" srcOrd="0" destOrd="0" presId="urn:microsoft.com/office/officeart/2005/8/layout/orgChart1"/>
    <dgm:cxn modelId="{10A8A3D8-BE67-42BA-B09F-0174E4BDC6CE}" type="presParOf" srcId="{28DE7380-4815-4D3F-9DB4-CCA1AD9AF81E}" destId="{119D1B88-6D81-4432-9CD4-E962B1831FE6}" srcOrd="0" destOrd="0" presId="urn:microsoft.com/office/officeart/2005/8/layout/orgChart1"/>
    <dgm:cxn modelId="{6E89B094-C39D-457A-BB51-51126D376608}" type="presParOf" srcId="{28DE7380-4815-4D3F-9DB4-CCA1AD9AF81E}" destId="{BB51468C-4C35-4880-B800-866C66D509DC}" srcOrd="1" destOrd="0" presId="urn:microsoft.com/office/officeart/2005/8/layout/orgChart1"/>
    <dgm:cxn modelId="{167EE01E-F2A7-4262-9924-BFCA2A373AE8}" type="presParOf" srcId="{2652C0CE-A543-4AE4-AD5A-B0DDB8BEB029}" destId="{A75D0984-CFC2-459B-BCE2-F3EF320D03A9}" srcOrd="1" destOrd="0" presId="urn:microsoft.com/office/officeart/2005/8/layout/orgChart1"/>
    <dgm:cxn modelId="{F64D275C-9C9E-4035-95CA-9196BD90B0C0}" type="presParOf" srcId="{2652C0CE-A543-4AE4-AD5A-B0DDB8BEB029}" destId="{7E53EB3F-5B06-4B98-B6DF-E186199D1334}" srcOrd="2" destOrd="0" presId="urn:microsoft.com/office/officeart/2005/8/layout/orgChart1"/>
    <dgm:cxn modelId="{A6C70D6E-EDBA-4EF4-BDCE-3BD4F85C06F5}" type="presParOf" srcId="{745601B4-437C-487D-883D-D61AE1176547}" destId="{A29A014A-4829-4304-84F6-61D7A9FEA90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56FE61A-D577-45F0-8B62-087F48D158F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/>
      <p:bldP spid="148482" grpId="1"/>
      <p:bldP spid="148482" grpId="2"/>
      <p:bldP spid="14848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8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84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84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8483" grpId="1" build="allAtOnce">
        <p:tmplLst>
          <p:tmpl lvl="1">
            <p:tnLst>
              <p:par>
                <p:cTn presetID="23" presetClass="exit" presetSubtype="32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484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84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48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75FEA-F023-4582-906A-63967437B0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5355475"/>
      </p:ext>
    </p:extLst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1F746A-E295-4F0E-BA60-D29D5B4BCA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0000315"/>
      </p:ext>
    </p:extLst>
  </p:cSld>
  <p:clrMapOvr>
    <a:masterClrMapping/>
  </p:clrMapOvr>
  <p:transition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F2AA052-D517-4E9E-8054-9CFF807294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1566655"/>
      </p:ext>
    </p:extLst>
  </p:cSld>
  <p:clrMapOvr>
    <a:masterClrMapping/>
  </p:clrMapOvr>
  <p:transition>
    <p:pull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есто для изображения из Интернета 2"/>
          <p:cNvSpPr>
            <a:spLocks noGrp="1"/>
          </p:cNvSpPr>
          <p:nvPr>
            <p:ph type="clipArt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D78293F-EEF5-4247-8399-98577CB3B2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3082843"/>
      </p:ext>
    </p:extLst>
  </p:cSld>
  <p:clrMapOvr>
    <a:masterClrMapping/>
  </p:clrMapOvr>
  <p:transition>
    <p:pull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есто для изображения из Интернета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21C60E8-4A43-4608-B8B3-AB80D80F53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7455680"/>
      </p:ext>
    </p:extLst>
  </p:cSld>
  <p:clrMapOvr>
    <a:masterClrMapping/>
  </p:clrMapOvr>
  <p:transition>
    <p:pull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5067E48-7F6B-40E0-A1BB-4FFB05A858E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0383346"/>
      </p:ext>
    </p:extLst>
  </p:cSld>
  <p:clrMapOvr>
    <a:masterClrMapping/>
  </p:clrMapOvr>
  <p:transition>
    <p:pull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7C37630-E19A-4A15-AC73-F5004500618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5700094"/>
      </p:ext>
    </p:extLst>
  </p:cSld>
  <p:clrMapOvr>
    <a:masterClrMapping/>
  </p:clrMapOvr>
  <p:transition>
    <p:pull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281EAC6-C44F-4CEB-8F6C-28E7B4C254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2866648"/>
      </p:ext>
    </p:extLst>
  </p:cSld>
  <p:clrMapOvr>
    <a:masterClrMapping/>
  </p:clrMapOvr>
  <p:transition>
    <p:pull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BF81018-35FA-4673-874C-47E435761A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4017516"/>
      </p:ext>
    </p:extLst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6389B-A316-4B1B-944F-139201C0B3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7243908"/>
      </p:ext>
    </p:extLst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0A0C5-4E06-4B69-8E25-7D4E88AE1B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125766"/>
      </p:ext>
    </p:extLst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2B4E4-5205-41D9-82DE-BF59A84314E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2496996"/>
      </p:ext>
    </p:extLst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4BDA7-DD69-477D-9A94-40F16507E21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0980111"/>
      </p:ext>
    </p:extLst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1DE10-222B-4489-BA74-430CCC4232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6895158"/>
      </p:ext>
    </p:extLst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22E83-95E0-44BB-AC60-D765AABE3D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2756272"/>
      </p:ext>
    </p:extLst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F7356-D47D-409E-B8ED-BDFC82F2431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4667538"/>
      </p:ext>
    </p:extLst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EC9CA7-3458-4248-AFD4-3926A39005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9918395"/>
      </p:ext>
    </p:extLst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0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7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47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47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fld id="{F78F81DB-B79D-46F7-86D3-ACDF11E42FD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</p:sldLayoutIdLst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8" grpId="1"/>
      <p:bldP spid="147458" grpId="2"/>
      <p:bldP spid="14745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3" presetClass="entr" presetSubtype="16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3" presetClass="entr" presetSubtype="16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3" presetClass="entr" presetSubtype="16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7459" grpId="1" build="allAtOnce">
        <p:tmplLst>
          <p:tmpl lvl="1">
            <p:tnLst>
              <p:par>
                <p:cTn presetID="23" presetClass="exit" presetSubtype="32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47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23" presetClass="exit" presetSubtype="32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47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23" presetClass="exit" presetSubtype="32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47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23" presetClass="exit" presetSubtype="32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47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23" presetClass="exit" presetSubtype="32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74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47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11560" y="836712"/>
            <a:ext cx="7992888" cy="3240360"/>
          </a:xfrm>
        </p:spPr>
        <p:txBody>
          <a:bodyPr>
            <a:normAutofit/>
          </a:bodyPr>
          <a:lstStyle/>
          <a:p>
            <a:r>
              <a:rPr lang="ru-RU" altLang="ru-RU" sz="6000" dirty="0" smtClean="0">
                <a:solidFill>
                  <a:srgbClr val="FFC000"/>
                </a:solidFill>
                <a:effectLst/>
              </a:rPr>
              <a:t>Методы наблюдения и регистрации элементарных частиц</a:t>
            </a:r>
            <a:endParaRPr lang="ru-RU" altLang="ru-RU" sz="6000" dirty="0">
              <a:solidFill>
                <a:srgbClr val="FFC000"/>
              </a:solidFill>
              <a:effectLst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>
          <a:xfrm>
            <a:off x="1547664" y="4581128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ИСТ НГТУ Савинова Людмила 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Станиславовна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5" name="Picture 9" descr="треки в м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38" y="381000"/>
            <a:ext cx="8174323" cy="5715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9" name="Picture 5" descr="треки в м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47"/>
          <a:stretch>
            <a:fillRect/>
          </a:stretch>
        </p:blipFill>
        <p:spPr>
          <a:xfrm>
            <a:off x="755650" y="0"/>
            <a:ext cx="4894263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9750" name="Picture 6" descr="треки в 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99"/>
          <a:stretch>
            <a:fillRect/>
          </a:stretch>
        </p:blipFill>
        <p:spPr bwMode="auto">
          <a:xfrm>
            <a:off x="4203352" y="188640"/>
            <a:ext cx="4914900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251520" y="6119986"/>
            <a:ext cx="899169" cy="54937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Глейзер Дональд Артур</a:t>
            </a:r>
            <a:br>
              <a:rPr lang="ru-RU" alt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alt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21.09.1926 –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28.02.2013</a:t>
            </a:r>
            <a:r>
              <a:rPr lang="ru-RU" alt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alt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95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981200"/>
            <a:ext cx="4316412" cy="46164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 dirty="0"/>
              <a:t>   </a:t>
            </a:r>
            <a:r>
              <a:rPr lang="ru-RU" altLang="ru-RU" sz="2800" b="1" dirty="0" smtClean="0">
                <a:solidFill>
                  <a:schemeClr val="folHlink"/>
                </a:solidFill>
              </a:rPr>
              <a:t>Д.А. Глейзер</a:t>
            </a:r>
            <a:r>
              <a:rPr lang="ru-RU" altLang="ru-RU" sz="2800" dirty="0" smtClean="0"/>
              <a:t> </a:t>
            </a:r>
            <a:r>
              <a:rPr lang="ru-RU" altLang="ru-RU" sz="2800" dirty="0"/>
              <a:t>(</a:t>
            </a:r>
            <a:r>
              <a:rPr lang="ru-RU" altLang="ru-RU" sz="2800" dirty="0" err="1"/>
              <a:t>Глазер</a:t>
            </a:r>
            <a:r>
              <a:rPr lang="ru-RU" altLang="ru-RU" sz="2800" dirty="0"/>
              <a:t>) - американский физик и </a:t>
            </a:r>
            <a:r>
              <a:rPr lang="ru-RU" altLang="ru-RU" sz="2800" dirty="0" err="1"/>
              <a:t>нейробиолог</a:t>
            </a:r>
            <a:r>
              <a:rPr lang="ru-RU" altLang="ru-RU" sz="2800" dirty="0"/>
              <a:t>, лауреат Нобелевской премии по физике в 1960 г. за изобретение </a:t>
            </a:r>
            <a:r>
              <a:rPr lang="ru-RU" altLang="ru-RU" sz="2800" b="1" dirty="0">
                <a:solidFill>
                  <a:schemeClr val="folHlink"/>
                </a:solidFill>
              </a:rPr>
              <a:t>пузырьковой камеры</a:t>
            </a:r>
            <a:r>
              <a:rPr lang="ru-RU" altLang="ru-RU" sz="2800" dirty="0"/>
              <a:t> (1952 г.) </a:t>
            </a:r>
          </a:p>
        </p:txBody>
      </p:sp>
      <p:pic>
        <p:nvPicPr>
          <p:cNvPr id="149513" name="Picture 9" descr="Donald_Glase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0" y="1752599"/>
            <a:ext cx="1993900" cy="266799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9514" name="Picture 10" descr="glazer_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7900" y="3573463"/>
            <a:ext cx="2197100" cy="3284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8229600" cy="1371600"/>
          </a:xfrm>
        </p:spPr>
        <p:txBody>
          <a:bodyPr/>
          <a:lstStyle/>
          <a:p>
            <a:r>
              <a:rPr lang="ru-RU" altLang="ru-RU"/>
              <a:t>Пузырьковая камера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4643438" y="1484313"/>
            <a:ext cx="4321175" cy="4968875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/>
              <a:t>  Жидкость в камере находится в перегретом состоянии (Т</a:t>
            </a:r>
            <a:r>
              <a:rPr lang="en-US" altLang="ru-RU"/>
              <a:t>&gt;T</a:t>
            </a:r>
            <a:r>
              <a:rPr lang="ru-RU" altLang="ru-RU" baseline="-25000"/>
              <a:t>кип.</a:t>
            </a:r>
            <a:r>
              <a:rPr lang="ru-RU" altLang="ru-RU"/>
              <a:t>).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/>
              <a:t>  При понижении давления жидкость способна закипеть</a:t>
            </a:r>
          </a:p>
        </p:txBody>
      </p:sp>
      <p:sp>
        <p:nvSpPr>
          <p:cNvPr id="75780" name="Oval 4"/>
          <p:cNvSpPr>
            <a:spLocks noChangeArrowheads="1"/>
          </p:cNvSpPr>
          <p:nvPr/>
        </p:nvSpPr>
        <p:spPr bwMode="auto">
          <a:xfrm>
            <a:off x="468313" y="3141663"/>
            <a:ext cx="215900" cy="215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>
              <a:solidFill>
                <a:srgbClr val="FFFF00"/>
              </a:solidFill>
              <a:latin typeface="Verdana" panose="020B0604030504040204" pitchFamily="34" charset="0"/>
            </a:endParaRPr>
          </a:p>
        </p:txBody>
      </p:sp>
      <p:sp>
        <p:nvSpPr>
          <p:cNvPr id="75782" name="Line 6"/>
          <p:cNvSpPr>
            <a:spLocks noChangeShapeType="1"/>
          </p:cNvSpPr>
          <p:nvPr/>
        </p:nvSpPr>
        <p:spPr bwMode="auto">
          <a:xfrm>
            <a:off x="395288" y="3068638"/>
            <a:ext cx="73025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83" name="Line 7"/>
          <p:cNvSpPr>
            <a:spLocks noChangeShapeType="1"/>
          </p:cNvSpPr>
          <p:nvPr/>
        </p:nvSpPr>
        <p:spPr bwMode="auto">
          <a:xfrm>
            <a:off x="539750" y="2997200"/>
            <a:ext cx="0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84" name="Line 8"/>
          <p:cNvSpPr>
            <a:spLocks noChangeShapeType="1"/>
          </p:cNvSpPr>
          <p:nvPr/>
        </p:nvSpPr>
        <p:spPr bwMode="auto">
          <a:xfrm>
            <a:off x="323850" y="3284538"/>
            <a:ext cx="71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85" name="Line 9"/>
          <p:cNvSpPr>
            <a:spLocks noChangeShapeType="1"/>
          </p:cNvSpPr>
          <p:nvPr/>
        </p:nvSpPr>
        <p:spPr bwMode="auto">
          <a:xfrm flipH="1">
            <a:off x="395288" y="3357563"/>
            <a:ext cx="73025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86" name="Line 10"/>
          <p:cNvSpPr>
            <a:spLocks noChangeShapeType="1"/>
          </p:cNvSpPr>
          <p:nvPr/>
        </p:nvSpPr>
        <p:spPr bwMode="auto">
          <a:xfrm>
            <a:off x="539750" y="3357563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87" name="Line 11"/>
          <p:cNvSpPr>
            <a:spLocks noChangeShapeType="1"/>
          </p:cNvSpPr>
          <p:nvPr/>
        </p:nvSpPr>
        <p:spPr bwMode="auto">
          <a:xfrm flipV="1">
            <a:off x="684213" y="3068638"/>
            <a:ext cx="71437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 flipH="1">
            <a:off x="611188" y="2997200"/>
            <a:ext cx="730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89" name="Line 13"/>
          <p:cNvSpPr>
            <a:spLocks noChangeShapeType="1"/>
          </p:cNvSpPr>
          <p:nvPr/>
        </p:nvSpPr>
        <p:spPr bwMode="auto">
          <a:xfrm>
            <a:off x="684213" y="3357563"/>
            <a:ext cx="71437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90" name="Line 14"/>
          <p:cNvSpPr>
            <a:spLocks noChangeShapeType="1"/>
          </p:cNvSpPr>
          <p:nvPr/>
        </p:nvSpPr>
        <p:spPr bwMode="auto">
          <a:xfrm flipV="1">
            <a:off x="684213" y="3213100"/>
            <a:ext cx="142875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91" name="Oval 15"/>
          <p:cNvSpPr>
            <a:spLocks noChangeArrowheads="1"/>
          </p:cNvSpPr>
          <p:nvPr/>
        </p:nvSpPr>
        <p:spPr bwMode="auto">
          <a:xfrm>
            <a:off x="1258888" y="2781300"/>
            <a:ext cx="144462" cy="1008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92" name="Line 16"/>
          <p:cNvSpPr>
            <a:spLocks noChangeShapeType="1"/>
          </p:cNvSpPr>
          <p:nvPr/>
        </p:nvSpPr>
        <p:spPr bwMode="auto">
          <a:xfrm flipV="1">
            <a:off x="684213" y="2924175"/>
            <a:ext cx="57467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93" name="Line 17"/>
          <p:cNvSpPr>
            <a:spLocks noChangeShapeType="1"/>
          </p:cNvSpPr>
          <p:nvPr/>
        </p:nvSpPr>
        <p:spPr bwMode="auto">
          <a:xfrm>
            <a:off x="684213" y="3284538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94" name="Line 18"/>
          <p:cNvSpPr>
            <a:spLocks noChangeShapeType="1"/>
          </p:cNvSpPr>
          <p:nvPr/>
        </p:nvSpPr>
        <p:spPr bwMode="auto">
          <a:xfrm>
            <a:off x="611188" y="3357563"/>
            <a:ext cx="6477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95" name="Line 19"/>
          <p:cNvSpPr>
            <a:spLocks noChangeShapeType="1"/>
          </p:cNvSpPr>
          <p:nvPr/>
        </p:nvSpPr>
        <p:spPr bwMode="auto">
          <a:xfrm>
            <a:off x="1331913" y="2852738"/>
            <a:ext cx="0" cy="935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798" name="Rectangle 22"/>
          <p:cNvSpPr>
            <a:spLocks noChangeArrowheads="1"/>
          </p:cNvSpPr>
          <p:nvPr/>
        </p:nvSpPr>
        <p:spPr bwMode="auto">
          <a:xfrm>
            <a:off x="2411413" y="3716338"/>
            <a:ext cx="1584325" cy="217487"/>
          </a:xfrm>
          <a:prstGeom prst="rect">
            <a:avLst/>
          </a:prstGeom>
          <a:solidFill>
            <a:schemeClr val="tx1"/>
          </a:solidFill>
          <a:ln w="9525">
            <a:solidFill>
              <a:srgbClr val="000C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99" name="Rectangle 23"/>
          <p:cNvSpPr>
            <a:spLocks noChangeArrowheads="1"/>
          </p:cNvSpPr>
          <p:nvPr/>
        </p:nvSpPr>
        <p:spPr bwMode="auto">
          <a:xfrm>
            <a:off x="3059113" y="3933825"/>
            <a:ext cx="217487" cy="358775"/>
          </a:xfrm>
          <a:prstGeom prst="rect">
            <a:avLst/>
          </a:prstGeom>
          <a:solidFill>
            <a:schemeClr val="tx1"/>
          </a:solidFill>
          <a:ln w="9525">
            <a:solidFill>
              <a:srgbClr val="000C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800" name="Line 24"/>
          <p:cNvSpPr>
            <a:spLocks noChangeShapeType="1"/>
          </p:cNvSpPr>
          <p:nvPr/>
        </p:nvSpPr>
        <p:spPr bwMode="auto">
          <a:xfrm flipV="1">
            <a:off x="2411413" y="2565400"/>
            <a:ext cx="0" cy="1150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1" name="Line 25"/>
          <p:cNvSpPr>
            <a:spLocks noChangeShapeType="1"/>
          </p:cNvSpPr>
          <p:nvPr/>
        </p:nvSpPr>
        <p:spPr bwMode="auto">
          <a:xfrm>
            <a:off x="2411413" y="2565400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2" name="Line 26"/>
          <p:cNvSpPr>
            <a:spLocks noChangeShapeType="1"/>
          </p:cNvSpPr>
          <p:nvPr/>
        </p:nvSpPr>
        <p:spPr bwMode="auto">
          <a:xfrm>
            <a:off x="3995738" y="2565400"/>
            <a:ext cx="0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3" name="Line 27"/>
          <p:cNvSpPr>
            <a:spLocks noChangeShapeType="1"/>
          </p:cNvSpPr>
          <p:nvPr/>
        </p:nvSpPr>
        <p:spPr bwMode="auto">
          <a:xfrm>
            <a:off x="1331913" y="2924175"/>
            <a:ext cx="1655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4" name="Line 28"/>
          <p:cNvSpPr>
            <a:spLocks noChangeShapeType="1"/>
          </p:cNvSpPr>
          <p:nvPr/>
        </p:nvSpPr>
        <p:spPr bwMode="auto">
          <a:xfrm>
            <a:off x="1331913" y="3284538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5" name="Line 29"/>
          <p:cNvSpPr>
            <a:spLocks noChangeShapeType="1"/>
          </p:cNvSpPr>
          <p:nvPr/>
        </p:nvSpPr>
        <p:spPr bwMode="auto">
          <a:xfrm>
            <a:off x="1331913" y="3573463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6" name="Line 30"/>
          <p:cNvSpPr>
            <a:spLocks noChangeShapeType="1"/>
          </p:cNvSpPr>
          <p:nvPr/>
        </p:nvSpPr>
        <p:spPr bwMode="auto">
          <a:xfrm>
            <a:off x="2916238" y="2924175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7" name="Line 31"/>
          <p:cNvSpPr>
            <a:spLocks noChangeShapeType="1"/>
          </p:cNvSpPr>
          <p:nvPr/>
        </p:nvSpPr>
        <p:spPr bwMode="auto">
          <a:xfrm>
            <a:off x="2843213" y="3284538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8" name="Line 32"/>
          <p:cNvSpPr>
            <a:spLocks noChangeShapeType="1"/>
          </p:cNvSpPr>
          <p:nvPr/>
        </p:nvSpPr>
        <p:spPr bwMode="auto">
          <a:xfrm>
            <a:off x="2843213" y="3573463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09" name="Oval 33"/>
          <p:cNvSpPr>
            <a:spLocks noChangeArrowheads="1"/>
          </p:cNvSpPr>
          <p:nvPr/>
        </p:nvSpPr>
        <p:spPr bwMode="auto">
          <a:xfrm>
            <a:off x="3203575" y="2997200"/>
            <a:ext cx="73025" cy="730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810" name="Oval 34"/>
          <p:cNvSpPr>
            <a:spLocks noChangeArrowheads="1"/>
          </p:cNvSpPr>
          <p:nvPr/>
        </p:nvSpPr>
        <p:spPr bwMode="auto">
          <a:xfrm>
            <a:off x="3419475" y="32131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811" name="Oval 35"/>
          <p:cNvSpPr>
            <a:spLocks noChangeArrowheads="1"/>
          </p:cNvSpPr>
          <p:nvPr/>
        </p:nvSpPr>
        <p:spPr bwMode="auto">
          <a:xfrm>
            <a:off x="3492500" y="34290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812" name="Line 36"/>
          <p:cNvSpPr>
            <a:spLocks noChangeShapeType="1"/>
          </p:cNvSpPr>
          <p:nvPr/>
        </p:nvSpPr>
        <p:spPr bwMode="auto">
          <a:xfrm>
            <a:off x="2555875" y="1916113"/>
            <a:ext cx="1079500" cy="1728787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14" name="Text Box 38"/>
          <p:cNvSpPr txBox="1">
            <a:spLocks noChangeArrowheads="1"/>
          </p:cNvSpPr>
          <p:nvPr/>
        </p:nvSpPr>
        <p:spPr bwMode="auto">
          <a:xfrm>
            <a:off x="1979613" y="4076700"/>
            <a:ext cx="93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75815" name="Text Box 39"/>
          <p:cNvSpPr txBox="1">
            <a:spLocks noChangeArrowheads="1"/>
          </p:cNvSpPr>
          <p:nvPr/>
        </p:nvSpPr>
        <p:spPr bwMode="auto">
          <a:xfrm>
            <a:off x="1763713" y="3860800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>
                <a:latin typeface="Verdana" panose="020B0604030504040204" pitchFamily="34" charset="0"/>
              </a:rPr>
              <a:t>поршень</a:t>
            </a:r>
          </a:p>
        </p:txBody>
      </p:sp>
      <p:sp>
        <p:nvSpPr>
          <p:cNvPr id="75816" name="Oval 40"/>
          <p:cNvSpPr>
            <a:spLocks noChangeArrowheads="1"/>
          </p:cNvSpPr>
          <p:nvPr/>
        </p:nvSpPr>
        <p:spPr bwMode="auto">
          <a:xfrm>
            <a:off x="2484438" y="1844675"/>
            <a:ext cx="73025" cy="730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817" name="Text Box 41"/>
          <p:cNvSpPr txBox="1">
            <a:spLocks noChangeArrowheads="1"/>
          </p:cNvSpPr>
          <p:nvPr/>
        </p:nvSpPr>
        <p:spPr bwMode="auto">
          <a:xfrm>
            <a:off x="2535238" y="1576388"/>
            <a:ext cx="10334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>
                <a:latin typeface="Arial" panose="020B0604020202020204" pitchFamily="34" charset="0"/>
              </a:rPr>
              <a:t>частица</a:t>
            </a:r>
          </a:p>
        </p:txBody>
      </p:sp>
      <p:sp>
        <p:nvSpPr>
          <p:cNvPr id="75819" name="Oval 43"/>
          <p:cNvSpPr>
            <a:spLocks noChangeArrowheads="1"/>
          </p:cNvSpPr>
          <p:nvPr/>
        </p:nvSpPr>
        <p:spPr bwMode="auto">
          <a:xfrm>
            <a:off x="3276600" y="3141663"/>
            <a:ext cx="73025" cy="730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820" name="Oval 44"/>
          <p:cNvSpPr>
            <a:spLocks noChangeArrowheads="1"/>
          </p:cNvSpPr>
          <p:nvPr/>
        </p:nvSpPr>
        <p:spPr bwMode="auto">
          <a:xfrm>
            <a:off x="3419475" y="3357563"/>
            <a:ext cx="73025" cy="730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821" name="Line 45"/>
          <p:cNvSpPr>
            <a:spLocks noChangeShapeType="1"/>
          </p:cNvSpPr>
          <p:nvPr/>
        </p:nvSpPr>
        <p:spPr bwMode="auto">
          <a:xfrm>
            <a:off x="3492500" y="3141663"/>
            <a:ext cx="719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5822" name="Text Box 46"/>
          <p:cNvSpPr txBox="1">
            <a:spLocks noChangeArrowheads="1"/>
          </p:cNvSpPr>
          <p:nvPr/>
        </p:nvSpPr>
        <p:spPr bwMode="auto">
          <a:xfrm>
            <a:off x="4211638" y="2997200"/>
            <a:ext cx="6429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>
                <a:latin typeface="Arial" panose="020B0604020202020204" pitchFamily="34" charset="0"/>
              </a:rPr>
              <a:t>трек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6" name="Picture 8" descr="2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0" r="5075"/>
          <a:stretch>
            <a:fillRect/>
          </a:stretch>
        </p:blipFill>
        <p:spPr>
          <a:xfrm>
            <a:off x="0" y="260350"/>
            <a:ext cx="5219700" cy="42021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5655" name="Picture 7" descr="2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700" y="2282927"/>
            <a:ext cx="3911037" cy="439677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5657" name="Text Box 9"/>
          <p:cNvSpPr txBox="1">
            <a:spLocks noChangeArrowheads="1"/>
          </p:cNvSpPr>
          <p:nvPr/>
        </p:nvSpPr>
        <p:spPr bwMode="auto">
          <a:xfrm>
            <a:off x="250825" y="4437063"/>
            <a:ext cx="4681538" cy="822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chemeClr val="bg2"/>
                </a:solidFill>
              </a:rPr>
              <a:t>Советская пузырьковая камера СКАТ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altLang="ru-RU" sz="4000"/>
              <a:t>Траектории заряжённых частиц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495800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 dirty="0"/>
              <a:t>   Пролёт частицы вызывает образование  </a:t>
            </a:r>
            <a:r>
              <a:rPr lang="ru-RU" altLang="ru-RU" sz="2800" b="1" dirty="0"/>
              <a:t>трека</a:t>
            </a:r>
            <a:r>
              <a:rPr lang="ru-RU" altLang="ru-RU" sz="2800" dirty="0"/>
              <a:t> – цепочки пузырьков, которые можно сфотографировать.</a:t>
            </a:r>
          </a:p>
          <a:p>
            <a:pPr>
              <a:buFont typeface="Wingdings" panose="05000000000000000000" pitchFamily="2" charset="2"/>
              <a:buNone/>
            </a:pPr>
            <a:endParaRPr lang="ru-RU" altLang="ru-RU" sz="2800" dirty="0"/>
          </a:p>
        </p:txBody>
      </p:sp>
      <p:pic>
        <p:nvPicPr>
          <p:cNvPr id="84006" name="Picture 38" descr="2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1068388"/>
            <a:ext cx="4249737" cy="57896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251520" y="6119986"/>
            <a:ext cx="899169" cy="54937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2" y="197768"/>
            <a:ext cx="8352159" cy="1359024"/>
          </a:xfrm>
        </p:spPr>
        <p:txBody>
          <a:bodyPr/>
          <a:lstStyle/>
          <a:p>
            <a:r>
              <a:rPr lang="ru-RU" sz="4000" dirty="0" err="1"/>
              <a:t>Мысовский</a:t>
            </a:r>
            <a:r>
              <a:rPr lang="ru-RU" sz="4000" dirty="0"/>
              <a:t> Лев Владимирович  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(6(18</a:t>
            </a:r>
            <a:r>
              <a:rPr lang="ru-RU" sz="4000" dirty="0"/>
              <a:t>).02.1888 – 29.09.1939) </a:t>
            </a:r>
            <a:endParaRPr lang="ru-RU" altLang="ru-RU" sz="4000" dirty="0"/>
          </a:p>
        </p:txBody>
      </p:sp>
      <p:sp>
        <p:nvSpPr>
          <p:cNvPr id="2" name="Текст 1"/>
          <p:cNvSpPr>
            <a:spLocks noGrp="1"/>
          </p:cNvSpPr>
          <p:nvPr>
            <p:ph type="body" sz="half" idx="1"/>
          </p:nvPr>
        </p:nvSpPr>
        <p:spPr>
          <a:xfrm>
            <a:off x="179512" y="1556792"/>
            <a:ext cx="5976664" cy="4968552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Мысовский</a:t>
            </a:r>
            <a:r>
              <a:rPr 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Л.В.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русский  и советский физик, доктор физико-математических наук. Автор большого количества теоретических разработок и практических изобретений в области ядерной физики и физики космических лучей. В 1925 году изобрёл метод регистрации заряженных частиц с использованием </a:t>
            </a:r>
            <a:r>
              <a:rPr 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толстослойных фотоэмульсий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46838" y="1556793"/>
            <a:ext cx="315365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4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15411353"/>
              </p:ext>
            </p:extLst>
          </p:nvPr>
        </p:nvGraphicFramePr>
        <p:xfrm>
          <a:off x="323850" y="620688"/>
          <a:ext cx="8496300" cy="5472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7840" name="Rectangle 16"/>
          <p:cNvSpPr>
            <a:spLocks noChangeArrowheads="1"/>
          </p:cNvSpPr>
          <p:nvPr/>
        </p:nvSpPr>
        <p:spPr bwMode="auto">
          <a:xfrm>
            <a:off x="395536" y="3794264"/>
            <a:ext cx="230346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 dirty="0">
                <a:latin typeface="Arial" panose="020B0604020202020204" pitchFamily="34" charset="0"/>
              </a:rPr>
              <a:t>Заряжённые частицы создают скрытые изображения следа </a:t>
            </a:r>
            <a:r>
              <a:rPr lang="ru-RU" altLang="ru-RU" sz="2000" b="1" dirty="0" smtClean="0">
                <a:latin typeface="Arial" panose="020B0604020202020204" pitchFamily="34" charset="0"/>
              </a:rPr>
              <a:t>движения</a:t>
            </a:r>
            <a:endParaRPr lang="ru-RU" altLang="ru-RU" sz="2000" b="1" dirty="0">
              <a:latin typeface="Arial" panose="020B0604020202020204" pitchFamily="34" charset="0"/>
            </a:endParaRPr>
          </a:p>
        </p:txBody>
      </p:sp>
      <p:sp>
        <p:nvSpPr>
          <p:cNvPr id="77842" name="Rectangle 18"/>
          <p:cNvSpPr>
            <a:spLocks noChangeArrowheads="1"/>
          </p:cNvSpPr>
          <p:nvPr/>
        </p:nvSpPr>
        <p:spPr bwMode="auto">
          <a:xfrm>
            <a:off x="3358300" y="3919884"/>
            <a:ext cx="24479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 dirty="0">
                <a:latin typeface="Arial" panose="020B0604020202020204" pitchFamily="34" charset="0"/>
              </a:rPr>
              <a:t>По длине и толщине трека можно оценить энергию и массу частицы.</a:t>
            </a:r>
          </a:p>
        </p:txBody>
      </p:sp>
      <p:sp>
        <p:nvSpPr>
          <p:cNvPr id="77843" name="Rectangle 19"/>
          <p:cNvSpPr>
            <a:spLocks noChangeArrowheads="1"/>
          </p:cNvSpPr>
          <p:nvPr/>
        </p:nvSpPr>
        <p:spPr bwMode="auto">
          <a:xfrm>
            <a:off x="6441181" y="3794264"/>
            <a:ext cx="2352156" cy="252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latin typeface="Arial" panose="020B0604020202020204" pitchFamily="34" charset="0"/>
              </a:rPr>
              <a:t>Фотоэмульсия имеет</a:t>
            </a:r>
          </a:p>
          <a:p>
            <a:pPr algn="ctr"/>
            <a:r>
              <a:rPr lang="ru-RU" altLang="ru-RU" sz="2000" b="1" dirty="0">
                <a:latin typeface="Arial" panose="020B0604020202020204" pitchFamily="34" charset="0"/>
              </a:rPr>
              <a:t> большую плотность,</a:t>
            </a:r>
          </a:p>
          <a:p>
            <a:pPr algn="ctr"/>
            <a:r>
              <a:rPr lang="ru-RU" altLang="ru-RU" sz="2000" b="1" dirty="0">
                <a:latin typeface="Arial" panose="020B0604020202020204" pitchFamily="34" charset="0"/>
              </a:rPr>
              <a:t>поэтому треки</a:t>
            </a:r>
          </a:p>
          <a:p>
            <a:pPr algn="ctr"/>
            <a:r>
              <a:rPr lang="ru-RU" altLang="ru-RU" sz="2000" b="1" dirty="0">
                <a:latin typeface="Arial" panose="020B0604020202020204" pitchFamily="34" charset="0"/>
              </a:rPr>
              <a:t>получаются </a:t>
            </a:r>
          </a:p>
          <a:p>
            <a:pPr algn="ctr"/>
            <a:r>
              <a:rPr lang="ru-RU" altLang="ru-RU" sz="2000" b="1" dirty="0">
                <a:latin typeface="Arial" panose="020B0604020202020204" pitchFamily="34" charset="0"/>
              </a:rPr>
              <a:t>короткими.</a:t>
            </a:r>
          </a:p>
          <a:p>
            <a:endParaRPr lang="ru-RU" altLang="ru-RU" b="1" dirty="0">
              <a:solidFill>
                <a:srgbClr val="000C18"/>
              </a:solidFill>
              <a:latin typeface="Arial" panose="020B0604020202020204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571826" y="2636912"/>
            <a:ext cx="0" cy="64807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547267" y="3284984"/>
            <a:ext cx="6069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551484" y="3284984"/>
            <a:ext cx="0" cy="50928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571826" y="3284984"/>
            <a:ext cx="0" cy="50928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617259" y="3284984"/>
            <a:ext cx="0" cy="50928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0" y="5805488"/>
            <a:ext cx="4427538" cy="7016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chemeClr val="bg2"/>
                </a:solidFill>
                <a:latin typeface="Arial" panose="020B0604020202020204" pitchFamily="34" charset="0"/>
              </a:rPr>
              <a:t>Радиоактивное загрязнение эмульсии крупинкой соли радия</a:t>
            </a:r>
          </a:p>
        </p:txBody>
      </p:sp>
      <p:sp>
        <p:nvSpPr>
          <p:cNvPr id="134151" name="Text Box 7"/>
          <p:cNvSpPr txBox="1">
            <a:spLocks noChangeArrowheads="1"/>
          </p:cNvSpPr>
          <p:nvPr/>
        </p:nvSpPr>
        <p:spPr bwMode="auto">
          <a:xfrm>
            <a:off x="4572000" y="5805488"/>
            <a:ext cx="4572000" cy="91598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b="1">
                <a:solidFill>
                  <a:schemeClr val="bg2"/>
                </a:solidFill>
                <a:latin typeface="Arial" panose="020B0604020202020204" pitchFamily="34" charset="0"/>
              </a:rPr>
              <a:t>Треки тяжёлых ядер в фотоэмульсии.    </a:t>
            </a:r>
          </a:p>
          <a:p>
            <a:r>
              <a:rPr lang="ru-RU" altLang="ru-RU" b="1">
                <a:solidFill>
                  <a:schemeClr val="bg2"/>
                </a:solidFill>
                <a:latin typeface="Arial" panose="020B0604020202020204" pitchFamily="34" charset="0"/>
              </a:rPr>
              <a:t>     Толщина трека зависит от заряда  </a:t>
            </a:r>
          </a:p>
          <a:p>
            <a:r>
              <a:rPr lang="ru-RU" altLang="ru-RU" b="1">
                <a:solidFill>
                  <a:schemeClr val="bg2"/>
                </a:solidFill>
                <a:latin typeface="Arial" panose="020B0604020202020204" pitchFamily="34" charset="0"/>
              </a:rPr>
              <a:t>                         частицы.</a:t>
            </a:r>
            <a:r>
              <a:rPr lang="ru-RU" altLang="ru-RU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3415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5"/>
          <a:stretch>
            <a:fillRect/>
          </a:stretch>
        </p:blipFill>
        <p:spPr bwMode="auto">
          <a:xfrm>
            <a:off x="4572000" y="188913"/>
            <a:ext cx="4572000" cy="561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15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4427538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2" y="197768"/>
            <a:ext cx="8352159" cy="1359024"/>
          </a:xfrm>
        </p:spPr>
        <p:txBody>
          <a:bodyPr/>
          <a:lstStyle/>
          <a:p>
            <a:r>
              <a:rPr lang="ru-RU" dirty="0">
                <a:solidFill>
                  <a:srgbClr val="E5FFFF"/>
                </a:solidFill>
              </a:rPr>
              <a:t>БИБЛИОГРАФИЧЕСКИЙ СПИСОК</a:t>
            </a:r>
            <a:endParaRPr lang="ru-RU" altLang="ru-RU" sz="4000" dirty="0"/>
          </a:p>
        </p:txBody>
      </p:sp>
      <p:sp>
        <p:nvSpPr>
          <p:cNvPr id="2" name="Текст 1"/>
          <p:cNvSpPr>
            <a:spLocks noGrp="1"/>
          </p:cNvSpPr>
          <p:nvPr>
            <p:ph type="body" sz="half" idx="1"/>
          </p:nvPr>
        </p:nvSpPr>
        <p:spPr>
          <a:xfrm>
            <a:off x="251903" y="1560240"/>
            <a:ext cx="8712586" cy="5181128"/>
          </a:xfrm>
        </p:spPr>
        <p:txBody>
          <a:bodyPr/>
          <a:lstStyle/>
          <a:p>
            <a:pPr lvl="0">
              <a:buClr>
                <a:srgbClr val="00CCFF"/>
              </a:buClr>
            </a:pPr>
            <a:r>
              <a:rPr lang="ru-RU" sz="2400" dirty="0">
                <a:solidFill>
                  <a:srgbClr val="FFFFFF"/>
                </a:solidFill>
                <a:effectLst/>
              </a:rPr>
              <a:t>Физика. 11-й класс. Базовый и углублённый уровни / Г. Я. </a:t>
            </a:r>
            <a:r>
              <a:rPr lang="ru-RU" sz="2400" dirty="0" err="1">
                <a:solidFill>
                  <a:srgbClr val="FFFFFF"/>
                </a:solidFill>
                <a:effectLst/>
              </a:rPr>
              <a:t>Мякишев</a:t>
            </a:r>
            <a:r>
              <a:rPr lang="ru-RU" sz="2400" dirty="0">
                <a:solidFill>
                  <a:srgbClr val="FFFFFF"/>
                </a:solidFill>
                <a:effectLst/>
              </a:rPr>
              <a:t>, Б. Б. </a:t>
            </a:r>
            <a:r>
              <a:rPr lang="ru-RU" sz="2400" dirty="0" err="1">
                <a:solidFill>
                  <a:srgbClr val="FFFFFF"/>
                </a:solidFill>
                <a:effectLst/>
              </a:rPr>
              <a:t>Буховцев</a:t>
            </a:r>
            <a:r>
              <a:rPr lang="ru-RU" sz="2400" dirty="0">
                <a:solidFill>
                  <a:srgbClr val="FFFFFF"/>
                </a:solidFill>
                <a:effectLst/>
              </a:rPr>
              <a:t>, В. М. </a:t>
            </a:r>
            <a:r>
              <a:rPr lang="ru-RU" sz="2400" dirty="0" err="1">
                <a:solidFill>
                  <a:srgbClr val="FFFFFF"/>
                </a:solidFill>
                <a:effectLst/>
              </a:rPr>
              <a:t>Чаругин</a:t>
            </a:r>
            <a:r>
              <a:rPr lang="ru-RU" sz="2400" dirty="0">
                <a:solidFill>
                  <a:srgbClr val="FFFFFF"/>
                </a:solidFill>
                <a:effectLst/>
              </a:rPr>
              <a:t>; Под ред. Н. А. Парфентьева. - 11-е изд., стер. - Москва : Просвещение, 2020. - 436 с.</a:t>
            </a:r>
          </a:p>
          <a:p>
            <a:pPr lvl="0">
              <a:buClr>
                <a:srgbClr val="00CCFF"/>
              </a:buClr>
            </a:pPr>
            <a:r>
              <a:rPr lang="ru-RU" sz="2400" dirty="0">
                <a:solidFill>
                  <a:srgbClr val="FFFFFF"/>
                </a:solidFill>
                <a:effectLst/>
              </a:rPr>
              <a:t>Физика. 11-й класс. Базовый и углублённый уровни : учебник / Н. С. </a:t>
            </a:r>
            <a:r>
              <a:rPr lang="ru-RU" sz="2400" dirty="0" err="1">
                <a:solidFill>
                  <a:srgbClr val="FFFFFF"/>
                </a:solidFill>
                <a:effectLst/>
              </a:rPr>
              <a:t>Пурышева</a:t>
            </a:r>
            <a:r>
              <a:rPr lang="ru-RU" sz="2400" dirty="0">
                <a:solidFill>
                  <a:srgbClr val="FFFFFF"/>
                </a:solidFill>
                <a:effectLst/>
              </a:rPr>
              <a:t>, Н. Е. </a:t>
            </a:r>
            <a:r>
              <a:rPr lang="ru-RU" sz="2400" dirty="0" err="1">
                <a:solidFill>
                  <a:srgbClr val="FFFFFF"/>
                </a:solidFill>
                <a:effectLst/>
              </a:rPr>
              <a:t>Важеевская</a:t>
            </a:r>
            <a:r>
              <a:rPr lang="ru-RU" sz="2400" dirty="0">
                <a:solidFill>
                  <a:srgbClr val="FFFFFF"/>
                </a:solidFill>
                <a:effectLst/>
              </a:rPr>
              <a:t>, Д. А. Исаев, В. М. </a:t>
            </a:r>
            <a:r>
              <a:rPr lang="ru-RU" sz="2400" dirty="0" err="1">
                <a:solidFill>
                  <a:srgbClr val="FFFFFF"/>
                </a:solidFill>
                <a:effectLst/>
              </a:rPr>
              <a:t>Чаругин</a:t>
            </a:r>
            <a:r>
              <a:rPr lang="ru-RU" sz="2400" dirty="0">
                <a:solidFill>
                  <a:srgbClr val="FFFFFF"/>
                </a:solidFill>
                <a:effectLst/>
              </a:rPr>
              <a:t>. - 11-е изд., стереотипное - Москва : Издательство "Просвещение", 2022. - 334 с.</a:t>
            </a:r>
          </a:p>
          <a:p>
            <a:pPr lvl="0">
              <a:buClr>
                <a:srgbClr val="00CCFF"/>
              </a:buClr>
            </a:pPr>
            <a:r>
              <a:rPr lang="ru-RU" sz="2400" dirty="0" smtClean="0">
                <a:solidFill>
                  <a:srgbClr val="FFFFFF"/>
                </a:solidFill>
                <a:effectLst/>
              </a:rPr>
              <a:t>Физика атомного ядра. Учебно-наглядное пособие по физике для </a:t>
            </a:r>
            <a:r>
              <a:rPr lang="en-US" sz="2400" dirty="0" smtClean="0">
                <a:solidFill>
                  <a:srgbClr val="FFFFFF"/>
                </a:solidFill>
                <a:effectLst/>
              </a:rPr>
              <a:t>X</a:t>
            </a:r>
            <a:r>
              <a:rPr lang="ru-RU" sz="2400" dirty="0" smtClean="0">
                <a:solidFill>
                  <a:srgbClr val="FFFFFF"/>
                </a:solidFill>
                <a:effectLst/>
              </a:rPr>
              <a:t> класса средней школы/ Н.А. Родина; Под ред. А.В. Кустовой. – Издательство «Просвещение», 1976. – 80 иллюстраций</a:t>
            </a:r>
            <a:endParaRPr lang="ru-RU" sz="2400" dirty="0">
              <a:solidFill>
                <a:srgbClr val="FFFFFF"/>
              </a:solidFill>
              <a:effectLst/>
            </a:endParaRPr>
          </a:p>
          <a:p>
            <a:pPr lvl="0">
              <a:buClr>
                <a:srgbClr val="00CCFF"/>
              </a:buClr>
            </a:pPr>
            <a:r>
              <a:rPr lang="en-US" sz="2400" dirty="0">
                <a:solidFill>
                  <a:srgbClr val="FFFFFF"/>
                </a:solidFill>
                <a:effectLst/>
                <a:hlinkClick r:id="rId2"/>
              </a:rPr>
              <a:t>https://</a:t>
            </a:r>
            <a:r>
              <a:rPr lang="en-US" sz="2400" dirty="0" smtClean="0">
                <a:solidFill>
                  <a:srgbClr val="FFFFFF"/>
                </a:solidFill>
                <a:effectLst/>
                <a:hlinkClick r:id="rId2"/>
              </a:rPr>
              <a:t>ru.wikipedia.org</a:t>
            </a:r>
            <a:endParaRPr lang="ru-RU" sz="2400" dirty="0">
              <a:solidFill>
                <a:srgbClr val="FFFFFF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957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692696"/>
            <a:ext cx="6624736" cy="14401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812611"/>
            <a:ext cx="6624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3200" dirty="0">
                <a:solidFill>
                  <a:srgbClr val="FFFFFF"/>
                </a:solidFill>
                <a:latin typeface="Times New Roman" panose="02020603050405020304" pitchFamily="18" charset="0"/>
              </a:rPr>
              <a:t>Методы наблюдения и регистрации элементарных частиц</a:t>
            </a:r>
            <a:endParaRPr lang="en-US" altLang="ru-RU" sz="3200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>
            <a:stCxn id="2" idx="2"/>
          </p:cNvCxnSpPr>
          <p:nvPr/>
        </p:nvCxnSpPr>
        <p:spPr>
          <a:xfrm>
            <a:off x="4644008" y="2132856"/>
            <a:ext cx="0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331640" y="2708920"/>
            <a:ext cx="66247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331640" y="2708920"/>
            <a:ext cx="0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419872" y="2708920"/>
            <a:ext cx="0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796136" y="2708920"/>
            <a:ext cx="0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956376" y="2708920"/>
            <a:ext cx="0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39552" y="3284984"/>
            <a:ext cx="1656184" cy="28803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27784" y="3284984"/>
            <a:ext cx="1656184" cy="28803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3284984"/>
            <a:ext cx="1656184" cy="28803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164288" y="3284984"/>
            <a:ext cx="1656184" cy="28803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46866" y="3284984"/>
            <a:ext cx="1169551" cy="2880320"/>
          </a:xfrm>
          <a:prstGeom prst="rect">
            <a:avLst/>
          </a:prstGeom>
        </p:spPr>
        <p:txBody>
          <a:bodyPr vert="vert270" wrap="square" anchor="ctr">
            <a:spAutoFit/>
          </a:bodyPr>
          <a:lstStyle/>
          <a:p>
            <a:pPr algn="ctr"/>
            <a:r>
              <a:rPr lang="ru-RU" altLang="ru-RU" sz="3200" dirty="0" smtClean="0">
                <a:latin typeface="Times New Roman" panose="02020603050405020304" pitchFamily="18" charset="0"/>
                <a:hlinkClick r:id="rId2" action="ppaction://hlinksldjump"/>
              </a:rPr>
              <a:t>Счётчик Гейгера</a:t>
            </a:r>
            <a:endParaRPr lang="en-US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6200000">
            <a:off x="1942257" y="4186534"/>
            <a:ext cx="28803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dirty="0" smtClean="0">
                <a:latin typeface="Times New Roman" panose="02020603050405020304" pitchFamily="18" charset="0"/>
                <a:hlinkClick r:id="rId3" action="ppaction://hlinksldjump"/>
              </a:rPr>
              <a:t>Камера Вильсона</a:t>
            </a:r>
            <a:endParaRPr lang="en-US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4393430" y="4186534"/>
            <a:ext cx="28803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dirty="0" smtClean="0">
                <a:latin typeface="Times New Roman" panose="02020603050405020304" pitchFamily="18" charset="0"/>
                <a:hlinkClick r:id="rId4" action="ppaction://hlinksldjump"/>
              </a:rPr>
              <a:t>Пузырьковая    </a:t>
            </a:r>
          </a:p>
          <a:p>
            <a:pPr algn="ctr"/>
            <a:r>
              <a:rPr lang="ru-RU" altLang="ru-RU" sz="3200" dirty="0" smtClean="0">
                <a:latin typeface="Times New Roman" panose="02020603050405020304" pitchFamily="18" charset="0"/>
                <a:hlinkClick r:id="rId4" action="ppaction://hlinksldjump"/>
              </a:rPr>
              <a:t>     камера</a:t>
            </a:r>
            <a:endParaRPr lang="en-US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6200000">
            <a:off x="6480471" y="4184821"/>
            <a:ext cx="2876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dirty="0" smtClean="0">
                <a:latin typeface="Times New Roman" panose="02020603050405020304" pitchFamily="18" charset="0"/>
                <a:hlinkClick r:id="rId5" action="ppaction://hlinksldjump"/>
              </a:rPr>
              <a:t>Метод фотоэмульсий</a:t>
            </a:r>
            <a:endParaRPr lang="en-US" altLang="ru-RU" sz="3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606741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Гейгер Ганс Вильгельм</a:t>
            </a:r>
            <a:br>
              <a:rPr lang="ru-RU" alt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alt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30.09.1882 </a:t>
            </a:r>
            <a:r>
              <a:rPr lang="ru-RU" alt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alt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24.09.1945)</a:t>
            </a:r>
            <a:endParaRPr lang="ru-RU" alt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25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166" y="2019301"/>
            <a:ext cx="5148263" cy="4824412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400" dirty="0"/>
              <a:t>    </a:t>
            </a:r>
            <a:r>
              <a:rPr lang="ru-RU" altLang="ru-RU" sz="2400" b="1" dirty="0" smtClean="0">
                <a:solidFill>
                  <a:schemeClr val="folHlink"/>
                </a:solidFill>
              </a:rPr>
              <a:t>Г.В. Гейгер</a:t>
            </a:r>
            <a:r>
              <a:rPr lang="ru-RU" altLang="ru-RU" sz="2400" dirty="0" smtClean="0"/>
              <a:t> </a:t>
            </a:r>
            <a:r>
              <a:rPr lang="ru-RU" altLang="ru-RU" sz="2400" dirty="0"/>
              <a:t>–  немецкий физик. В 1908 определил заряд электрона. Совместно  с Э</a:t>
            </a:r>
            <a:r>
              <a:rPr lang="ru-RU" altLang="ru-RU" sz="2400" dirty="0" smtClean="0"/>
              <a:t>. Резерфордом </a:t>
            </a:r>
            <a:r>
              <a:rPr lang="ru-RU" altLang="ru-RU" sz="2400" dirty="0"/>
              <a:t>в 1908 г. изобрёл  прибор, позволяющий считать отдельные заряженные микрочастицы; в дальнейшем  прибор  был усовершенствован Гейгером  и немецким физиком В. Мюллером и в 1928 г. получил название </a:t>
            </a:r>
            <a:r>
              <a:rPr lang="ru-RU" altLang="ru-RU" sz="2400" b="1" dirty="0">
                <a:solidFill>
                  <a:schemeClr val="folHlink"/>
                </a:solidFill>
              </a:rPr>
              <a:t>счётчик Гейгера — Мюллера</a:t>
            </a:r>
            <a:r>
              <a:rPr lang="ru-RU" altLang="ru-RU" sz="2400" b="1" dirty="0"/>
              <a:t>.</a:t>
            </a:r>
          </a:p>
        </p:txBody>
      </p:sp>
      <p:pic>
        <p:nvPicPr>
          <p:cNvPr id="152582" name="Picture 6" descr="Гейгер Ханс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997001"/>
            <a:ext cx="3446007" cy="437431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8893175" cy="1143000"/>
          </a:xfrm>
        </p:spPr>
        <p:txBody>
          <a:bodyPr/>
          <a:lstStyle/>
          <a:p>
            <a:r>
              <a:rPr lang="ru-RU" altLang="ru-RU" sz="4000" dirty="0"/>
              <a:t>Газоразрядный счётчик Гейгера </a:t>
            </a:r>
            <a:br>
              <a:rPr lang="ru-RU" altLang="ru-RU" sz="4000" dirty="0"/>
            </a:br>
            <a:r>
              <a:rPr lang="ru-RU" altLang="ru-RU" sz="4000" dirty="0"/>
              <a:t>(1908 – 1928 гг.)</a:t>
            </a:r>
          </a:p>
        </p:txBody>
      </p:sp>
      <p:sp>
        <p:nvSpPr>
          <p:cNvPr id="86068" name="Text Box 52"/>
          <p:cNvSpPr txBox="1">
            <a:spLocks noChangeArrowheads="1"/>
          </p:cNvSpPr>
          <p:nvPr/>
        </p:nvSpPr>
        <p:spPr bwMode="auto">
          <a:xfrm>
            <a:off x="0" y="2636838"/>
            <a:ext cx="431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86085" name="Text Box 69"/>
          <p:cNvSpPr txBox="1">
            <a:spLocks noChangeArrowheads="1"/>
          </p:cNvSpPr>
          <p:nvPr/>
        </p:nvSpPr>
        <p:spPr bwMode="auto">
          <a:xfrm>
            <a:off x="4572000" y="1989138"/>
            <a:ext cx="43211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86088" name="Text Box 72"/>
          <p:cNvSpPr txBox="1">
            <a:spLocks noChangeArrowheads="1"/>
          </p:cNvSpPr>
          <p:nvPr/>
        </p:nvSpPr>
        <p:spPr bwMode="auto">
          <a:xfrm>
            <a:off x="5508625" y="1557338"/>
            <a:ext cx="3635375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dirty="0">
                <a:latin typeface="Arial" panose="020B0604020202020204" pitchFamily="34" charset="0"/>
              </a:rPr>
              <a:t>В газоразрядном счетчике имеются катод в виде цилиндра и анод в виде тонкой проволоки по оси цилиндра. Пространство между катодом и анодом заполняется специальной смесью газов. Между катодом и анодом прикладывается напряжение. При попадании частицы внутрь  цилиндра происходит ионизация  газа, цепь анод – катод замыкается, на резисторе регистрируется падение напряжения.</a:t>
            </a:r>
          </a:p>
          <a:p>
            <a:pPr>
              <a:spcBef>
                <a:spcPct val="50000"/>
              </a:spcBef>
            </a:pPr>
            <a:endParaRPr lang="ru-RU" altLang="ru-RU" sz="2000" dirty="0">
              <a:latin typeface="Arial" panose="020B0604020202020204" pitchFamily="34" charset="0"/>
            </a:endParaRPr>
          </a:p>
        </p:txBody>
      </p:sp>
      <p:pic>
        <p:nvPicPr>
          <p:cNvPr id="86103" name="Picture 87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1" r="4500" b="12070"/>
          <a:stretch>
            <a:fillRect/>
          </a:stretch>
        </p:blipFill>
        <p:spPr bwMode="auto">
          <a:xfrm>
            <a:off x="0" y="2060575"/>
            <a:ext cx="5435600" cy="421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371600"/>
          </a:xfrm>
        </p:spPr>
        <p:txBody>
          <a:bodyPr/>
          <a:lstStyle/>
          <a:p>
            <a:r>
              <a:rPr lang="ru-RU" altLang="ru-RU" sz="4000" dirty="0"/>
              <a:t>Применение счётчика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341438"/>
            <a:ext cx="8229600" cy="4114800"/>
          </a:xfrm>
        </p:spPr>
        <p:txBody>
          <a:bodyPr/>
          <a:lstStyle/>
          <a:p>
            <a:r>
              <a:rPr lang="ru-RU" altLang="ru-RU" sz="2800" dirty="0"/>
              <a:t>Счётчик Гейгера применяется в основном для регистрации фотонов и </a:t>
            </a:r>
            <a:r>
              <a:rPr lang="en-US" altLang="ru-RU" sz="2800" dirty="0">
                <a:latin typeface="Monotype Corsiva" panose="03010101010201010101" pitchFamily="66" charset="0"/>
              </a:rPr>
              <a:t>y- </a:t>
            </a:r>
            <a:r>
              <a:rPr lang="ru-RU" altLang="ru-RU" sz="2800" dirty="0"/>
              <a:t>квантов.</a:t>
            </a:r>
          </a:p>
          <a:p>
            <a:r>
              <a:rPr lang="ru-RU" altLang="ru-RU" sz="2800" dirty="0"/>
              <a:t>Счётчик регистрирует почти все </a:t>
            </a:r>
            <a:r>
              <a:rPr lang="ru-RU" altLang="ru-RU" sz="2800" dirty="0" smtClean="0"/>
              <a:t>попадающие </a:t>
            </a:r>
            <a:r>
              <a:rPr lang="ru-RU" altLang="ru-RU" sz="2800" dirty="0"/>
              <a:t>в него электроны.</a:t>
            </a:r>
          </a:p>
          <a:p>
            <a:r>
              <a:rPr lang="ru-RU" altLang="ru-RU" sz="2800" dirty="0"/>
              <a:t>Регистрация сложных частиц затруднена.</a:t>
            </a:r>
            <a:endParaRPr lang="ru-RU" altLang="ru-RU" sz="2800" dirty="0">
              <a:latin typeface="Monotype Corsiva" panose="03010101010201010101" pitchFamily="66" charset="0"/>
            </a:endParaRPr>
          </a:p>
        </p:txBody>
      </p:sp>
      <p:pic>
        <p:nvPicPr>
          <p:cNvPr id="50181" name="Picture 5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800475"/>
            <a:ext cx="3995737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назад 1">
            <a:hlinkClick r:id="rId3" action="ppaction://hlinksldjump" highlightClick="1"/>
          </p:cNvPr>
          <p:cNvSpPr/>
          <p:nvPr/>
        </p:nvSpPr>
        <p:spPr>
          <a:xfrm>
            <a:off x="611559" y="5949280"/>
            <a:ext cx="899169" cy="54937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71600"/>
          </a:xfrm>
        </p:spPr>
        <p:txBody>
          <a:bodyPr/>
          <a:lstStyle/>
          <a:p>
            <a:r>
              <a:rPr lang="ru-RU" altLang="ru-RU" sz="4000" dirty="0"/>
              <a:t>Вильсон Чарлз Томсон Рис</a:t>
            </a:r>
            <a:br>
              <a:rPr lang="ru-RU" altLang="ru-RU" sz="4000" dirty="0"/>
            </a:br>
            <a:r>
              <a:rPr lang="ru-RU" altLang="ru-RU" sz="4000" dirty="0"/>
              <a:t>(</a:t>
            </a:r>
            <a:r>
              <a:rPr lang="en-US" altLang="ru-RU" sz="4000" dirty="0"/>
              <a:t>14.</a:t>
            </a:r>
            <a:r>
              <a:rPr lang="ru-RU" altLang="ru-RU" sz="4000" dirty="0"/>
              <a:t>0</a:t>
            </a:r>
            <a:r>
              <a:rPr lang="en-US" altLang="ru-RU" sz="4000" dirty="0"/>
              <a:t>2.1869 — 15.11.1959</a:t>
            </a:r>
            <a:r>
              <a:rPr lang="ru-RU" altLang="ru-RU" sz="4000" dirty="0"/>
              <a:t>)</a:t>
            </a:r>
            <a:endParaRPr lang="en-US" altLang="ru-RU" sz="4000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851275" y="1600200"/>
            <a:ext cx="5113338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b="1" dirty="0" smtClean="0">
                <a:solidFill>
                  <a:schemeClr val="folHlink"/>
                </a:solidFill>
              </a:rPr>
              <a:t>Ч. Вильсон</a:t>
            </a:r>
            <a:r>
              <a:rPr lang="ru-RU" altLang="ru-RU" sz="2800" dirty="0" smtClean="0"/>
              <a:t>- </a:t>
            </a:r>
            <a:r>
              <a:rPr lang="ru-RU" altLang="ru-RU" sz="2800" dirty="0"/>
              <a:t>английский физик,  член Лондонского королевского общества. Изобрёл в 1912 г прибор для наблюдения и фотографирования следов заряжённых частиц, впоследствии названную </a:t>
            </a:r>
            <a:r>
              <a:rPr lang="ru-RU" altLang="ru-RU" sz="2800" b="1" dirty="0">
                <a:solidFill>
                  <a:schemeClr val="folHlink"/>
                </a:solidFill>
              </a:rPr>
              <a:t>камерой  Вильсона</a:t>
            </a:r>
            <a:r>
              <a:rPr lang="ru-RU" altLang="ru-RU" sz="2800" dirty="0"/>
              <a:t> (Нобелевская премия, 1927). </a:t>
            </a:r>
          </a:p>
        </p:txBody>
      </p:sp>
      <p:pic>
        <p:nvPicPr>
          <p:cNvPr id="4103" name="Picture 7" descr="wilson_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557338"/>
            <a:ext cx="3417887" cy="482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9" name="Rectangle 9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8229600" cy="1371600"/>
          </a:xfrm>
        </p:spPr>
        <p:txBody>
          <a:bodyPr/>
          <a:lstStyle/>
          <a:p>
            <a:r>
              <a:rPr lang="ru-RU" altLang="ru-RU" sz="4800" dirty="0"/>
              <a:t>Камера Вильсона</a:t>
            </a:r>
          </a:p>
        </p:txBody>
      </p:sp>
      <p:sp>
        <p:nvSpPr>
          <p:cNvPr id="51210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557338"/>
            <a:ext cx="5329237" cy="4967287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 dirty="0"/>
              <a:t>   Камера  Вильсона  представляет собой герметически закрытый сосуд, заполненный насыщенными парами воды или спирта.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 dirty="0"/>
              <a:t>   Когда поршень опускается, пар готов конденсировать. Центрами конденсации становятся ионы.</a:t>
            </a:r>
          </a:p>
          <a:p>
            <a:pPr>
              <a:buFont typeface="Wingdings" panose="05000000000000000000" pitchFamily="2" charset="2"/>
              <a:buNone/>
            </a:pPr>
            <a:endParaRPr lang="ru-RU" alt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7459" y="1487377"/>
            <a:ext cx="3475021" cy="5005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47" name="Text Box 59"/>
          <p:cNvSpPr txBox="1">
            <a:spLocks noChangeArrowheads="1"/>
          </p:cNvSpPr>
          <p:nvPr/>
        </p:nvSpPr>
        <p:spPr bwMode="auto">
          <a:xfrm>
            <a:off x="250825" y="260350"/>
            <a:ext cx="4643438" cy="629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400" dirty="0">
                <a:latin typeface="Verdana" panose="020B0604030504040204" pitchFamily="34" charset="0"/>
              </a:rPr>
              <a:t>Если частицы проникают в камеру, то на её пути  пар конденсируется - возникают капельки</a:t>
            </a:r>
          </a:p>
          <a:p>
            <a:r>
              <a:rPr lang="ru-RU" altLang="ru-RU" sz="2400" dirty="0">
                <a:latin typeface="Verdana" panose="020B0604030504040204" pitchFamily="34" charset="0"/>
              </a:rPr>
              <a:t>воды. </a:t>
            </a:r>
          </a:p>
          <a:p>
            <a:r>
              <a:rPr lang="ru-RU" altLang="ru-RU" sz="2400" dirty="0">
                <a:latin typeface="Verdana" panose="020B0604030504040204" pitchFamily="34" charset="0"/>
              </a:rPr>
              <a:t>Эти капельки образуют </a:t>
            </a:r>
            <a:r>
              <a:rPr lang="ru-RU" altLang="ru-RU" sz="2400" b="1" dirty="0">
                <a:latin typeface="Verdana" panose="020B0604030504040204" pitchFamily="34" charset="0"/>
              </a:rPr>
              <a:t>видимый след пролетевшей частицы-</a:t>
            </a:r>
            <a:r>
              <a:rPr lang="ru-RU" altLang="ru-RU" sz="2400" dirty="0">
                <a:latin typeface="Verdana" panose="020B0604030504040204" pitchFamily="34" charset="0"/>
              </a:rPr>
              <a:t> </a:t>
            </a:r>
            <a:r>
              <a:rPr lang="ru-RU" altLang="ru-RU" sz="2400" b="1" dirty="0">
                <a:solidFill>
                  <a:schemeClr val="folHlink"/>
                </a:solidFill>
                <a:latin typeface="Verdana" panose="020B0604030504040204" pitchFamily="34" charset="0"/>
              </a:rPr>
              <a:t>трек.</a:t>
            </a:r>
            <a:r>
              <a:rPr lang="ru-RU" altLang="ru-RU" sz="2400" dirty="0">
                <a:latin typeface="Verdana" panose="020B0604030504040204" pitchFamily="34" charset="0"/>
              </a:rPr>
              <a:t> </a:t>
            </a:r>
            <a:endParaRPr lang="en-US" altLang="ru-RU" sz="2400" dirty="0">
              <a:latin typeface="Verdana" panose="020B0604030504040204" pitchFamily="34" charset="0"/>
            </a:endParaRPr>
          </a:p>
          <a:p>
            <a:r>
              <a:rPr lang="ru-RU" altLang="ru-RU" sz="2400" dirty="0">
                <a:latin typeface="Verdana" panose="020B0604030504040204" pitchFamily="34" charset="0"/>
              </a:rPr>
              <a:t>По длине трека можно определить энергию частицы, а по числу капелек на единицу длины оценивается её скорость. </a:t>
            </a:r>
            <a:endParaRPr lang="en-US" altLang="ru-RU" sz="2400" dirty="0">
              <a:latin typeface="Verdana" panose="020B0604030504040204" pitchFamily="34" charset="0"/>
            </a:endParaRPr>
          </a:p>
          <a:p>
            <a:r>
              <a:rPr lang="ru-RU" altLang="ru-RU" sz="2400" dirty="0">
                <a:latin typeface="Verdana" panose="020B0604030504040204" pitchFamily="34" charset="0"/>
              </a:rPr>
              <a:t>Густота треков  характеризует активность источника.</a:t>
            </a:r>
          </a:p>
        </p:txBody>
      </p:sp>
      <p:pic>
        <p:nvPicPr>
          <p:cNvPr id="63551" name="Picture 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2"/>
          <a:stretch>
            <a:fillRect/>
          </a:stretch>
        </p:blipFill>
        <p:spPr bwMode="auto">
          <a:xfrm>
            <a:off x="4932363" y="0"/>
            <a:ext cx="421163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52" name="Picture 64" descr="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05" b="13065"/>
          <a:stretch>
            <a:fillRect/>
          </a:stretch>
        </p:blipFill>
        <p:spPr bwMode="auto">
          <a:xfrm>
            <a:off x="4932363" y="4546600"/>
            <a:ext cx="4211637" cy="231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54" name="Picture 66" descr="треки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5" r="10068" b="4906"/>
          <a:stretch>
            <a:fillRect/>
          </a:stretch>
        </p:blipFill>
        <p:spPr bwMode="auto">
          <a:xfrm>
            <a:off x="4932363" y="1412875"/>
            <a:ext cx="4211637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3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3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333375"/>
            <a:ext cx="4038600" cy="5688013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800" dirty="0"/>
              <a:t>    </a:t>
            </a:r>
            <a:r>
              <a:rPr lang="ru-RU" altLang="ru-RU" dirty="0"/>
              <a:t>Если камеру Вильсона поместить в магнитное поле, то под действием силы Лоренца треки </a:t>
            </a:r>
            <a:r>
              <a:rPr lang="ru-RU" altLang="ru-RU" b="1" dirty="0">
                <a:solidFill>
                  <a:schemeClr val="folHlink"/>
                </a:solidFill>
              </a:rPr>
              <a:t>искривляются</a:t>
            </a:r>
            <a:r>
              <a:rPr lang="ru-RU" altLang="ru-RU" dirty="0"/>
              <a:t>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dirty="0"/>
              <a:t>   Радиус кривизны трека зависит от:</a:t>
            </a:r>
          </a:p>
          <a:p>
            <a:pPr>
              <a:lnSpc>
                <a:spcPct val="90000"/>
              </a:lnSpc>
            </a:pPr>
            <a:r>
              <a:rPr lang="ru-RU" altLang="ru-RU" dirty="0"/>
              <a:t>массы частицы;</a:t>
            </a:r>
          </a:p>
          <a:p>
            <a:pPr>
              <a:lnSpc>
                <a:spcPct val="90000"/>
              </a:lnSpc>
            </a:pPr>
            <a:r>
              <a:rPr lang="ru-RU" altLang="ru-RU" dirty="0"/>
              <a:t>модуля заряда.</a:t>
            </a:r>
          </a:p>
        </p:txBody>
      </p:sp>
      <p:pic>
        <p:nvPicPr>
          <p:cNvPr id="130057" name="Picture 9" descr="треки0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70388" y="0"/>
            <a:ext cx="4773612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30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1152</TotalTime>
  <Words>618</Words>
  <Application>Microsoft Office PowerPoint</Application>
  <PresentationFormat>Экран (4:3)</PresentationFormat>
  <Paragraphs>71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Monotype Corsiva</vt:lpstr>
      <vt:lpstr>Tahoma</vt:lpstr>
      <vt:lpstr>Times New Roman</vt:lpstr>
      <vt:lpstr>Verdana</vt:lpstr>
      <vt:lpstr>Wingdings</vt:lpstr>
      <vt:lpstr>Текстура</vt:lpstr>
      <vt:lpstr>Методы наблюдения и регистрации элементарных частиц</vt:lpstr>
      <vt:lpstr>Презентация PowerPoint</vt:lpstr>
      <vt:lpstr>Гейгер Ганс Вильгельм (30.09.1882 — 24.09.1945)</vt:lpstr>
      <vt:lpstr>Газоразрядный счётчик Гейгера  (1908 – 1928 гг.)</vt:lpstr>
      <vt:lpstr>Применение счётчика</vt:lpstr>
      <vt:lpstr>Вильсон Чарлз Томсон Рис (14.02.1869 — 15.11.1959)</vt:lpstr>
      <vt:lpstr>Камера Вильсона</vt:lpstr>
      <vt:lpstr>Презентация PowerPoint</vt:lpstr>
      <vt:lpstr>Презентация PowerPoint</vt:lpstr>
      <vt:lpstr>Презентация PowerPoint</vt:lpstr>
      <vt:lpstr>Презентация PowerPoint</vt:lpstr>
      <vt:lpstr>Глейзер Дональд Артур (21.09.1926 – 28.02.2013)</vt:lpstr>
      <vt:lpstr>Пузырьковая камера</vt:lpstr>
      <vt:lpstr>Презентация PowerPoint</vt:lpstr>
      <vt:lpstr>Траектории заряжённых частиц</vt:lpstr>
      <vt:lpstr>Мысовский Лев Владимирович   (6(18).02.1888 – 29.09.1939) </vt:lpstr>
      <vt:lpstr>Презентация PowerPoint</vt:lpstr>
      <vt:lpstr>Презентация PowerPoint</vt:lpstr>
      <vt:lpstr>БИБЛИОГРАФИЧЕСКИЙ СПИСОК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Учетная запись Майкрософт</cp:lastModifiedBy>
  <cp:revision>57</cp:revision>
  <dcterms:created xsi:type="dcterms:W3CDTF">2004-03-11T08:28:52Z</dcterms:created>
  <dcterms:modified xsi:type="dcterms:W3CDTF">2024-05-22T10:50:33Z</dcterms:modified>
</cp:coreProperties>
</file>