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06" r:id="rId2"/>
    <p:sldMasterId id="2147483707" r:id="rId3"/>
  </p:sldMasterIdLst>
  <p:notesMasterIdLst>
    <p:notesMasterId r:id="rId19"/>
  </p:notesMasterIdLst>
  <p:sldIdLst>
    <p:sldId id="292" r:id="rId4"/>
    <p:sldId id="318" r:id="rId5"/>
    <p:sldId id="286" r:id="rId6"/>
    <p:sldId id="325" r:id="rId7"/>
    <p:sldId id="324" r:id="rId8"/>
    <p:sldId id="322" r:id="rId9"/>
    <p:sldId id="288" r:id="rId10"/>
    <p:sldId id="302" r:id="rId11"/>
    <p:sldId id="319" r:id="rId12"/>
    <p:sldId id="314" r:id="rId13"/>
    <p:sldId id="320" r:id="rId14"/>
    <p:sldId id="276" r:id="rId15"/>
    <p:sldId id="300" r:id="rId16"/>
    <p:sldId id="293" r:id="rId17"/>
    <p:sldId id="32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5B5E63"/>
    <a:srgbClr val="5F5F5F"/>
    <a:srgbClr val="969696"/>
    <a:srgbClr val="FF0000"/>
    <a:srgbClr val="024AEC"/>
    <a:srgbClr val="63719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2" autoAdjust="0"/>
    <p:restoredTop sz="90000" autoAdjust="0"/>
  </p:normalViewPr>
  <p:slideViewPr>
    <p:cSldViewPr>
      <p:cViewPr varScale="1">
        <p:scale>
          <a:sx n="104" d="100"/>
          <a:sy n="104" d="100"/>
        </p:scale>
        <p:origin x="202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8E7E20C-0004-4362-9F2E-AB22D28FD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7FEF20-A7F3-48FA-A3AD-F3CF2E0F997D}" type="slidenum">
              <a:rPr lang="ru-RU"/>
              <a:pPr/>
              <a:t>1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ru-RU" dirty="0"/>
          </a:p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199F85-7574-4E5F-BDB4-6EC08DD5A1A3}" type="slidenum">
              <a:rPr lang="ru-RU"/>
              <a:pPr/>
              <a:t>13</a:t>
            </a:fld>
            <a:endParaRPr 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BA5F1-8A19-4855-A674-B294925792E0}" type="slidenum">
              <a:rPr lang="ru-RU"/>
              <a:pPr/>
              <a:t>2</a:t>
            </a:fld>
            <a:endParaRPr lang="ru-RU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17BA9-8BD3-4A76-850F-0F82B546B38E}" type="slidenum">
              <a:rPr lang="ru-RU"/>
              <a:pPr/>
              <a:t>3</a:t>
            </a:fld>
            <a:endParaRPr lang="ru-RU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/>
              <a:t>	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EF380C-DD8C-4599-8E4E-206B04585C2F}" type="slidenum">
              <a:rPr lang="ru-RU"/>
              <a:pPr/>
              <a:t>6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Он проделал маленькое отверстие в оконном ставне и в солнечный день получил узкий пучок света, на пути которого поставил треугольную стеклянную призму. Пучок преломился в ней, и на противоположной стене появилась цветная полоса, где расположились в определённом порядке все цвета радуги: красный, оранжевый, жёлтый, зелёный, голубой, синий и фиолетовый. Эту цветную полосу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Ньютон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назвал спектром (от латинского «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спектрум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» — видимое).</a:t>
            </a:r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4A934E-7868-438A-AB68-ECBE74FD3712}" type="slidenum">
              <a:rPr lang="ru-RU"/>
              <a:pPr/>
              <a:t>7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/>
              <a:t>	Вводим определение спектра, рассматриваем основные цвета и порядок их расположения в спектре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28FD5D-5A24-42CC-ACBF-3762714FBB9B}" type="slidenum">
              <a:rPr lang="ru-RU"/>
              <a:pPr/>
              <a:t>8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8546B9-90C3-4759-BAAF-B0E2EC1AD76A}" type="slidenum">
              <a:rPr lang="ru-RU"/>
              <a:pPr/>
              <a:t>9</a:t>
            </a:fld>
            <a:endParaRPr lang="ru-RU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/>
              <a:t>	Вводим термин «дисперсия», ученики пытаются самостоятельно дать определение.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C7B830-81B2-41A4-89C1-F57E8D42573B}" type="slidenum">
              <a:rPr lang="ru-RU"/>
              <a:pPr/>
              <a:t>10</a:t>
            </a:fld>
            <a:endParaRPr lang="ru-RU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/>
              <a:t>	Обсуждаем полученную информацию, делаем выводы.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6F4B8-2A80-430C-9582-6E4A4B68E10E}" type="slidenum">
              <a:rPr lang="ru-RU"/>
              <a:pPr/>
              <a:t>12</a:t>
            </a:fld>
            <a:endParaRPr lang="ru-RU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77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F3D62-FF9A-4E6C-846D-6F25D8C68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E460D-ACEF-4443-BE3E-9BAC41437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FD6CF-1793-4642-ABBF-E664B0682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BCD8C-5B90-40AE-9B78-1D1E6DF1B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046DF-573C-4C10-90BB-740F1B87E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7220C-8A95-45CA-AA76-01A49ED4B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C667B-4F36-41F8-8313-8CDE79F47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6EC70-A6FD-4843-BDD0-C07CA4DD6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B8576-DD6B-4DAD-A206-EFADA14A0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8CE54-EB07-4F56-9F4D-1C4D3F5EF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6EE93-F386-4EC0-867F-2A67854C6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FDF3F-AC7C-4E19-9EBF-2CE0A0D9E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75D6E-B3B2-4B02-BADB-7AA146686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76C31-DC66-4857-A6AB-2B33E8177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D5E44-2CCC-4CA9-BCB1-F8D2F2CB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43CFF-17A3-4099-A534-9C0864361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64355-0459-457E-A71E-49D2D5FDB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7B087-C1FD-41C3-8694-874613EEC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0E92C-0FC3-41DE-A177-EE8A69DD4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EC18D-535C-4209-AD51-ED4CCF4FB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3C4CE-B06F-4203-BB31-CC6229B53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EE050-C051-4962-9DB8-224836401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7608-DF05-481D-8832-207E26060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7F9D7-C2A1-4BD6-8531-52E3A6C5E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74C9F-2187-4C7A-87B5-F7F4A8C83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85C19-53CD-42D1-BC1E-05A62FDF6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8111B-63D5-4BDF-8DE6-99A9F694B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F5B0A-9C0E-45A5-8104-2040A7515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7D6C9-41C5-4DEB-872D-184223D62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5966A-5244-44A8-BFC7-BB55DBBA6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5C54E-A504-4064-BCE8-908518523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53036-867F-4740-BC11-A285367CC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6786E-83E6-4DDB-8FBA-6A9382C53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701D1-8931-4DF6-8003-8587CA39B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C7460-B00B-4358-B889-7C1D07399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EFE95-A1CA-43D9-9548-30D0EA73E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1673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67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502AEB2-783F-40DB-90C9-4104E49D6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A00ABDF-ABC5-4D63-8081-3C86FB0A9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28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8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27A107C-4A85-4699-920F-DF0B89C8F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176463"/>
            <a:ext cx="8229600" cy="46815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b="1" i="1">
                <a:solidFill>
                  <a:srgbClr val="FF9900"/>
                </a:solidFill>
              </a:rPr>
              <a:t>			</a:t>
            </a:r>
            <a:endParaRPr lang="ru-RU" sz="8000" b="1" i="1">
              <a:solidFill>
                <a:srgbClr val="33CC33"/>
              </a:solidFill>
            </a:endParaRPr>
          </a:p>
        </p:txBody>
      </p:sp>
      <p:sp>
        <p:nvSpPr>
          <p:cNvPr id="69637" name="WordArt 5"/>
          <p:cNvSpPr>
            <a:spLocks noChangeArrowheads="1" noChangeShapeType="1" noTextEdit="1"/>
          </p:cNvSpPr>
          <p:nvPr/>
        </p:nvSpPr>
        <p:spPr bwMode="auto">
          <a:xfrm>
            <a:off x="1403350" y="1916113"/>
            <a:ext cx="6408738" cy="2039937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Дисперсия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1C667B-4F36-41F8-8313-8CDE79F47ECE}" type="slidenum">
              <a:rPr lang="ru-RU" sz="2000" b="1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>
                <a:solidFill>
                  <a:srgbClr val="00B400"/>
                </a:solidFill>
                <a:latin typeface="Arial Black" pitchFamily="34" charset="0"/>
              </a:rPr>
              <a:t>Выводы</a:t>
            </a:r>
            <a:r>
              <a:rPr lang="ru-RU" b="1">
                <a:solidFill>
                  <a:srgbClr val="00CC00"/>
                </a:solidFill>
                <a:latin typeface="Arial Black" pitchFamily="34" charset="0"/>
              </a:rPr>
              <a:t>:</a:t>
            </a:r>
          </a:p>
        </p:txBody>
      </p:sp>
      <p:sp>
        <p:nvSpPr>
          <p:cNvPr id="2027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2133600"/>
            <a:ext cx="8458200" cy="4191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i="1" dirty="0">
                <a:solidFill>
                  <a:srgbClr val="FFCC00"/>
                </a:solidFill>
                <a:latin typeface="Arial Black" pitchFamily="34" charset="0"/>
              </a:rPr>
              <a:t>Дисперсия – явление разложения белого света в спектр.</a:t>
            </a:r>
          </a:p>
          <a:p>
            <a:pPr eaLnBrk="1" hangingPunct="1">
              <a:defRPr/>
            </a:pPr>
            <a:r>
              <a:rPr lang="ru-RU" sz="2800" i="1" dirty="0">
                <a:solidFill>
                  <a:srgbClr val="FFCC00"/>
                </a:solidFill>
                <a:latin typeface="Arial Black" pitchFamily="34" charset="0"/>
              </a:rPr>
              <a:t>Белый свет – сложный, состоит из различных цветов. </a:t>
            </a:r>
          </a:p>
          <a:p>
            <a:pPr marL="0" indent="0" eaLnBrk="1" hangingPunct="1">
              <a:buNone/>
              <a:defRPr/>
            </a:pPr>
            <a:endParaRPr lang="ru-RU" sz="2800" i="1" dirty="0">
              <a:solidFill>
                <a:srgbClr val="FFCC00"/>
              </a:solidFill>
              <a:latin typeface="Arial Black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ru-RU" sz="2800" i="1" dirty="0">
                <a:solidFill>
                  <a:srgbClr val="FFCC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FDF3F-AC7C-4E19-9EBF-2CE0A0D9E456}" type="slidenum">
              <a:rPr lang="ru-RU" sz="2400" b="1" smtClean="0"/>
              <a:pPr>
                <a:defRPr/>
              </a:pPr>
              <a:t>10</a:t>
            </a:fld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475" y="3357563"/>
            <a:ext cx="5724525" cy="792162"/>
          </a:xfrm>
        </p:spPr>
        <p:txBody>
          <a:bodyPr/>
          <a:lstStyle/>
          <a:p>
            <a:pPr eaLnBrk="1" hangingPunct="1"/>
            <a:r>
              <a:rPr lang="ru-RU" sz="2800">
                <a:solidFill>
                  <a:srgbClr val="33CC33"/>
                </a:solidFill>
                <a:latin typeface="Arial Black" pitchFamily="34" charset="0"/>
              </a:rPr>
              <a:t>Условия </a:t>
            </a:r>
            <a:br>
              <a:rPr lang="ru-RU" sz="2800">
                <a:solidFill>
                  <a:srgbClr val="33CC33"/>
                </a:solidFill>
                <a:latin typeface="Arial Black" pitchFamily="34" charset="0"/>
              </a:rPr>
            </a:br>
            <a:r>
              <a:rPr lang="ru-RU" sz="2800">
                <a:solidFill>
                  <a:srgbClr val="33CC33"/>
                </a:solidFill>
                <a:latin typeface="Arial Black" pitchFamily="34" charset="0"/>
              </a:rPr>
              <a:t>возникновения радуги:</a:t>
            </a:r>
            <a:br>
              <a:rPr lang="ru-RU" sz="2800">
                <a:solidFill>
                  <a:srgbClr val="33CC33"/>
                </a:solidFill>
                <a:latin typeface="Arial Black" pitchFamily="34" charset="0"/>
              </a:rPr>
            </a:br>
            <a:endParaRPr lang="ru-RU" sz="2100" b="1">
              <a:solidFill>
                <a:srgbClr val="FFCC00"/>
              </a:solidFill>
            </a:endParaRP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5257800" cy="236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>
                <a:solidFill>
                  <a:srgbClr val="FFCC00"/>
                </a:solidFill>
              </a:rPr>
              <a:t>Все лучи лесов зеленых,</a:t>
            </a:r>
          </a:p>
          <a:p>
            <a:pPr eaLnBrk="1" hangingPunct="1">
              <a:buFontTx/>
              <a:buNone/>
            </a:pPr>
            <a:r>
              <a:rPr lang="ru-RU" sz="2400" b="1">
                <a:solidFill>
                  <a:srgbClr val="FFCC00"/>
                </a:solidFill>
              </a:rPr>
              <a:t>Все болотные кувшинки,</a:t>
            </a:r>
          </a:p>
          <a:p>
            <a:pPr eaLnBrk="1" hangingPunct="1">
              <a:buFontTx/>
              <a:buNone/>
            </a:pPr>
            <a:r>
              <a:rPr lang="ru-RU" sz="2400" b="1">
                <a:solidFill>
                  <a:srgbClr val="FFCC00"/>
                </a:solidFill>
              </a:rPr>
              <a:t>На земле когда увянут,</a:t>
            </a:r>
          </a:p>
          <a:p>
            <a:pPr eaLnBrk="1" hangingPunct="1">
              <a:buFontTx/>
              <a:buNone/>
            </a:pPr>
            <a:r>
              <a:rPr lang="ru-RU" sz="2400" b="1">
                <a:solidFill>
                  <a:srgbClr val="FFCC00"/>
                </a:solidFill>
              </a:rPr>
              <a:t>Расцветают снова в небе.</a:t>
            </a:r>
          </a:p>
        </p:txBody>
      </p:sp>
      <p:pic>
        <p:nvPicPr>
          <p:cNvPr id="219140" name="Picture 4" descr="1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50" y="2997200"/>
            <a:ext cx="25971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1" name="Picture 5" descr="secondary-rainb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7000"/>
            <a:ext cx="424815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42" name="Text Box 6"/>
          <p:cNvSpPr txBox="1">
            <a:spLocks noChangeArrowheads="1"/>
          </p:cNvSpPr>
          <p:nvPr/>
        </p:nvSpPr>
        <p:spPr bwMode="auto">
          <a:xfrm>
            <a:off x="3419475" y="4221163"/>
            <a:ext cx="54006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CC00"/>
                </a:solidFill>
              </a:rPr>
              <a:t>   1. Наблюдать радугу можно только в стороне, противоположной солнцу. </a:t>
            </a:r>
            <a:br>
              <a:rPr lang="ru-RU" sz="2000" b="1">
                <a:solidFill>
                  <a:srgbClr val="FFCC00"/>
                </a:solidFill>
              </a:rPr>
            </a:br>
            <a:r>
              <a:rPr lang="ru-RU" sz="2000" b="1">
                <a:solidFill>
                  <a:srgbClr val="FFCC00"/>
                </a:solidFill>
              </a:rPr>
              <a:t>   2. Солнце должно освещать завесу дождя.</a:t>
            </a:r>
            <a:br>
              <a:rPr lang="ru-RU" sz="2000" b="1">
                <a:solidFill>
                  <a:srgbClr val="FFCC00"/>
                </a:solidFill>
              </a:rPr>
            </a:br>
            <a:r>
              <a:rPr lang="ru-RU" sz="2000" b="1">
                <a:solidFill>
                  <a:srgbClr val="FFCC00"/>
                </a:solidFill>
              </a:rPr>
              <a:t>   3.   Угловая высота солнца над горизонтом не превышает 42 градуса.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509687"/>
            <a:ext cx="2133600" cy="476250"/>
          </a:xfrm>
        </p:spPr>
        <p:txBody>
          <a:bodyPr/>
          <a:lstStyle/>
          <a:p>
            <a:pPr>
              <a:defRPr/>
            </a:pPr>
            <a:fld id="{711C667B-4F36-41F8-8313-8CDE79F47ECE}" type="slidenum">
              <a:rPr lang="ru-RU" sz="2000" b="1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/>
      <p:bldP spid="2191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-171450"/>
            <a:ext cx="8229600" cy="18002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>
                <a:solidFill>
                  <a:srgbClr val="33CC33"/>
                </a:solidFill>
                <a:latin typeface="Arial Black" pitchFamily="34" charset="0"/>
              </a:rPr>
              <a:t>Спектральный круг</a:t>
            </a:r>
          </a:p>
        </p:txBody>
      </p:sp>
      <p:pic>
        <p:nvPicPr>
          <p:cNvPr id="46083" name="Picture 3" descr="bmp1b10_05_01_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341438"/>
            <a:ext cx="28670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bmp1b10_05_02_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341438"/>
            <a:ext cx="2874963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13550" y="6321933"/>
            <a:ext cx="2286000" cy="476250"/>
          </a:xfrm>
        </p:spPr>
        <p:txBody>
          <a:bodyPr/>
          <a:lstStyle/>
          <a:p>
            <a:pPr>
              <a:defRPr/>
            </a:pPr>
            <a:fld id="{B436786E-83E6-4DDB-8FBA-6A9382C53A5E}" type="slidenum">
              <a:rPr lang="ru-RU" sz="2400" b="1" smtClean="0"/>
              <a:pPr>
                <a:defRPr/>
              </a:pPr>
              <a:t>12</a:t>
            </a:fld>
            <a:endParaRPr lang="ru-RU" sz="2400" b="1" dirty="0"/>
          </a:p>
        </p:txBody>
      </p:sp>
      <p:pic>
        <p:nvPicPr>
          <p:cNvPr id="6" name="Picture 4" descr="bmp1b10_05_02_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341438"/>
            <a:ext cx="2874963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4648200" cy="1676400"/>
          </a:xfrm>
        </p:spPr>
        <p:txBody>
          <a:bodyPr/>
          <a:lstStyle/>
          <a:p>
            <a:pPr algn="l" eaLnBrk="1" hangingPunct="1"/>
            <a:r>
              <a:rPr lang="ru-RU" sz="4800" b="1">
                <a:solidFill>
                  <a:srgbClr val="FF0000"/>
                </a:solidFill>
                <a:latin typeface="Arial Black" pitchFamily="34" charset="0"/>
              </a:rPr>
              <a:t>Томас Юнг</a:t>
            </a:r>
            <a:endParaRPr lang="ru-RU" sz="48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81600" y="609600"/>
            <a:ext cx="3429000" cy="5638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>
              <a:solidFill>
                <a:srgbClr val="3333CC"/>
              </a:solidFill>
              <a:latin typeface="Arial Black" pitchFamily="34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>
                <a:solidFill>
                  <a:srgbClr val="FF3300"/>
                </a:solidFill>
                <a:latin typeface="Arial Black" pitchFamily="34" charset="0"/>
              </a:rPr>
              <a:t>Красный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FF3300"/>
                </a:solidFill>
                <a:latin typeface="Arial Black" pitchFamily="34" charset="0"/>
              </a:rPr>
              <a:t>+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/>
              <a:t> </a:t>
            </a:r>
            <a:r>
              <a:rPr lang="ru-RU" sz="3600">
                <a:solidFill>
                  <a:srgbClr val="669900"/>
                </a:solidFill>
                <a:latin typeface="Arial Black" pitchFamily="34" charset="0"/>
              </a:rPr>
              <a:t>Зеленый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669900"/>
                </a:solidFill>
                <a:latin typeface="Arial Black" pitchFamily="34" charset="0"/>
              </a:rPr>
              <a:t>+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/>
              <a:t> </a:t>
            </a:r>
            <a:r>
              <a:rPr lang="ru-RU" sz="3600">
                <a:solidFill>
                  <a:srgbClr val="3399FF"/>
                </a:solidFill>
                <a:latin typeface="Arial Black" pitchFamily="34" charset="0"/>
              </a:rPr>
              <a:t>Голубой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99FF"/>
                </a:solidFill>
                <a:latin typeface="Arial Black" pitchFamily="34" charset="0"/>
              </a:rPr>
              <a:t>=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chemeClr val="bg1"/>
                </a:solidFill>
                <a:latin typeface="Arial Black" pitchFamily="34" charset="0"/>
              </a:rPr>
              <a:t>Белый свет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>
              <a:solidFill>
                <a:srgbClr val="3333CC"/>
              </a:solidFill>
              <a:latin typeface="Arial Black" pitchFamily="34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33CC"/>
                </a:solidFill>
                <a:latin typeface="Arial Black" pitchFamily="34" charset="0"/>
              </a:rPr>
              <a:t>1807 год</a:t>
            </a:r>
          </a:p>
        </p:txBody>
      </p:sp>
      <p:pic>
        <p:nvPicPr>
          <p:cNvPr id="74757" name="Picture 5" descr="young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412875"/>
            <a:ext cx="36385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711C667B-4F36-41F8-8313-8CDE79F47ECE}" type="slidenum">
              <a:rPr lang="ru-RU" sz="2400" b="1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RGB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7467600" cy="541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329363"/>
            <a:ext cx="2133600" cy="476250"/>
          </a:xfrm>
        </p:spPr>
        <p:txBody>
          <a:bodyPr/>
          <a:lstStyle/>
          <a:p>
            <a:pPr>
              <a:defRPr/>
            </a:pPr>
            <a:fld id="{711C667B-4F36-41F8-8313-8CDE79F47ECE}" type="slidenum">
              <a:rPr lang="ru-RU" sz="2800" b="1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ru-RU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Благодарю </a:t>
            </a:r>
            <a:r>
              <a:rPr lang="ru-RU" dirty="0" smtClean="0"/>
              <a:t>за внимание.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Приступаем к </a:t>
            </a:r>
            <a:r>
              <a:rPr lang="ru-RU" smtClean="0"/>
              <a:t>творческому заданию.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7220C-8A95-45CA-AA76-01A49ED4BB5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5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6f7eacf7abc31394acf4f971df6fec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AutoShape 3"/>
          <p:cNvSpPr>
            <a:spLocks noChangeArrowheads="1"/>
          </p:cNvSpPr>
          <p:nvPr/>
        </p:nvSpPr>
        <p:spPr bwMode="auto">
          <a:xfrm>
            <a:off x="2771775" y="2205038"/>
            <a:ext cx="6121400" cy="2338387"/>
          </a:xfrm>
          <a:prstGeom prst="cloudCallout">
            <a:avLst>
              <a:gd name="adj1" fmla="val -52722"/>
              <a:gd name="adj2" fmla="val 5461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800" b="1" i="1">
                <a:solidFill>
                  <a:srgbClr val="008000"/>
                </a:solidFill>
              </a:rPr>
              <a:t>Как?</a:t>
            </a:r>
          </a:p>
          <a:p>
            <a:r>
              <a:rPr lang="ru-RU" sz="2800" b="1" i="1">
                <a:solidFill>
                  <a:srgbClr val="008000"/>
                </a:solidFill>
              </a:rPr>
              <a:t>       Почему?</a:t>
            </a:r>
          </a:p>
          <a:p>
            <a:r>
              <a:rPr lang="ru-RU" sz="2800" b="1" i="1">
                <a:solidFill>
                  <a:srgbClr val="008000"/>
                </a:solidFill>
              </a:rPr>
              <a:t>		Откуда?</a:t>
            </a:r>
          </a:p>
          <a:p>
            <a:pPr algn="ctr"/>
            <a:endParaRPr lang="ru-RU" sz="2800" b="1" i="1">
              <a:solidFill>
                <a:srgbClr val="008000"/>
              </a:solidFill>
            </a:endParaRPr>
          </a:p>
        </p:txBody>
      </p:sp>
      <p:pic>
        <p:nvPicPr>
          <p:cNvPr id="216068" name="Picture 4" descr="photo_248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39A"/>
              </a:clrFrom>
              <a:clrTo>
                <a:srgbClr val="FEF39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4437063"/>
            <a:ext cx="220345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9" name="Picture 5" descr="002-270109-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0" name="Picture 6" descr="0009qqy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1" name="Picture 7" descr="image06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46785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1403350" y="333375"/>
            <a:ext cx="67548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	</a:t>
            </a:r>
            <a:r>
              <a:rPr lang="ru-RU" b="1" i="1">
                <a:solidFill>
                  <a:srgbClr val="FFCC00"/>
                </a:solidFill>
              </a:rPr>
              <a:t>Дисперсия – звучит прекрасно слово,</a:t>
            </a:r>
          </a:p>
          <a:p>
            <a:r>
              <a:rPr lang="ru-RU" b="1" i="1">
                <a:solidFill>
                  <a:srgbClr val="FFCC00"/>
                </a:solidFill>
              </a:rPr>
              <a:t>	Прекрасно и явление само</a:t>
            </a:r>
          </a:p>
          <a:p>
            <a:r>
              <a:rPr lang="ru-RU" b="1" i="1">
                <a:solidFill>
                  <a:srgbClr val="FFCC00"/>
                </a:solidFill>
              </a:rPr>
              <a:t>	Оно нам с детства близко и знакомо,</a:t>
            </a:r>
          </a:p>
          <a:p>
            <a:r>
              <a:rPr lang="ru-RU" b="1" i="1">
                <a:solidFill>
                  <a:srgbClr val="FFCC00"/>
                </a:solidFill>
              </a:rPr>
              <a:t>	Мы наблюдали сотни раз его!</a:t>
            </a:r>
          </a:p>
          <a:p>
            <a:endParaRPr lang="ru-RU" b="1" i="1">
              <a:solidFill>
                <a:srgbClr val="FFCC00"/>
              </a:solidFill>
            </a:endParaRPr>
          </a:p>
          <a:p>
            <a:r>
              <a:rPr lang="ru-RU" b="1" i="1">
                <a:solidFill>
                  <a:srgbClr val="FFCC00"/>
                </a:solidFill>
              </a:rPr>
              <a:t>              	Гром отгремел, стих летний ливень быстрый,</a:t>
            </a:r>
          </a:p>
          <a:p>
            <a:r>
              <a:rPr lang="ru-RU" b="1" i="1">
                <a:solidFill>
                  <a:srgbClr val="FFCC00"/>
                </a:solidFill>
              </a:rPr>
              <a:t>	И над умытой свежею землей</a:t>
            </a:r>
          </a:p>
          <a:p>
            <a:r>
              <a:rPr lang="ru-RU" b="1" i="1">
                <a:solidFill>
                  <a:srgbClr val="FFCC00"/>
                </a:solidFill>
              </a:rPr>
              <a:t>	Мостом бесплотным радуга повисла</a:t>
            </a:r>
          </a:p>
          <a:p>
            <a:r>
              <a:rPr lang="ru-RU" b="1" i="1">
                <a:solidFill>
                  <a:srgbClr val="FFCC00"/>
                </a:solidFill>
              </a:rPr>
              <a:t>	Пленяя нас своею красотой.</a:t>
            </a:r>
          </a:p>
          <a:p>
            <a:endParaRPr lang="ru-RU" b="1" i="1">
              <a:solidFill>
                <a:srgbClr val="FFCC00"/>
              </a:solidFill>
            </a:endParaRPr>
          </a:p>
          <a:p>
            <a:r>
              <a:rPr lang="ru-RU" b="1" i="1">
                <a:solidFill>
                  <a:srgbClr val="FFCC00"/>
                </a:solidFill>
              </a:rPr>
              <a:t>	Дисперсия здесь «руку приложила»</a:t>
            </a:r>
          </a:p>
          <a:p>
            <a:r>
              <a:rPr lang="ru-RU" b="1" i="1">
                <a:solidFill>
                  <a:srgbClr val="FFCC00"/>
                </a:solidFill>
              </a:rPr>
              <a:t>	Обычный белый лучик световой</a:t>
            </a:r>
          </a:p>
          <a:p>
            <a:r>
              <a:rPr lang="ru-RU" b="1" i="1">
                <a:solidFill>
                  <a:srgbClr val="FFCC00"/>
                </a:solidFill>
              </a:rPr>
              <a:t>	Она как будто в призме разложила</a:t>
            </a:r>
          </a:p>
          <a:p>
            <a:r>
              <a:rPr lang="ru-RU" b="1" i="1">
                <a:solidFill>
                  <a:srgbClr val="FFCC00"/>
                </a:solidFill>
              </a:rPr>
              <a:t> 	Во встреченной им капле дождевой.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1C667B-4F36-41F8-8313-8CDE79F47EC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07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216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7" grpId="0" animBg="1"/>
      <p:bldP spid="21607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375650" cy="1143000"/>
          </a:xfrm>
        </p:spPr>
        <p:txBody>
          <a:bodyPr/>
          <a:lstStyle/>
          <a:p>
            <a:pPr eaLnBrk="1" hangingPunct="1"/>
            <a:r>
              <a:rPr lang="ru-RU" sz="4800" b="1" i="1">
                <a:solidFill>
                  <a:srgbClr val="D63E20"/>
                </a:solidFill>
                <a:latin typeface="Arial Black" pitchFamily="34" charset="0"/>
              </a:rPr>
              <a:t>  </a:t>
            </a:r>
            <a:endParaRPr lang="ru-RU" sz="5400" b="1" i="1">
              <a:solidFill>
                <a:srgbClr val="D63E20"/>
              </a:solidFill>
              <a:latin typeface="Arial Black" pitchFamily="34" charset="0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4427538" y="1844675"/>
            <a:ext cx="44958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800" b="1" i="1">
                <a:solidFill>
                  <a:srgbClr val="0000FF"/>
                </a:solidFill>
                <a:latin typeface="Arial Black" pitchFamily="34" charset="0"/>
              </a:rPr>
              <a:t>Дисперсия</a:t>
            </a:r>
            <a:r>
              <a:rPr lang="ru-RU" sz="4800">
                <a:latin typeface="Arial Black" pitchFamily="34" charset="0"/>
              </a:rPr>
              <a:t> </a:t>
            </a:r>
          </a:p>
          <a:p>
            <a:pPr algn="ctr"/>
            <a:r>
              <a:rPr lang="ru-RU" sz="4000">
                <a:solidFill>
                  <a:srgbClr val="008200"/>
                </a:solidFill>
                <a:latin typeface="Arial Black" pitchFamily="34" charset="0"/>
              </a:rPr>
              <a:t>1666 год</a:t>
            </a:r>
            <a:endParaRPr lang="ru-RU" sz="4000">
              <a:solidFill>
                <a:srgbClr val="008200"/>
              </a:solidFill>
            </a:endParaRPr>
          </a:p>
          <a:p>
            <a:endParaRPr lang="ru-RU" sz="4000">
              <a:solidFill>
                <a:srgbClr val="00B400"/>
              </a:solidFill>
            </a:endParaRPr>
          </a:p>
        </p:txBody>
      </p:sp>
      <p:sp>
        <p:nvSpPr>
          <p:cNvPr id="9220" name="WordArt 11"/>
          <p:cNvSpPr>
            <a:spLocks noChangeArrowheads="1" noChangeShapeType="1" noTextEdit="1"/>
          </p:cNvSpPr>
          <p:nvPr/>
        </p:nvSpPr>
        <p:spPr bwMode="auto">
          <a:xfrm>
            <a:off x="1835150" y="836613"/>
            <a:ext cx="62642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Исаак  Ньютон</a:t>
            </a:r>
          </a:p>
        </p:txBody>
      </p:sp>
      <p:pic>
        <p:nvPicPr>
          <p:cNvPr id="60428" name="Picture 12" descr="ньют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16113"/>
            <a:ext cx="3457575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9" name="Picture 13" descr="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3500438"/>
            <a:ext cx="209391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1C667B-4F36-41F8-8313-8CDE79F47ECE}" type="slidenum">
              <a:rPr lang="ru-RU" sz="2000" b="1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175D6E-B3B2-4B02-BADB-7AA146686F3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-50800"/>
            <a:ext cx="7992888" cy="730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8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175D6E-B3B2-4B02-BADB-7AA146686F3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AutoShape 2" descr="https://zagge.ru/wp-content/uploads/2020/03/%D0%98%D1%81%D0%B0%D0%B0%D0%BA_%D0%9D%D1%8C%D1%8E%D1%82%D0%BE%D0%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zagge.ru/wp-content/uploads/2020/03/%D0%98%D1%81%D0%B0%D0%B0%D0%BA_%D0%9D%D1%8C%D1%8E%D1%82%D0%BE%D0%B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314324"/>
            <a:ext cx="8226425" cy="621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опыт Ньют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52520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7" name="WordArt 5"/>
          <p:cNvSpPr>
            <a:spLocks noChangeArrowheads="1" noChangeShapeType="1" noTextEdit="1"/>
          </p:cNvSpPr>
          <p:nvPr/>
        </p:nvSpPr>
        <p:spPr bwMode="auto">
          <a:xfrm>
            <a:off x="1763713" y="6092825"/>
            <a:ext cx="6265862" cy="496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Опыт И. Ньютона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308304" y="6341269"/>
            <a:ext cx="2133600" cy="476250"/>
          </a:xfrm>
        </p:spPr>
        <p:txBody>
          <a:bodyPr/>
          <a:lstStyle/>
          <a:p>
            <a:pPr>
              <a:defRPr/>
            </a:pPr>
            <a:fld id="{9AF85C19-53CD-42D1-BC1E-05A62FDF6D8C}" type="slidenum">
              <a:rPr lang="ru-RU" sz="2800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2484438" y="620713"/>
            <a:ext cx="4678362" cy="104775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 П Е К Т Р</a:t>
            </a:r>
          </a:p>
        </p:txBody>
      </p:sp>
      <p:pic>
        <p:nvPicPr>
          <p:cNvPr id="63494" name="Picture 6" descr="спек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36838"/>
            <a:ext cx="8713787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7596188" y="6045200"/>
            <a:ext cx="979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/>
              <a:t>красный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7575550" y="5489575"/>
            <a:ext cx="1254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о</a:t>
            </a:r>
            <a:r>
              <a:rPr lang="ru-RU" sz="1600" i="1"/>
              <a:t>ранжевый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7575550" y="4984750"/>
            <a:ext cx="982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/>
              <a:t>желтый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7648575" y="4479925"/>
            <a:ext cx="992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/>
              <a:t>зеленый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7575550" y="3905250"/>
            <a:ext cx="952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/>
              <a:t>голубой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7596188" y="3429000"/>
            <a:ext cx="7350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>
                <a:solidFill>
                  <a:schemeClr val="bg1"/>
                </a:solidFill>
              </a:rPr>
              <a:t>синий</a:t>
            </a: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7408863" y="2924175"/>
            <a:ext cx="145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>
                <a:solidFill>
                  <a:schemeClr val="bg1"/>
                </a:solidFill>
              </a:rPr>
              <a:t>фиолетовый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>
                <a:solidFill>
                  <a:schemeClr val="bg1"/>
                </a:solidFill>
              </a:rPr>
              <a:t/>
            </a:r>
            <a:br>
              <a:rPr lang="ru-RU" sz="4000">
                <a:solidFill>
                  <a:schemeClr val="bg1"/>
                </a:solidFill>
              </a:rPr>
            </a:br>
            <a:r>
              <a:rPr lang="ru-RU" sz="6000" b="1" i="1">
                <a:solidFill>
                  <a:schemeClr val="bg1"/>
                </a:solidFill>
              </a:rPr>
              <a:t/>
            </a:r>
            <a:br>
              <a:rPr lang="ru-RU" sz="6000" b="1" i="1">
                <a:solidFill>
                  <a:schemeClr val="bg1"/>
                </a:solidFill>
              </a:rPr>
            </a:br>
            <a:r>
              <a:rPr lang="en-US" sz="4000">
                <a:solidFill>
                  <a:schemeClr val="bg1"/>
                </a:solidFill>
              </a:rPr>
              <a:t>spectrum</a:t>
            </a:r>
            <a:r>
              <a:rPr lang="ru-RU" sz="4000">
                <a:solidFill>
                  <a:schemeClr val="bg1"/>
                </a:solidFill>
              </a:rPr>
              <a:t> (лат.) -  видение.</a:t>
            </a:r>
            <a:r>
              <a:rPr lang="ru-RU" sz="4000"/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70725" y="6460787"/>
            <a:ext cx="2133600" cy="476250"/>
          </a:xfrm>
        </p:spPr>
        <p:txBody>
          <a:bodyPr/>
          <a:lstStyle/>
          <a:p>
            <a:pPr>
              <a:defRPr/>
            </a:pPr>
            <a:fld id="{711C667B-4F36-41F8-8313-8CDE79F47ECE}" type="slidenum">
              <a:rPr lang="ru-RU" sz="2400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497" grpId="0"/>
      <p:bldP spid="63498" grpId="0"/>
      <p:bldP spid="63499" grpId="0"/>
      <p:bldP spid="63500" grpId="0"/>
      <p:bldP spid="63501" grpId="0"/>
      <p:bldP spid="63502" grpId="0"/>
      <p:bldP spid="634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21" name="Line 69"/>
          <p:cNvSpPr>
            <a:spLocks noChangeShapeType="1"/>
          </p:cNvSpPr>
          <p:nvPr/>
        </p:nvSpPr>
        <p:spPr bwMode="auto">
          <a:xfrm flipH="1">
            <a:off x="2051050" y="3573463"/>
            <a:ext cx="1008063" cy="647700"/>
          </a:xfrm>
          <a:prstGeom prst="line">
            <a:avLst/>
          </a:prstGeom>
          <a:noFill/>
          <a:ln w="57150">
            <a:solidFill>
              <a:srgbClr val="9E0E8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8" name="Line 66"/>
          <p:cNvSpPr>
            <a:spLocks noChangeShapeType="1"/>
          </p:cNvSpPr>
          <p:nvPr/>
        </p:nvSpPr>
        <p:spPr bwMode="auto">
          <a:xfrm flipH="1">
            <a:off x="2051050" y="3429000"/>
            <a:ext cx="1081088" cy="576263"/>
          </a:xfrm>
          <a:prstGeom prst="line">
            <a:avLst/>
          </a:prstGeom>
          <a:noFill/>
          <a:ln w="57150">
            <a:solidFill>
              <a:srgbClr val="0325CD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6" name="Line 64"/>
          <p:cNvSpPr>
            <a:spLocks noChangeShapeType="1"/>
          </p:cNvSpPr>
          <p:nvPr/>
        </p:nvSpPr>
        <p:spPr bwMode="auto">
          <a:xfrm flipH="1">
            <a:off x="2051050" y="3284538"/>
            <a:ext cx="1225550" cy="504825"/>
          </a:xfrm>
          <a:prstGeom prst="line">
            <a:avLst/>
          </a:prstGeom>
          <a:noFill/>
          <a:ln w="57150">
            <a:solidFill>
              <a:srgbClr val="4664F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4" name="Line 62"/>
          <p:cNvSpPr>
            <a:spLocks noChangeShapeType="1"/>
          </p:cNvSpPr>
          <p:nvPr/>
        </p:nvSpPr>
        <p:spPr bwMode="auto">
          <a:xfrm flipH="1">
            <a:off x="2051050" y="3213100"/>
            <a:ext cx="1225550" cy="431800"/>
          </a:xfrm>
          <a:prstGeom prst="line">
            <a:avLst/>
          </a:prstGeom>
          <a:noFill/>
          <a:ln w="5715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2" name="Line 60"/>
          <p:cNvSpPr>
            <a:spLocks noChangeShapeType="1"/>
          </p:cNvSpPr>
          <p:nvPr/>
        </p:nvSpPr>
        <p:spPr bwMode="auto">
          <a:xfrm flipH="1">
            <a:off x="2051050" y="3141663"/>
            <a:ext cx="1296988" cy="3587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0" name="Line 58"/>
          <p:cNvSpPr>
            <a:spLocks noChangeShapeType="1"/>
          </p:cNvSpPr>
          <p:nvPr/>
        </p:nvSpPr>
        <p:spPr bwMode="auto">
          <a:xfrm flipH="1">
            <a:off x="2051050" y="3068638"/>
            <a:ext cx="1368425" cy="288925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08" name="Line 56"/>
          <p:cNvSpPr>
            <a:spLocks noChangeShapeType="1"/>
          </p:cNvSpPr>
          <p:nvPr/>
        </p:nvSpPr>
        <p:spPr bwMode="auto">
          <a:xfrm flipH="1">
            <a:off x="2051050" y="2997200"/>
            <a:ext cx="1368425" cy="2159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AutoShape 7"/>
          <p:cNvSpPr>
            <a:spLocks noChangeArrowheads="1"/>
          </p:cNvSpPr>
          <p:nvPr/>
        </p:nvSpPr>
        <p:spPr bwMode="auto">
          <a:xfrm>
            <a:off x="2157413" y="2133600"/>
            <a:ext cx="3598862" cy="2592388"/>
          </a:xfrm>
          <a:prstGeom prst="triangle">
            <a:avLst>
              <a:gd name="adj" fmla="val 50000"/>
            </a:avLst>
          </a:prstGeom>
          <a:solidFill>
            <a:srgbClr val="CEF1FE">
              <a:alpha val="27843"/>
            </a:srgbClr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EF1FE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1615" name="Line 63"/>
          <p:cNvSpPr>
            <a:spLocks noChangeShapeType="1"/>
          </p:cNvSpPr>
          <p:nvPr/>
        </p:nvSpPr>
        <p:spPr bwMode="auto">
          <a:xfrm flipH="1">
            <a:off x="3260725" y="2924175"/>
            <a:ext cx="1223963" cy="360363"/>
          </a:xfrm>
          <a:prstGeom prst="line">
            <a:avLst/>
          </a:prstGeom>
          <a:noFill/>
          <a:ln w="57150">
            <a:solidFill>
              <a:srgbClr val="4664FC">
                <a:alpha val="65881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7" name="Line 65"/>
          <p:cNvSpPr>
            <a:spLocks noChangeShapeType="1"/>
          </p:cNvSpPr>
          <p:nvPr/>
        </p:nvSpPr>
        <p:spPr bwMode="auto">
          <a:xfrm flipH="1">
            <a:off x="3148013" y="2924175"/>
            <a:ext cx="1368425" cy="504825"/>
          </a:xfrm>
          <a:prstGeom prst="line">
            <a:avLst/>
          </a:prstGeom>
          <a:noFill/>
          <a:ln w="57150">
            <a:solidFill>
              <a:srgbClr val="0325CD">
                <a:alpha val="50980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9" name="Line 67"/>
          <p:cNvSpPr>
            <a:spLocks noChangeShapeType="1"/>
          </p:cNvSpPr>
          <p:nvPr/>
        </p:nvSpPr>
        <p:spPr bwMode="auto">
          <a:xfrm flipH="1">
            <a:off x="3059113" y="2924175"/>
            <a:ext cx="1441450" cy="649288"/>
          </a:xfrm>
          <a:prstGeom prst="line">
            <a:avLst/>
          </a:prstGeom>
          <a:noFill/>
          <a:ln w="57150">
            <a:solidFill>
              <a:srgbClr val="A126AA">
                <a:alpha val="67058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1" name="Line 5"/>
          <p:cNvSpPr>
            <a:spLocks noChangeShapeType="1"/>
          </p:cNvSpPr>
          <p:nvPr/>
        </p:nvSpPr>
        <p:spPr bwMode="auto">
          <a:xfrm>
            <a:off x="1619250" y="18446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2" name="Line 15"/>
          <p:cNvSpPr>
            <a:spLocks noChangeShapeType="1"/>
          </p:cNvSpPr>
          <p:nvPr/>
        </p:nvSpPr>
        <p:spPr bwMode="auto">
          <a:xfrm>
            <a:off x="2124075" y="16287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3" name="Text Box 16"/>
          <p:cNvSpPr txBox="1">
            <a:spLocks noChangeArrowheads="1"/>
          </p:cNvSpPr>
          <p:nvPr/>
        </p:nvSpPr>
        <p:spPr bwMode="auto">
          <a:xfrm>
            <a:off x="3255963" y="6589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cxnSp>
        <p:nvCxnSpPr>
          <p:cNvPr id="12304" name="AutoShape 17"/>
          <p:cNvCxnSpPr>
            <a:cxnSpLocks noChangeShapeType="1"/>
          </p:cNvCxnSpPr>
          <p:nvPr/>
        </p:nvCxnSpPr>
        <p:spPr bwMode="auto">
          <a:xfrm>
            <a:off x="2843213" y="350043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2305" name="WordArt 35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8558213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Ход лучей в призме</a:t>
            </a:r>
          </a:p>
        </p:txBody>
      </p:sp>
      <p:sp>
        <p:nvSpPr>
          <p:cNvPr id="151606" name="Line 54"/>
          <p:cNvSpPr>
            <a:spLocks noChangeShapeType="1"/>
          </p:cNvSpPr>
          <p:nvPr/>
        </p:nvSpPr>
        <p:spPr bwMode="auto">
          <a:xfrm flipH="1">
            <a:off x="4716463" y="2924175"/>
            <a:ext cx="11525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3" name="Line 61"/>
          <p:cNvSpPr>
            <a:spLocks noChangeShapeType="1"/>
          </p:cNvSpPr>
          <p:nvPr/>
        </p:nvSpPr>
        <p:spPr bwMode="auto">
          <a:xfrm flipH="1">
            <a:off x="3282950" y="2924175"/>
            <a:ext cx="1223963" cy="288925"/>
          </a:xfrm>
          <a:prstGeom prst="line">
            <a:avLst/>
          </a:prstGeom>
          <a:noFill/>
          <a:ln w="57150">
            <a:solidFill>
              <a:srgbClr val="00CC00">
                <a:alpha val="61960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11" name="Line 59"/>
          <p:cNvSpPr>
            <a:spLocks noChangeShapeType="1"/>
          </p:cNvSpPr>
          <p:nvPr/>
        </p:nvSpPr>
        <p:spPr bwMode="auto">
          <a:xfrm flipH="1">
            <a:off x="3348038" y="2924175"/>
            <a:ext cx="1152525" cy="217488"/>
          </a:xfrm>
          <a:prstGeom prst="line">
            <a:avLst/>
          </a:prstGeom>
          <a:noFill/>
          <a:ln w="57150">
            <a:solidFill>
              <a:srgbClr val="FFFF00">
                <a:alpha val="7097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09" name="Line 57"/>
          <p:cNvSpPr>
            <a:spLocks noChangeShapeType="1"/>
          </p:cNvSpPr>
          <p:nvPr/>
        </p:nvSpPr>
        <p:spPr bwMode="auto">
          <a:xfrm flipH="1">
            <a:off x="3363913" y="2924175"/>
            <a:ext cx="1152525" cy="144463"/>
          </a:xfrm>
          <a:prstGeom prst="line">
            <a:avLst/>
          </a:prstGeom>
          <a:noFill/>
          <a:ln w="57150">
            <a:solidFill>
              <a:srgbClr val="FF6600">
                <a:alpha val="74117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1607" name="Line 55"/>
          <p:cNvSpPr>
            <a:spLocks noChangeShapeType="1"/>
          </p:cNvSpPr>
          <p:nvPr/>
        </p:nvSpPr>
        <p:spPr bwMode="auto">
          <a:xfrm flipH="1">
            <a:off x="3425825" y="2924175"/>
            <a:ext cx="1081088" cy="73025"/>
          </a:xfrm>
          <a:prstGeom prst="line">
            <a:avLst/>
          </a:prstGeom>
          <a:noFill/>
          <a:ln w="57150">
            <a:solidFill>
              <a:srgbClr val="FF0066">
                <a:alpha val="5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BCD8C-5B90-40AE-9B78-1D1E6DF1BADC}" type="slidenum">
              <a:rPr lang="ru-RU" sz="2400" b="1" smtClean="0"/>
              <a:pPr>
                <a:defRPr/>
              </a:pPr>
              <a:t>8</a:t>
            </a:fld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5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5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5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1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5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5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1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5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5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5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621" grpId="0" animBg="1"/>
      <p:bldP spid="151618" grpId="0" animBg="1"/>
      <p:bldP spid="151616" grpId="0" animBg="1"/>
      <p:bldP spid="151614" grpId="0" animBg="1"/>
      <p:bldP spid="151612" grpId="0" animBg="1"/>
      <p:bldP spid="151610" grpId="0" animBg="1"/>
      <p:bldP spid="151608" grpId="0" animBg="1"/>
      <p:bldP spid="151615" grpId="0" animBg="1"/>
      <p:bldP spid="151617" grpId="0" animBg="1"/>
      <p:bldP spid="151619" grpId="0" animBg="1"/>
      <p:bldP spid="151606" grpId="0" animBg="1"/>
      <p:bldP spid="151613" grpId="0" animBg="1"/>
      <p:bldP spid="151611" grpId="0" animBg="1"/>
      <p:bldP spid="151609" grpId="0" animBg="1"/>
      <p:bldP spid="1516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4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229600" cy="43735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2800" i="1" dirty="0">
                <a:latin typeface="Arial Black" pitchFamily="34" charset="0"/>
              </a:rPr>
              <a:t>dispersion</a:t>
            </a:r>
            <a:r>
              <a:rPr lang="ru-RU" sz="2800" i="1" dirty="0">
                <a:latin typeface="Arial Black" pitchFamily="34" charset="0"/>
              </a:rPr>
              <a:t> (лат.) – рассеяние, </a:t>
            </a:r>
            <a:r>
              <a:rPr lang="ru-RU" sz="2800" i="1" dirty="0" err="1">
                <a:latin typeface="Arial Black" pitchFamily="34" charset="0"/>
              </a:rPr>
              <a:t>развеивание</a:t>
            </a:r>
            <a:endParaRPr lang="ru-RU" sz="2800" i="1" dirty="0">
              <a:latin typeface="Arial Black" pitchFamily="34" charset="0"/>
            </a:endParaRPr>
          </a:p>
          <a:p>
            <a:pPr algn="ctr" eaLnBrk="1" hangingPunct="1">
              <a:buFontTx/>
              <a:buNone/>
            </a:pPr>
            <a:endParaRPr lang="ru-RU" sz="2800" i="1" dirty="0">
              <a:solidFill>
                <a:srgbClr val="003366"/>
              </a:solidFill>
              <a:latin typeface="Arial Black" pitchFamily="34" charset="0"/>
            </a:endParaRPr>
          </a:p>
          <a:p>
            <a:pPr algn="ctr" eaLnBrk="1" hangingPunct="1">
              <a:buFontTx/>
              <a:buNone/>
            </a:pPr>
            <a:r>
              <a:rPr lang="ru-RU" b="1" dirty="0">
                <a:solidFill>
                  <a:srgbClr val="99FF33"/>
                </a:solidFill>
                <a:latin typeface="Arial Black" pitchFamily="34" charset="0"/>
              </a:rPr>
              <a:t>Разложение белого света на спектр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392363" y="280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895600" y="6040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8" name="WordArt 8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69850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Дисперсия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1C667B-4F36-41F8-8313-8CDE79F47ECE}" type="slidenum">
              <a:rPr lang="ru-RU" sz="2400" b="1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17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17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2858</TotalTime>
  <Words>394</Words>
  <Application>Microsoft Office PowerPoint</Application>
  <PresentationFormat>Экран (4:3)</PresentationFormat>
  <Paragraphs>95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Impact</vt:lpstr>
      <vt:lpstr>Wingdings</vt:lpstr>
      <vt:lpstr>Облака</vt:lpstr>
      <vt:lpstr>1_Оформление по умолчанию</vt:lpstr>
      <vt:lpstr>Оформление по умолчанию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  spectrum (лат.) -  видение. </vt:lpstr>
      <vt:lpstr>Презентация PowerPoint</vt:lpstr>
      <vt:lpstr>Презентация PowerPoint</vt:lpstr>
      <vt:lpstr>Выводы:</vt:lpstr>
      <vt:lpstr>Условия  возникновения радуги: </vt:lpstr>
      <vt:lpstr>Спектральный круг</vt:lpstr>
      <vt:lpstr>Томас Юнг</vt:lpstr>
      <vt:lpstr>Презентация PowerPoint</vt:lpstr>
      <vt:lpstr>Благодарю за внимание.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Инэсса И. Кириакиди</cp:lastModifiedBy>
  <cp:revision>53</cp:revision>
  <dcterms:created xsi:type="dcterms:W3CDTF">2010-03-03T19:36:48Z</dcterms:created>
  <dcterms:modified xsi:type="dcterms:W3CDTF">2024-05-22T11:10:52Z</dcterms:modified>
</cp:coreProperties>
</file>