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Scripter" charset="1" panose="00000000000000000000"/>
      <p:regular r:id="rId17"/>
    </p:embeddedFont>
    <p:embeddedFont>
      <p:font typeface="Halley" charset="1" panose="000000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svg" Type="http://schemas.openxmlformats.org/officeDocument/2006/relationships/image"/><Relationship Id="rId12" Target="../media/image43.png" Type="http://schemas.openxmlformats.org/officeDocument/2006/relationships/image"/><Relationship Id="rId13" Target="../media/image44.svg" Type="http://schemas.openxmlformats.org/officeDocument/2006/relationships/image"/><Relationship Id="rId14" Target="../media/image7.png" Type="http://schemas.openxmlformats.org/officeDocument/2006/relationships/image"/><Relationship Id="rId15" Target="../media/image8.svg" Type="http://schemas.openxmlformats.org/officeDocument/2006/relationships/image"/><Relationship Id="rId16" Target="../media/image9.png" Type="http://schemas.openxmlformats.org/officeDocument/2006/relationships/image"/><Relationship Id="rId17" Target="../media/image10.svg" Type="http://schemas.openxmlformats.org/officeDocument/2006/relationships/image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7.png" Type="http://schemas.openxmlformats.org/officeDocument/2006/relationships/image"/><Relationship Id="rId9" Target="../media/image18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1.png" Type="http://schemas.openxmlformats.org/officeDocument/2006/relationships/image"/><Relationship Id="rId11" Target="../media/image22.svg" Type="http://schemas.openxmlformats.org/officeDocument/2006/relationships/image"/><Relationship Id="rId12" Target="../media/image7.png" Type="http://schemas.openxmlformats.org/officeDocument/2006/relationships/image"/><Relationship Id="rId13" Target="../media/image8.svg" Type="http://schemas.openxmlformats.org/officeDocument/2006/relationships/image"/><Relationship Id="rId14" Target="../media/image15.png" Type="http://schemas.openxmlformats.org/officeDocument/2006/relationships/image"/><Relationship Id="rId15" Target="../media/image16.svg" Type="http://schemas.openxmlformats.org/officeDocument/2006/relationships/image"/><Relationship Id="rId16" Target="../media/image9.png" Type="http://schemas.openxmlformats.org/officeDocument/2006/relationships/image"/><Relationship Id="rId17" Target="../media/image10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1.png" Type="http://schemas.openxmlformats.org/officeDocument/2006/relationships/image"/><Relationship Id="rId9" Target="../media/image2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png" Type="http://schemas.openxmlformats.org/officeDocument/2006/relationships/image"/><Relationship Id="rId11" Target="../media/image18.svg" Type="http://schemas.openxmlformats.org/officeDocument/2006/relationships/image"/><Relationship Id="rId12" Target="../media/image23.png" Type="http://schemas.openxmlformats.org/officeDocument/2006/relationships/image"/><Relationship Id="rId13" Target="../media/image24.svg" Type="http://schemas.openxmlformats.org/officeDocument/2006/relationships/image"/><Relationship Id="rId14" Target="../media/image9.png" Type="http://schemas.openxmlformats.org/officeDocument/2006/relationships/image"/><Relationship Id="rId15" Target="../media/image10.svg" Type="http://schemas.openxmlformats.org/officeDocument/2006/relationships/image"/><Relationship Id="rId16" Target="../media/image25.png" Type="http://schemas.openxmlformats.org/officeDocument/2006/relationships/image"/><Relationship Id="rId17" Target="../media/image26.svg" Type="http://schemas.openxmlformats.org/officeDocument/2006/relationships/image"/><Relationship Id="rId18" Target="../media/image7.png" Type="http://schemas.openxmlformats.org/officeDocument/2006/relationships/image"/><Relationship Id="rId19" Target="../media/image8.svg" Type="http://schemas.openxmlformats.org/officeDocument/2006/relationships/image"/><Relationship Id="rId2" Target="../media/image5.png" Type="http://schemas.openxmlformats.org/officeDocument/2006/relationships/image"/><Relationship Id="rId20" Target="../media/image15.png" Type="http://schemas.openxmlformats.org/officeDocument/2006/relationships/image"/><Relationship Id="rId21" Target="../media/image16.svg" Type="http://schemas.openxmlformats.org/officeDocument/2006/relationships/image"/><Relationship Id="rId3" Target="../media/image6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1.png" Type="http://schemas.openxmlformats.org/officeDocument/2006/relationships/image"/><Relationship Id="rId9" Target="../media/image2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9.png" Type="http://schemas.openxmlformats.org/officeDocument/2006/relationships/image"/><Relationship Id="rId11" Target="../media/image20.svg" Type="http://schemas.openxmlformats.org/officeDocument/2006/relationships/image"/><Relationship Id="rId12" Target="../media/image27.png" Type="http://schemas.openxmlformats.org/officeDocument/2006/relationships/image"/><Relationship Id="rId13" Target="../media/image28.svg" Type="http://schemas.openxmlformats.org/officeDocument/2006/relationships/image"/><Relationship Id="rId14" Target="../media/image7.png" Type="http://schemas.openxmlformats.org/officeDocument/2006/relationships/image"/><Relationship Id="rId15" Target="../media/image8.svg" Type="http://schemas.openxmlformats.org/officeDocument/2006/relationships/image"/><Relationship Id="rId16" Target="../media/image9.png" Type="http://schemas.openxmlformats.org/officeDocument/2006/relationships/image"/><Relationship Id="rId17" Target="../media/image10.svg" Type="http://schemas.openxmlformats.org/officeDocument/2006/relationships/image"/><Relationship Id="rId18" Target="../media/image15.png" Type="http://schemas.openxmlformats.org/officeDocument/2006/relationships/image"/><Relationship Id="rId19" Target="../media/image16.svg" Type="http://schemas.openxmlformats.org/officeDocument/2006/relationships/image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7.png" Type="http://schemas.openxmlformats.org/officeDocument/2006/relationships/image"/><Relationship Id="rId9" Target="../media/image18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png" Type="http://schemas.openxmlformats.org/officeDocument/2006/relationships/image"/><Relationship Id="rId11" Target="../media/image18.svg" Type="http://schemas.openxmlformats.org/officeDocument/2006/relationships/image"/><Relationship Id="rId12" Target="../media/image15.png" Type="http://schemas.openxmlformats.org/officeDocument/2006/relationships/image"/><Relationship Id="rId13" Target="../media/image16.svg" Type="http://schemas.openxmlformats.org/officeDocument/2006/relationships/image"/><Relationship Id="rId14" Target="../media/image9.png" Type="http://schemas.openxmlformats.org/officeDocument/2006/relationships/image"/><Relationship Id="rId15" Target="../media/image10.svg" Type="http://schemas.openxmlformats.org/officeDocument/2006/relationships/image"/><Relationship Id="rId16" Target="../media/image29.png" Type="http://schemas.openxmlformats.org/officeDocument/2006/relationships/image"/><Relationship Id="rId17" Target="../media/image30.svg" Type="http://schemas.openxmlformats.org/officeDocument/2006/relationships/image"/><Relationship Id="rId18" Target="../media/image31.png" Type="http://schemas.openxmlformats.org/officeDocument/2006/relationships/image"/><Relationship Id="rId19" Target="../media/image32.svg" Type="http://schemas.openxmlformats.org/officeDocument/2006/relationships/image"/><Relationship Id="rId2" Target="../media/image5.png" Type="http://schemas.openxmlformats.org/officeDocument/2006/relationships/image"/><Relationship Id="rId20" Target="../media/image7.png" Type="http://schemas.openxmlformats.org/officeDocument/2006/relationships/image"/><Relationship Id="rId21" Target="../media/image8.svg" Type="http://schemas.openxmlformats.org/officeDocument/2006/relationships/image"/><Relationship Id="rId3" Target="../media/image6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media/image1.png" Type="http://schemas.openxmlformats.org/officeDocument/2006/relationships/image"/><Relationship Id="rId9" Target="../media/image2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3.png" Type="http://schemas.openxmlformats.org/officeDocument/2006/relationships/image"/><Relationship Id="rId11" Target="../media/image34.svg" Type="http://schemas.openxmlformats.org/officeDocument/2006/relationships/image"/><Relationship Id="rId12" Target="../media/image19.png" Type="http://schemas.openxmlformats.org/officeDocument/2006/relationships/image"/><Relationship Id="rId13" Target="../media/image20.svg" Type="http://schemas.openxmlformats.org/officeDocument/2006/relationships/image"/><Relationship Id="rId14" Target="../media/image7.png" Type="http://schemas.openxmlformats.org/officeDocument/2006/relationships/image"/><Relationship Id="rId15" Target="../media/image8.svg" Type="http://schemas.openxmlformats.org/officeDocument/2006/relationships/image"/><Relationship Id="rId16" Target="../media/image9.png" Type="http://schemas.openxmlformats.org/officeDocument/2006/relationships/image"/><Relationship Id="rId17" Target="../media/image10.svg" Type="http://schemas.openxmlformats.org/officeDocument/2006/relationships/image"/><Relationship Id="rId18" Target="../media/image15.png" Type="http://schemas.openxmlformats.org/officeDocument/2006/relationships/image"/><Relationship Id="rId19" Target="../media/image16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7.png" Type="http://schemas.openxmlformats.org/officeDocument/2006/relationships/image"/><Relationship Id="rId9" Target="../media/image18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5.png" Type="http://schemas.openxmlformats.org/officeDocument/2006/relationships/image"/><Relationship Id="rId11" Target="../media/image36.svg" Type="http://schemas.openxmlformats.org/officeDocument/2006/relationships/image"/><Relationship Id="rId12" Target="../media/image19.png" Type="http://schemas.openxmlformats.org/officeDocument/2006/relationships/image"/><Relationship Id="rId13" Target="../media/image20.svg" Type="http://schemas.openxmlformats.org/officeDocument/2006/relationships/image"/><Relationship Id="rId14" Target="../media/image37.png" Type="http://schemas.openxmlformats.org/officeDocument/2006/relationships/image"/><Relationship Id="rId15" Target="../media/image38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7.png" Type="http://schemas.openxmlformats.org/officeDocument/2006/relationships/image"/><Relationship Id="rId19" Target="../media/image8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7.png" Type="http://schemas.openxmlformats.org/officeDocument/2006/relationships/image"/><Relationship Id="rId9" Target="../media/image18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svg" Type="http://schemas.openxmlformats.org/officeDocument/2006/relationships/image"/><Relationship Id="rId12" Target="../media/image39.png" Type="http://schemas.openxmlformats.org/officeDocument/2006/relationships/image"/><Relationship Id="rId13" Target="../media/image40.svg" Type="http://schemas.openxmlformats.org/officeDocument/2006/relationships/image"/><Relationship Id="rId14" Target="../media/image19.png" Type="http://schemas.openxmlformats.org/officeDocument/2006/relationships/image"/><Relationship Id="rId15" Target="../media/image20.svg" Type="http://schemas.openxmlformats.org/officeDocument/2006/relationships/image"/><Relationship Id="rId16" Target="../media/image7.png" Type="http://schemas.openxmlformats.org/officeDocument/2006/relationships/image"/><Relationship Id="rId17" Target="../media/image8.svg" Type="http://schemas.openxmlformats.org/officeDocument/2006/relationships/image"/><Relationship Id="rId18" Target="../media/image9.png" Type="http://schemas.openxmlformats.org/officeDocument/2006/relationships/image"/><Relationship Id="rId19" Target="../media/image10.svg" Type="http://schemas.openxmlformats.org/officeDocument/2006/relationships/image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7.png" Type="http://schemas.openxmlformats.org/officeDocument/2006/relationships/image"/><Relationship Id="rId9" Target="../media/image18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svg" Type="http://schemas.openxmlformats.org/officeDocument/2006/relationships/image"/><Relationship Id="rId12" Target="../media/image41.png" Type="http://schemas.openxmlformats.org/officeDocument/2006/relationships/image"/><Relationship Id="rId13" Target="../media/image42.svg" Type="http://schemas.openxmlformats.org/officeDocument/2006/relationships/image"/><Relationship Id="rId14" Target="../media/image19.png" Type="http://schemas.openxmlformats.org/officeDocument/2006/relationships/image"/><Relationship Id="rId15" Target="../media/image20.svg" Type="http://schemas.openxmlformats.org/officeDocument/2006/relationships/image"/><Relationship Id="rId16" Target="../media/image7.png" Type="http://schemas.openxmlformats.org/officeDocument/2006/relationships/image"/><Relationship Id="rId17" Target="../media/image8.svg" Type="http://schemas.openxmlformats.org/officeDocument/2006/relationships/image"/><Relationship Id="rId18" Target="../media/image9.png" Type="http://schemas.openxmlformats.org/officeDocument/2006/relationships/image"/><Relationship Id="rId19" Target="../media/image10.sv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1.png" Type="http://schemas.openxmlformats.org/officeDocument/2006/relationships/image"/><Relationship Id="rId7" Target="../media/image2.svg" Type="http://schemas.openxmlformats.org/officeDocument/2006/relationships/image"/><Relationship Id="rId8" Target="../media/image17.png" Type="http://schemas.openxmlformats.org/officeDocument/2006/relationships/image"/><Relationship Id="rId9" Target="../media/image1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377052" y="1028700"/>
            <a:ext cx="11533897" cy="6484723"/>
          </a:xfrm>
          <a:custGeom>
            <a:avLst/>
            <a:gdLst/>
            <a:ahLst/>
            <a:cxnLst/>
            <a:rect r="r" b="b" t="t" l="l"/>
            <a:pathLst>
              <a:path h="6484723" w="11533897">
                <a:moveTo>
                  <a:pt x="0" y="0"/>
                </a:moveTo>
                <a:lnTo>
                  <a:pt x="11533896" y="0"/>
                </a:lnTo>
                <a:lnTo>
                  <a:pt x="11533896" y="6484723"/>
                </a:lnTo>
                <a:lnTo>
                  <a:pt x="0" y="64847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376396" y="-884912"/>
            <a:ext cx="6734160" cy="10311947"/>
          </a:xfrm>
          <a:custGeom>
            <a:avLst/>
            <a:gdLst/>
            <a:ahLst/>
            <a:cxnLst/>
            <a:rect r="r" b="b" t="t" l="l"/>
            <a:pathLst>
              <a:path h="10311947" w="6734160">
                <a:moveTo>
                  <a:pt x="0" y="0"/>
                </a:moveTo>
                <a:lnTo>
                  <a:pt x="6734160" y="0"/>
                </a:lnTo>
                <a:lnTo>
                  <a:pt x="6734160" y="10311947"/>
                </a:lnTo>
                <a:lnTo>
                  <a:pt x="0" y="103119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015971" y="7853905"/>
            <a:ext cx="5268514" cy="2433095"/>
          </a:xfrm>
          <a:custGeom>
            <a:avLst/>
            <a:gdLst/>
            <a:ahLst/>
            <a:cxnLst/>
            <a:rect r="r" b="b" t="t" l="l"/>
            <a:pathLst>
              <a:path h="2433095" w="5268514">
                <a:moveTo>
                  <a:pt x="0" y="0"/>
                </a:moveTo>
                <a:lnTo>
                  <a:pt x="5268514" y="0"/>
                </a:lnTo>
                <a:lnTo>
                  <a:pt x="5268514" y="2433095"/>
                </a:lnTo>
                <a:lnTo>
                  <a:pt x="0" y="24330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294539" y="5851122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7" y="0"/>
                </a:lnTo>
                <a:lnTo>
                  <a:pt x="3816017" y="3219330"/>
                </a:lnTo>
                <a:lnTo>
                  <a:pt x="0" y="321933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1885469" y="5188020"/>
            <a:ext cx="5373831" cy="4650807"/>
          </a:xfrm>
          <a:custGeom>
            <a:avLst/>
            <a:gdLst/>
            <a:ahLst/>
            <a:cxnLst/>
            <a:rect r="r" b="b" t="t" l="l"/>
            <a:pathLst>
              <a:path h="4650807" w="5373831">
                <a:moveTo>
                  <a:pt x="5373831" y="0"/>
                </a:moveTo>
                <a:lnTo>
                  <a:pt x="0" y="0"/>
                </a:lnTo>
                <a:lnTo>
                  <a:pt x="0" y="4650806"/>
                </a:lnTo>
                <a:lnTo>
                  <a:pt x="5373831" y="4650806"/>
                </a:lnTo>
                <a:lnTo>
                  <a:pt x="537383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0" y="2593075"/>
            <a:ext cx="5735472" cy="7693925"/>
          </a:xfrm>
          <a:custGeom>
            <a:avLst/>
            <a:gdLst/>
            <a:ahLst/>
            <a:cxnLst/>
            <a:rect r="r" b="b" t="t" l="l"/>
            <a:pathLst>
              <a:path h="7693925" w="5735472">
                <a:moveTo>
                  <a:pt x="0" y="0"/>
                </a:moveTo>
                <a:lnTo>
                  <a:pt x="5735472" y="0"/>
                </a:lnTo>
                <a:lnTo>
                  <a:pt x="5735472" y="7693925"/>
                </a:lnTo>
                <a:lnTo>
                  <a:pt x="0" y="769392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-1398898" y="387750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900"/>
                </a:lnTo>
                <a:lnTo>
                  <a:pt x="0" y="12819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978153" y="1028700"/>
            <a:ext cx="1398898" cy="640950"/>
          </a:xfrm>
          <a:custGeom>
            <a:avLst/>
            <a:gdLst/>
            <a:ahLst/>
            <a:cxnLst/>
            <a:rect r="r" b="b" t="t" l="l"/>
            <a:pathLst>
              <a:path h="640950" w="1398898">
                <a:moveTo>
                  <a:pt x="0" y="0"/>
                </a:moveTo>
                <a:lnTo>
                  <a:pt x="1398899" y="0"/>
                </a:lnTo>
                <a:lnTo>
                  <a:pt x="1398899" y="640950"/>
                </a:lnTo>
                <a:lnTo>
                  <a:pt x="0" y="64095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4764117">
            <a:off x="11372049" y="848824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2"/>
                </a:lnTo>
                <a:lnTo>
                  <a:pt x="0" y="100070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4132701" y="2455920"/>
            <a:ext cx="10022598" cy="39841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84"/>
              </a:lnSpc>
            </a:pPr>
            <a:r>
              <a:rPr lang="en-US" sz="10400">
                <a:solidFill>
                  <a:srgbClr val="196C56"/>
                </a:solidFill>
                <a:latin typeface="Scripter"/>
              </a:rPr>
              <a:t>Глобальные экологические проблемы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978243" y="0"/>
            <a:ext cx="6315540" cy="9670919"/>
          </a:xfrm>
          <a:custGeom>
            <a:avLst/>
            <a:gdLst/>
            <a:ahLst/>
            <a:cxnLst/>
            <a:rect r="r" b="b" t="t" l="l"/>
            <a:pathLst>
              <a:path h="9670919" w="6315540">
                <a:moveTo>
                  <a:pt x="0" y="0"/>
                </a:moveTo>
                <a:lnTo>
                  <a:pt x="6315540" y="0"/>
                </a:lnTo>
                <a:lnTo>
                  <a:pt x="6315540" y="9670919"/>
                </a:lnTo>
                <a:lnTo>
                  <a:pt x="0" y="96709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58178" y="125964"/>
            <a:ext cx="15550227" cy="8742832"/>
          </a:xfrm>
          <a:custGeom>
            <a:avLst/>
            <a:gdLst/>
            <a:ahLst/>
            <a:cxnLst/>
            <a:rect r="r" b="b" t="t" l="l"/>
            <a:pathLst>
              <a:path h="8742832" w="15550227">
                <a:moveTo>
                  <a:pt x="0" y="0"/>
                </a:moveTo>
                <a:lnTo>
                  <a:pt x="15550227" y="0"/>
                </a:lnTo>
                <a:lnTo>
                  <a:pt x="15550227" y="8742832"/>
                </a:lnTo>
                <a:lnTo>
                  <a:pt x="0" y="874283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4764117">
            <a:off x="13306405" y="432115"/>
            <a:ext cx="1484436" cy="1446650"/>
          </a:xfrm>
          <a:custGeom>
            <a:avLst/>
            <a:gdLst/>
            <a:ahLst/>
            <a:cxnLst/>
            <a:rect r="r" b="b" t="t" l="l"/>
            <a:pathLst>
              <a:path h="1446650" w="1484436">
                <a:moveTo>
                  <a:pt x="0" y="0"/>
                </a:moveTo>
                <a:lnTo>
                  <a:pt x="1484436" y="0"/>
                </a:lnTo>
                <a:lnTo>
                  <a:pt x="1484436" y="1446651"/>
                </a:lnTo>
                <a:lnTo>
                  <a:pt x="0" y="14466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455685" y="-262546"/>
            <a:ext cx="3402807" cy="1559104"/>
          </a:xfrm>
          <a:custGeom>
            <a:avLst/>
            <a:gdLst/>
            <a:ahLst/>
            <a:cxnLst/>
            <a:rect r="r" b="b" t="t" l="l"/>
            <a:pathLst>
              <a:path h="1559104" w="3402807">
                <a:moveTo>
                  <a:pt x="0" y="0"/>
                </a:moveTo>
                <a:lnTo>
                  <a:pt x="3402807" y="0"/>
                </a:lnTo>
                <a:lnTo>
                  <a:pt x="3402807" y="1559104"/>
                </a:lnTo>
                <a:lnTo>
                  <a:pt x="0" y="15591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336647" y="558916"/>
            <a:ext cx="1609933" cy="737642"/>
          </a:xfrm>
          <a:custGeom>
            <a:avLst/>
            <a:gdLst/>
            <a:ahLst/>
            <a:cxnLst/>
            <a:rect r="r" b="b" t="t" l="l"/>
            <a:pathLst>
              <a:path h="737642" w="1609933">
                <a:moveTo>
                  <a:pt x="0" y="0"/>
                </a:moveTo>
                <a:lnTo>
                  <a:pt x="1609933" y="0"/>
                </a:lnTo>
                <a:lnTo>
                  <a:pt x="1609933" y="737642"/>
                </a:lnTo>
                <a:lnTo>
                  <a:pt x="0" y="7376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472194" y="1996634"/>
            <a:ext cx="14187914" cy="56592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57"/>
              </a:lnSpc>
            </a:pPr>
            <a:r>
              <a:rPr lang="en-US" sz="3714">
                <a:solidFill>
                  <a:srgbClr val="152116"/>
                </a:solidFill>
                <a:latin typeface="Halley"/>
              </a:rPr>
              <a:t>Достижение устойчивого развития требует международного сотрудничества и принятия устойчивых практик в различных сферах деятельности. Примеры включают в себя переход к возобновляемым источникам энергии, улучшение энергоэффективности, внедрение устойчивого земледелия и лесоуправления, а также снижение использования пластика и других вредных материалов. Инновации в технологиях и политиках, а также повышение осведомленности об экологических проблемах, играют ключевую роль в создании более устойчивого будущего для нашей планеты.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2758318" y="4497380"/>
            <a:ext cx="6100174" cy="5789620"/>
          </a:xfrm>
          <a:custGeom>
            <a:avLst/>
            <a:gdLst/>
            <a:ahLst/>
            <a:cxnLst/>
            <a:rect r="r" b="b" t="t" l="l"/>
            <a:pathLst>
              <a:path h="5789620" w="6100174">
                <a:moveTo>
                  <a:pt x="0" y="0"/>
                </a:moveTo>
                <a:lnTo>
                  <a:pt x="6100174" y="0"/>
                </a:lnTo>
                <a:lnTo>
                  <a:pt x="6100174" y="5789620"/>
                </a:lnTo>
                <a:lnTo>
                  <a:pt x="0" y="57896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2474571" y="692823"/>
            <a:ext cx="7667043" cy="1255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83"/>
              </a:lnSpc>
            </a:pPr>
            <a:r>
              <a:rPr lang="en-US" sz="4683">
                <a:solidFill>
                  <a:srgbClr val="196C56"/>
                </a:solidFill>
                <a:latin typeface="Scripter"/>
              </a:rPr>
              <a:t>Достижение устойчивого решение и пути решения </a:t>
            </a:r>
          </a:p>
        </p:txBody>
      </p:sp>
      <p:sp>
        <p:nvSpPr>
          <p:cNvPr name="Freeform 11" id="11"/>
          <p:cNvSpPr/>
          <p:nvPr/>
        </p:nvSpPr>
        <p:spPr>
          <a:xfrm flipH="true" flipV="false" rot="0">
            <a:off x="-181745" y="7951066"/>
            <a:ext cx="5058124" cy="2335934"/>
          </a:xfrm>
          <a:custGeom>
            <a:avLst/>
            <a:gdLst/>
            <a:ahLst/>
            <a:cxnLst/>
            <a:rect r="r" b="b" t="t" l="l"/>
            <a:pathLst>
              <a:path h="2335934" w="5058124">
                <a:moveTo>
                  <a:pt x="5058124" y="0"/>
                </a:moveTo>
                <a:lnTo>
                  <a:pt x="0" y="0"/>
                </a:lnTo>
                <a:lnTo>
                  <a:pt x="0" y="2335934"/>
                </a:lnTo>
                <a:lnTo>
                  <a:pt x="5058124" y="2335934"/>
                </a:lnTo>
                <a:lnTo>
                  <a:pt x="5058124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876379" y="7655863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7" y="0"/>
                </a:lnTo>
                <a:lnTo>
                  <a:pt x="3816017" y="3219330"/>
                </a:lnTo>
                <a:lnTo>
                  <a:pt x="0" y="321933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377052" y="1028700"/>
            <a:ext cx="11533897" cy="6484723"/>
          </a:xfrm>
          <a:custGeom>
            <a:avLst/>
            <a:gdLst/>
            <a:ahLst/>
            <a:cxnLst/>
            <a:rect r="r" b="b" t="t" l="l"/>
            <a:pathLst>
              <a:path h="6484723" w="11533897">
                <a:moveTo>
                  <a:pt x="0" y="0"/>
                </a:moveTo>
                <a:lnTo>
                  <a:pt x="11533896" y="0"/>
                </a:lnTo>
                <a:lnTo>
                  <a:pt x="11533896" y="6484723"/>
                </a:lnTo>
                <a:lnTo>
                  <a:pt x="0" y="64847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376396" y="-884912"/>
            <a:ext cx="6734160" cy="10311947"/>
          </a:xfrm>
          <a:custGeom>
            <a:avLst/>
            <a:gdLst/>
            <a:ahLst/>
            <a:cxnLst/>
            <a:rect r="r" b="b" t="t" l="l"/>
            <a:pathLst>
              <a:path h="10311947" w="6734160">
                <a:moveTo>
                  <a:pt x="0" y="0"/>
                </a:moveTo>
                <a:lnTo>
                  <a:pt x="6734160" y="0"/>
                </a:lnTo>
                <a:lnTo>
                  <a:pt x="6734160" y="10311947"/>
                </a:lnTo>
                <a:lnTo>
                  <a:pt x="0" y="103119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015971" y="7853905"/>
            <a:ext cx="5268514" cy="2433095"/>
          </a:xfrm>
          <a:custGeom>
            <a:avLst/>
            <a:gdLst/>
            <a:ahLst/>
            <a:cxnLst/>
            <a:rect r="r" b="b" t="t" l="l"/>
            <a:pathLst>
              <a:path h="2433095" w="5268514">
                <a:moveTo>
                  <a:pt x="0" y="0"/>
                </a:moveTo>
                <a:lnTo>
                  <a:pt x="5268514" y="0"/>
                </a:lnTo>
                <a:lnTo>
                  <a:pt x="5268514" y="2433095"/>
                </a:lnTo>
                <a:lnTo>
                  <a:pt x="0" y="24330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294539" y="5851122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7" y="0"/>
                </a:lnTo>
                <a:lnTo>
                  <a:pt x="3816017" y="3219330"/>
                </a:lnTo>
                <a:lnTo>
                  <a:pt x="0" y="321933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1885469" y="5188020"/>
            <a:ext cx="5373831" cy="4650807"/>
          </a:xfrm>
          <a:custGeom>
            <a:avLst/>
            <a:gdLst/>
            <a:ahLst/>
            <a:cxnLst/>
            <a:rect r="r" b="b" t="t" l="l"/>
            <a:pathLst>
              <a:path h="4650807" w="5373831">
                <a:moveTo>
                  <a:pt x="5373831" y="0"/>
                </a:moveTo>
                <a:lnTo>
                  <a:pt x="0" y="0"/>
                </a:lnTo>
                <a:lnTo>
                  <a:pt x="0" y="4650806"/>
                </a:lnTo>
                <a:lnTo>
                  <a:pt x="5373831" y="4650806"/>
                </a:lnTo>
                <a:lnTo>
                  <a:pt x="537383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0" y="2593075"/>
            <a:ext cx="5735472" cy="7693925"/>
          </a:xfrm>
          <a:custGeom>
            <a:avLst/>
            <a:gdLst/>
            <a:ahLst/>
            <a:cxnLst/>
            <a:rect r="r" b="b" t="t" l="l"/>
            <a:pathLst>
              <a:path h="7693925" w="5735472">
                <a:moveTo>
                  <a:pt x="0" y="0"/>
                </a:moveTo>
                <a:lnTo>
                  <a:pt x="5735472" y="0"/>
                </a:lnTo>
                <a:lnTo>
                  <a:pt x="5735472" y="7693925"/>
                </a:lnTo>
                <a:lnTo>
                  <a:pt x="0" y="769392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-1398898" y="387750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900"/>
                </a:lnTo>
                <a:lnTo>
                  <a:pt x="0" y="12819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978153" y="1028700"/>
            <a:ext cx="1398898" cy="640950"/>
          </a:xfrm>
          <a:custGeom>
            <a:avLst/>
            <a:gdLst/>
            <a:ahLst/>
            <a:cxnLst/>
            <a:rect r="r" b="b" t="t" l="l"/>
            <a:pathLst>
              <a:path h="640950" w="1398898">
                <a:moveTo>
                  <a:pt x="0" y="0"/>
                </a:moveTo>
                <a:lnTo>
                  <a:pt x="1398899" y="0"/>
                </a:lnTo>
                <a:lnTo>
                  <a:pt x="1398899" y="640950"/>
                </a:lnTo>
                <a:lnTo>
                  <a:pt x="0" y="64095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911604" y="3030849"/>
            <a:ext cx="8464792" cy="34091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76"/>
              </a:lnSpc>
            </a:pPr>
            <a:r>
              <a:rPr lang="en-US" sz="13100">
                <a:solidFill>
                  <a:srgbClr val="196C56"/>
                </a:solidFill>
                <a:latin typeface="Scripter"/>
              </a:rPr>
              <a:t>Спасибо за внимание 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-4764117">
            <a:off x="5808295" y="572613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2"/>
                </a:lnTo>
                <a:lnTo>
                  <a:pt x="0" y="100070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305954" y="-749249"/>
            <a:ext cx="6868610" cy="10517829"/>
          </a:xfrm>
          <a:custGeom>
            <a:avLst/>
            <a:gdLst/>
            <a:ahLst/>
            <a:cxnLst/>
            <a:rect r="r" b="b" t="t" l="l"/>
            <a:pathLst>
              <a:path h="10517829" w="6868610">
                <a:moveTo>
                  <a:pt x="0" y="0"/>
                </a:moveTo>
                <a:lnTo>
                  <a:pt x="6868610" y="0"/>
                </a:lnTo>
                <a:lnTo>
                  <a:pt x="6868610" y="10517829"/>
                </a:lnTo>
                <a:lnTo>
                  <a:pt x="0" y="105178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2159287" y="7097147"/>
            <a:ext cx="3978975" cy="2691234"/>
          </a:xfrm>
          <a:custGeom>
            <a:avLst/>
            <a:gdLst/>
            <a:ahLst/>
            <a:cxnLst/>
            <a:rect r="r" b="b" t="t" l="l"/>
            <a:pathLst>
              <a:path h="2691234" w="3978975">
                <a:moveTo>
                  <a:pt x="0" y="0"/>
                </a:moveTo>
                <a:lnTo>
                  <a:pt x="3978975" y="0"/>
                </a:lnTo>
                <a:lnTo>
                  <a:pt x="3978975" y="2691235"/>
                </a:lnTo>
                <a:lnTo>
                  <a:pt x="0" y="269123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464457" y="1382283"/>
            <a:ext cx="12815645" cy="7205363"/>
          </a:xfrm>
          <a:custGeom>
            <a:avLst/>
            <a:gdLst/>
            <a:ahLst/>
            <a:cxnLst/>
            <a:rect r="r" b="b" t="t" l="l"/>
            <a:pathLst>
              <a:path h="7205363" w="12815645">
                <a:moveTo>
                  <a:pt x="0" y="0"/>
                </a:moveTo>
                <a:lnTo>
                  <a:pt x="12815646" y="0"/>
                </a:lnTo>
                <a:lnTo>
                  <a:pt x="12815646" y="7205363"/>
                </a:lnTo>
                <a:lnTo>
                  <a:pt x="0" y="72053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495799" y="6567066"/>
            <a:ext cx="3978975" cy="2691234"/>
          </a:xfrm>
          <a:custGeom>
            <a:avLst/>
            <a:gdLst/>
            <a:ahLst/>
            <a:cxnLst/>
            <a:rect r="r" b="b" t="t" l="l"/>
            <a:pathLst>
              <a:path h="2691234" w="3978975">
                <a:moveTo>
                  <a:pt x="0" y="0"/>
                </a:moveTo>
                <a:lnTo>
                  <a:pt x="3978975" y="0"/>
                </a:lnTo>
                <a:lnTo>
                  <a:pt x="3978975" y="2691234"/>
                </a:lnTo>
                <a:lnTo>
                  <a:pt x="0" y="26912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676020" y="2572436"/>
            <a:ext cx="5208165" cy="7251875"/>
          </a:xfrm>
          <a:custGeom>
            <a:avLst/>
            <a:gdLst/>
            <a:ahLst/>
            <a:cxnLst/>
            <a:rect r="r" b="b" t="t" l="l"/>
            <a:pathLst>
              <a:path h="7251875" w="5208165">
                <a:moveTo>
                  <a:pt x="0" y="0"/>
                </a:moveTo>
                <a:lnTo>
                  <a:pt x="5208165" y="0"/>
                </a:lnTo>
                <a:lnTo>
                  <a:pt x="5208165" y="7251875"/>
                </a:lnTo>
                <a:lnTo>
                  <a:pt x="0" y="725187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4188546" y="3328270"/>
            <a:ext cx="8310733" cy="4667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>
                <a:solidFill>
                  <a:srgbClr val="152116"/>
                </a:solidFill>
                <a:latin typeface="Halley"/>
              </a:rPr>
              <a:t>Изменение климата вызвано главным образом выбросами парниковых газов, таких как CO2 и метан, из-за сжигания ископаемого топлива и других человеческих действий. Это приводит к повышению глобальной температуры, учащению экстремальных погодных явлений (ураганы, наводнения, засухи), таянию ледников и повышению уровня моря. Эти изменения оказывают серьезное воздействие на экосистемы, вызывая сдвиги в ареалах обитания растений и животных и нарушая пищевые цепи.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-169800" y="8041752"/>
            <a:ext cx="5268514" cy="2433095"/>
          </a:xfrm>
          <a:custGeom>
            <a:avLst/>
            <a:gdLst/>
            <a:ahLst/>
            <a:cxnLst/>
            <a:rect r="r" b="b" t="t" l="l"/>
            <a:pathLst>
              <a:path h="2433095" w="5268514">
                <a:moveTo>
                  <a:pt x="0" y="0"/>
                </a:moveTo>
                <a:lnTo>
                  <a:pt x="5268514" y="0"/>
                </a:lnTo>
                <a:lnTo>
                  <a:pt x="5268514" y="2433096"/>
                </a:lnTo>
                <a:lnTo>
                  <a:pt x="0" y="24330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6485287" y="387750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900"/>
                </a:lnTo>
                <a:lnTo>
                  <a:pt x="0" y="12819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580343" y="7255517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6" y="0"/>
                </a:lnTo>
                <a:lnTo>
                  <a:pt x="3816016" y="3219331"/>
                </a:lnTo>
                <a:lnTo>
                  <a:pt x="0" y="321933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318510" y="659879"/>
            <a:ext cx="1609933" cy="737642"/>
          </a:xfrm>
          <a:custGeom>
            <a:avLst/>
            <a:gdLst/>
            <a:ahLst/>
            <a:cxnLst/>
            <a:rect r="r" b="b" t="t" l="l"/>
            <a:pathLst>
              <a:path h="737642" w="1609933">
                <a:moveTo>
                  <a:pt x="0" y="0"/>
                </a:moveTo>
                <a:lnTo>
                  <a:pt x="1609933" y="0"/>
                </a:lnTo>
                <a:lnTo>
                  <a:pt x="1609933" y="737642"/>
                </a:lnTo>
                <a:lnTo>
                  <a:pt x="0" y="7376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-4764117">
            <a:off x="10974931" y="1169298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3"/>
                </a:lnTo>
                <a:lnTo>
                  <a:pt x="0" y="1000703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4188546" y="1517250"/>
            <a:ext cx="5391797" cy="1868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>
                <a:solidFill>
                  <a:srgbClr val="196C56"/>
                </a:solidFill>
                <a:latin typeface="Scripter"/>
              </a:rPr>
              <a:t>Изменение климата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376396" y="-884912"/>
            <a:ext cx="6734160" cy="10311947"/>
          </a:xfrm>
          <a:custGeom>
            <a:avLst/>
            <a:gdLst/>
            <a:ahLst/>
            <a:cxnLst/>
            <a:rect r="r" b="b" t="t" l="l"/>
            <a:pathLst>
              <a:path h="10311947" w="6734160">
                <a:moveTo>
                  <a:pt x="0" y="0"/>
                </a:moveTo>
                <a:lnTo>
                  <a:pt x="6734160" y="0"/>
                </a:lnTo>
                <a:lnTo>
                  <a:pt x="6734160" y="10311947"/>
                </a:lnTo>
                <a:lnTo>
                  <a:pt x="0" y="103119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169800" y="6567066"/>
            <a:ext cx="3978975" cy="2691234"/>
          </a:xfrm>
          <a:custGeom>
            <a:avLst/>
            <a:gdLst/>
            <a:ahLst/>
            <a:cxnLst/>
            <a:rect r="r" b="b" t="t" l="l"/>
            <a:pathLst>
              <a:path h="2691234" w="3978975">
                <a:moveTo>
                  <a:pt x="0" y="0"/>
                </a:moveTo>
                <a:lnTo>
                  <a:pt x="3978976" y="0"/>
                </a:lnTo>
                <a:lnTo>
                  <a:pt x="3978976" y="2691234"/>
                </a:lnTo>
                <a:lnTo>
                  <a:pt x="0" y="26912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277472" y="1382283"/>
            <a:ext cx="13002631" cy="7310492"/>
          </a:xfrm>
          <a:custGeom>
            <a:avLst/>
            <a:gdLst/>
            <a:ahLst/>
            <a:cxnLst/>
            <a:rect r="r" b="b" t="t" l="l"/>
            <a:pathLst>
              <a:path h="7310492" w="13002631">
                <a:moveTo>
                  <a:pt x="0" y="0"/>
                </a:moveTo>
                <a:lnTo>
                  <a:pt x="13002631" y="0"/>
                </a:lnTo>
                <a:lnTo>
                  <a:pt x="13002631" y="7310492"/>
                </a:lnTo>
                <a:lnTo>
                  <a:pt x="0" y="73104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188546" y="2467258"/>
            <a:ext cx="8805217" cy="53866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61"/>
              </a:lnSpc>
            </a:pPr>
            <a:r>
              <a:rPr lang="en-US" sz="3218">
                <a:solidFill>
                  <a:srgbClr val="152116"/>
                </a:solidFill>
                <a:latin typeface="Halley"/>
              </a:rPr>
              <a:t>Вымирание видов вызвано утратой среды обитания, загрязнением, изменением климата и чрезмерным использованием ресурсов. Лесоразработка, урбанизация и сельское хозяйство разрушают экосистемы. Загрязнение воды, воздуха и почвы также наносит вред флоре и фауне. Изменение климата создает неблагоприятные условия, вызывая миграции и исчезновение популяций, что сокращает биоразнообразие и подрывает устойчивость экосистем.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4764117">
            <a:off x="6270149" y="7040629"/>
            <a:ext cx="1669036" cy="1626551"/>
          </a:xfrm>
          <a:custGeom>
            <a:avLst/>
            <a:gdLst/>
            <a:ahLst/>
            <a:cxnLst/>
            <a:rect r="r" b="b" t="t" l="l"/>
            <a:pathLst>
              <a:path h="1626551" w="1669036">
                <a:moveTo>
                  <a:pt x="0" y="0"/>
                </a:moveTo>
                <a:lnTo>
                  <a:pt x="1669036" y="0"/>
                </a:lnTo>
                <a:lnTo>
                  <a:pt x="1669036" y="1626551"/>
                </a:lnTo>
                <a:lnTo>
                  <a:pt x="0" y="162655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47872" y="3098798"/>
            <a:ext cx="3135824" cy="10516482"/>
          </a:xfrm>
          <a:custGeom>
            <a:avLst/>
            <a:gdLst/>
            <a:ahLst/>
            <a:cxnLst/>
            <a:rect r="r" b="b" t="t" l="l"/>
            <a:pathLst>
              <a:path h="10516482" w="3135824">
                <a:moveTo>
                  <a:pt x="0" y="0"/>
                </a:moveTo>
                <a:lnTo>
                  <a:pt x="3135824" y="0"/>
                </a:lnTo>
                <a:lnTo>
                  <a:pt x="3135824" y="10516482"/>
                </a:lnTo>
                <a:lnTo>
                  <a:pt x="0" y="1051648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6294539" y="5706332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7" y="0"/>
                </a:lnTo>
                <a:lnTo>
                  <a:pt x="3816017" y="3219330"/>
                </a:lnTo>
                <a:lnTo>
                  <a:pt x="0" y="321933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2410986" y="4377153"/>
            <a:ext cx="5877014" cy="5706046"/>
          </a:xfrm>
          <a:custGeom>
            <a:avLst/>
            <a:gdLst/>
            <a:ahLst/>
            <a:cxnLst/>
            <a:rect r="r" b="b" t="t" l="l"/>
            <a:pathLst>
              <a:path h="5706046" w="5877014">
                <a:moveTo>
                  <a:pt x="0" y="0"/>
                </a:moveTo>
                <a:lnTo>
                  <a:pt x="5877014" y="0"/>
                </a:lnTo>
                <a:lnTo>
                  <a:pt x="5877014" y="5706047"/>
                </a:lnTo>
                <a:lnTo>
                  <a:pt x="0" y="570604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188546" y="1717275"/>
            <a:ext cx="9934930" cy="741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99"/>
              </a:lnSpc>
            </a:pPr>
            <a:r>
              <a:rPr lang="en-US" sz="5199">
                <a:solidFill>
                  <a:srgbClr val="196C56"/>
                </a:solidFill>
                <a:latin typeface="Scripter"/>
              </a:rPr>
              <a:t>Вымирание видов 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5958529" y="7853905"/>
            <a:ext cx="5268514" cy="2433095"/>
          </a:xfrm>
          <a:custGeom>
            <a:avLst/>
            <a:gdLst/>
            <a:ahLst/>
            <a:cxnLst/>
            <a:rect r="r" b="b" t="t" l="l"/>
            <a:pathLst>
              <a:path h="2433095" w="5268514">
                <a:moveTo>
                  <a:pt x="0" y="0"/>
                </a:moveTo>
                <a:lnTo>
                  <a:pt x="5268514" y="0"/>
                </a:lnTo>
                <a:lnTo>
                  <a:pt x="5268514" y="2433095"/>
                </a:lnTo>
                <a:lnTo>
                  <a:pt x="0" y="2433095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-1398898" y="387750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900"/>
                </a:lnTo>
                <a:lnTo>
                  <a:pt x="0" y="12819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978153" y="1028700"/>
            <a:ext cx="1398898" cy="640950"/>
          </a:xfrm>
          <a:custGeom>
            <a:avLst/>
            <a:gdLst/>
            <a:ahLst/>
            <a:cxnLst/>
            <a:rect r="r" b="b" t="t" l="l"/>
            <a:pathLst>
              <a:path h="640950" w="1398898">
                <a:moveTo>
                  <a:pt x="0" y="0"/>
                </a:moveTo>
                <a:lnTo>
                  <a:pt x="1398899" y="0"/>
                </a:lnTo>
                <a:lnTo>
                  <a:pt x="1398899" y="640950"/>
                </a:lnTo>
                <a:lnTo>
                  <a:pt x="0" y="64095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978243" y="0"/>
            <a:ext cx="5909411" cy="9049019"/>
          </a:xfrm>
          <a:custGeom>
            <a:avLst/>
            <a:gdLst/>
            <a:ahLst/>
            <a:cxnLst/>
            <a:rect r="r" b="b" t="t" l="l"/>
            <a:pathLst>
              <a:path h="9049019" w="5909411">
                <a:moveTo>
                  <a:pt x="0" y="0"/>
                </a:moveTo>
                <a:lnTo>
                  <a:pt x="5909411" y="0"/>
                </a:lnTo>
                <a:lnTo>
                  <a:pt x="5909411" y="9049019"/>
                </a:lnTo>
                <a:lnTo>
                  <a:pt x="0" y="90490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1296558"/>
            <a:ext cx="12557955" cy="7060481"/>
          </a:xfrm>
          <a:custGeom>
            <a:avLst/>
            <a:gdLst/>
            <a:ahLst/>
            <a:cxnLst/>
            <a:rect r="r" b="b" t="t" l="l"/>
            <a:pathLst>
              <a:path h="7060481" w="12557955">
                <a:moveTo>
                  <a:pt x="0" y="0"/>
                </a:moveTo>
                <a:lnTo>
                  <a:pt x="12557955" y="0"/>
                </a:lnTo>
                <a:lnTo>
                  <a:pt x="12557955" y="7060481"/>
                </a:lnTo>
                <a:lnTo>
                  <a:pt x="0" y="706048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495098" y="2891810"/>
            <a:ext cx="8407310" cy="4667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799">
                <a:solidFill>
                  <a:srgbClr val="152116"/>
                </a:solidFill>
                <a:latin typeface="Halley"/>
              </a:rPr>
              <a:t>Загрязнение воздуха происходит из-за выбросов промышленных предприятий, транспорта и других источников, включая сжигание отходов и использование топлива. Выбросы оксидов азота, серы, углеводородов и тяжелых металлов в атмосферу наносят вред здоровью людей и экосистемам. Это приводит к астме, раку легких, сердечным заболеваниям и другим здоровьесберегающим проблемам у людей. Кроме того, загрязнение воздуха ухудшает качество почвы и воды, влияя на растения и животных.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-4764117">
            <a:off x="11055396" y="1392893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2"/>
                </a:lnTo>
                <a:lnTo>
                  <a:pt x="0" y="10007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123476" y="5848769"/>
            <a:ext cx="4457166" cy="3014665"/>
          </a:xfrm>
          <a:custGeom>
            <a:avLst/>
            <a:gdLst/>
            <a:ahLst/>
            <a:cxnLst/>
            <a:rect r="r" b="b" t="t" l="l"/>
            <a:pathLst>
              <a:path h="3014665" w="4457166">
                <a:moveTo>
                  <a:pt x="0" y="0"/>
                </a:moveTo>
                <a:lnTo>
                  <a:pt x="4457166" y="0"/>
                </a:lnTo>
                <a:lnTo>
                  <a:pt x="4457166" y="3014665"/>
                </a:lnTo>
                <a:lnTo>
                  <a:pt x="0" y="301466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982573" y="3589910"/>
            <a:ext cx="6647366" cy="5668390"/>
          </a:xfrm>
          <a:custGeom>
            <a:avLst/>
            <a:gdLst/>
            <a:ahLst/>
            <a:cxnLst/>
            <a:rect r="r" b="b" t="t" l="l"/>
            <a:pathLst>
              <a:path h="5668390" w="6647366">
                <a:moveTo>
                  <a:pt x="0" y="0"/>
                </a:moveTo>
                <a:lnTo>
                  <a:pt x="6647365" y="0"/>
                </a:lnTo>
                <a:lnTo>
                  <a:pt x="6647365" y="5668390"/>
                </a:lnTo>
                <a:lnTo>
                  <a:pt x="0" y="56683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495098" y="2085360"/>
            <a:ext cx="8487474" cy="739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sz="5100">
                <a:solidFill>
                  <a:srgbClr val="196C56"/>
                </a:solidFill>
                <a:latin typeface="Scripter"/>
              </a:rPr>
              <a:t>Загрязнение воздуха</a:t>
            </a:r>
          </a:p>
        </p:txBody>
      </p:sp>
      <p:sp>
        <p:nvSpPr>
          <p:cNvPr name="Freeform 10" id="10"/>
          <p:cNvSpPr/>
          <p:nvPr/>
        </p:nvSpPr>
        <p:spPr>
          <a:xfrm flipH="true" flipV="false" rot="0">
            <a:off x="-605959" y="7422751"/>
            <a:ext cx="6202115" cy="2864249"/>
          </a:xfrm>
          <a:custGeom>
            <a:avLst/>
            <a:gdLst/>
            <a:ahLst/>
            <a:cxnLst/>
            <a:rect r="r" b="b" t="t" l="l"/>
            <a:pathLst>
              <a:path h="2864249" w="6202115">
                <a:moveTo>
                  <a:pt x="6202115" y="0"/>
                </a:moveTo>
                <a:lnTo>
                  <a:pt x="0" y="0"/>
                </a:lnTo>
                <a:lnTo>
                  <a:pt x="0" y="2864249"/>
                </a:lnTo>
                <a:lnTo>
                  <a:pt x="6202115" y="2864249"/>
                </a:lnTo>
                <a:lnTo>
                  <a:pt x="6202115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738836" y="7245210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6" y="0"/>
                </a:lnTo>
                <a:lnTo>
                  <a:pt x="3816016" y="3219331"/>
                </a:lnTo>
                <a:lnTo>
                  <a:pt x="0" y="321933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6352059" y="2308011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7" y="0"/>
                </a:lnTo>
                <a:lnTo>
                  <a:pt x="2797797" y="1281899"/>
                </a:lnTo>
                <a:lnTo>
                  <a:pt x="0" y="128189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4601667" y="1309618"/>
            <a:ext cx="1609933" cy="737642"/>
          </a:xfrm>
          <a:custGeom>
            <a:avLst/>
            <a:gdLst/>
            <a:ahLst/>
            <a:cxnLst/>
            <a:rect r="r" b="b" t="t" l="l"/>
            <a:pathLst>
              <a:path h="737642" w="1609933">
                <a:moveTo>
                  <a:pt x="0" y="0"/>
                </a:moveTo>
                <a:lnTo>
                  <a:pt x="1609933" y="0"/>
                </a:lnTo>
                <a:lnTo>
                  <a:pt x="1609933" y="737642"/>
                </a:lnTo>
                <a:lnTo>
                  <a:pt x="0" y="73764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775882" y="-1123393"/>
            <a:ext cx="6734160" cy="10311947"/>
          </a:xfrm>
          <a:custGeom>
            <a:avLst/>
            <a:gdLst/>
            <a:ahLst/>
            <a:cxnLst/>
            <a:rect r="r" b="b" t="t" l="l"/>
            <a:pathLst>
              <a:path h="10311947" w="6734160">
                <a:moveTo>
                  <a:pt x="0" y="0"/>
                </a:moveTo>
                <a:lnTo>
                  <a:pt x="6734159" y="0"/>
                </a:lnTo>
                <a:lnTo>
                  <a:pt x="6734159" y="10311947"/>
                </a:lnTo>
                <a:lnTo>
                  <a:pt x="0" y="103119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123476" y="5848769"/>
            <a:ext cx="4457166" cy="3014665"/>
          </a:xfrm>
          <a:custGeom>
            <a:avLst/>
            <a:gdLst/>
            <a:ahLst/>
            <a:cxnLst/>
            <a:rect r="r" b="b" t="t" l="l"/>
            <a:pathLst>
              <a:path h="3014665" w="4457166">
                <a:moveTo>
                  <a:pt x="0" y="0"/>
                </a:moveTo>
                <a:lnTo>
                  <a:pt x="4457166" y="0"/>
                </a:lnTo>
                <a:lnTo>
                  <a:pt x="4457166" y="3014665"/>
                </a:lnTo>
                <a:lnTo>
                  <a:pt x="0" y="30146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722147" y="779595"/>
            <a:ext cx="13629912" cy="7663169"/>
          </a:xfrm>
          <a:custGeom>
            <a:avLst/>
            <a:gdLst/>
            <a:ahLst/>
            <a:cxnLst/>
            <a:rect r="r" b="b" t="t" l="l"/>
            <a:pathLst>
              <a:path h="7663169" w="13629912">
                <a:moveTo>
                  <a:pt x="0" y="0"/>
                </a:moveTo>
                <a:lnTo>
                  <a:pt x="13629912" y="0"/>
                </a:lnTo>
                <a:lnTo>
                  <a:pt x="13629912" y="7663169"/>
                </a:lnTo>
                <a:lnTo>
                  <a:pt x="0" y="766316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007006" y="2928743"/>
            <a:ext cx="10422627" cy="4191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00"/>
              </a:lnSpc>
            </a:pPr>
            <a:r>
              <a:rPr lang="en-US" sz="3000">
                <a:solidFill>
                  <a:srgbClr val="152116"/>
                </a:solidFill>
                <a:latin typeface="Halley"/>
              </a:rPr>
              <a:t>Загрязнение воды вызвано сбросом промышленных стоков, бытовых отходов и использованием пестицидов и удобрений в сельском хозяйстве. Это приводит к загрязнению поверхностных водоемов и подземных вод, что негативно сказывается на здоровье людей и экосистемах. Загрязнение воды может вызывать отравление, заболевания и смерть рыб и других водных организмов, а также приводить к ухудшению качества питьевой воды и потере биоразнообразия в водных экосистемах.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-4764117">
            <a:off x="11926545" y="7452436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3"/>
                </a:lnTo>
                <a:lnTo>
                  <a:pt x="0" y="100070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1398898" y="387750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900"/>
                </a:lnTo>
                <a:lnTo>
                  <a:pt x="0" y="12819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978153" y="1028700"/>
            <a:ext cx="1398898" cy="640950"/>
          </a:xfrm>
          <a:custGeom>
            <a:avLst/>
            <a:gdLst/>
            <a:ahLst/>
            <a:cxnLst/>
            <a:rect r="r" b="b" t="t" l="l"/>
            <a:pathLst>
              <a:path h="640950" w="1398898">
                <a:moveTo>
                  <a:pt x="0" y="0"/>
                </a:moveTo>
                <a:lnTo>
                  <a:pt x="1398899" y="0"/>
                </a:lnTo>
                <a:lnTo>
                  <a:pt x="1398899" y="640950"/>
                </a:lnTo>
                <a:lnTo>
                  <a:pt x="0" y="64095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-1798719" y="6747374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6" y="0"/>
                </a:lnTo>
                <a:lnTo>
                  <a:pt x="3816016" y="3219331"/>
                </a:lnTo>
                <a:lnTo>
                  <a:pt x="0" y="321933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false" rot="0">
            <a:off x="384894" y="3498235"/>
            <a:ext cx="6060515" cy="6788765"/>
          </a:xfrm>
          <a:custGeom>
            <a:avLst/>
            <a:gdLst/>
            <a:ahLst/>
            <a:cxnLst/>
            <a:rect r="r" b="b" t="t" l="l"/>
            <a:pathLst>
              <a:path h="6788765" w="6060515">
                <a:moveTo>
                  <a:pt x="6060515" y="0"/>
                </a:moveTo>
                <a:lnTo>
                  <a:pt x="0" y="0"/>
                </a:lnTo>
                <a:lnTo>
                  <a:pt x="0" y="6788765"/>
                </a:lnTo>
                <a:lnTo>
                  <a:pt x="6060515" y="6788765"/>
                </a:lnTo>
                <a:lnTo>
                  <a:pt x="6060515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0">
            <a:off x="11503534" y="4901344"/>
            <a:ext cx="5852199" cy="5181856"/>
          </a:xfrm>
          <a:custGeom>
            <a:avLst/>
            <a:gdLst/>
            <a:ahLst/>
            <a:cxnLst/>
            <a:rect r="r" b="b" t="t" l="l"/>
            <a:pathLst>
              <a:path h="5181856" w="5852199">
                <a:moveTo>
                  <a:pt x="5852198" y="0"/>
                </a:moveTo>
                <a:lnTo>
                  <a:pt x="0" y="0"/>
                </a:lnTo>
                <a:lnTo>
                  <a:pt x="0" y="5181856"/>
                </a:lnTo>
                <a:lnTo>
                  <a:pt x="5852198" y="5181856"/>
                </a:lnTo>
                <a:lnTo>
                  <a:pt x="5852198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4007006" y="2107567"/>
            <a:ext cx="9934930" cy="741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99"/>
              </a:lnSpc>
            </a:pPr>
            <a:r>
              <a:rPr lang="en-US" sz="5199">
                <a:solidFill>
                  <a:srgbClr val="196C56"/>
                </a:solidFill>
                <a:latin typeface="Scripter"/>
              </a:rPr>
              <a:t>Загрязнение воды</a:t>
            </a:r>
          </a:p>
        </p:txBody>
      </p:sp>
      <p:sp>
        <p:nvSpPr>
          <p:cNvPr name="Freeform 14" id="14"/>
          <p:cNvSpPr/>
          <p:nvPr/>
        </p:nvSpPr>
        <p:spPr>
          <a:xfrm flipH="true" flipV="false" rot="0">
            <a:off x="6445409" y="8020587"/>
            <a:ext cx="5058124" cy="2335934"/>
          </a:xfrm>
          <a:custGeom>
            <a:avLst/>
            <a:gdLst/>
            <a:ahLst/>
            <a:cxnLst/>
            <a:rect r="r" b="b" t="t" l="l"/>
            <a:pathLst>
              <a:path h="2335934" w="5058124">
                <a:moveTo>
                  <a:pt x="5058125" y="0"/>
                </a:moveTo>
                <a:lnTo>
                  <a:pt x="0" y="0"/>
                </a:lnTo>
                <a:lnTo>
                  <a:pt x="0" y="2335934"/>
                </a:lnTo>
                <a:lnTo>
                  <a:pt x="5058125" y="2335934"/>
                </a:lnTo>
                <a:lnTo>
                  <a:pt x="5058125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2268193" y="0"/>
            <a:ext cx="6046081" cy="9258300"/>
          </a:xfrm>
          <a:custGeom>
            <a:avLst/>
            <a:gdLst/>
            <a:ahLst/>
            <a:cxnLst/>
            <a:rect r="r" b="b" t="t" l="l"/>
            <a:pathLst>
              <a:path h="9258300" w="6046081">
                <a:moveTo>
                  <a:pt x="0" y="0"/>
                </a:moveTo>
                <a:lnTo>
                  <a:pt x="6046081" y="0"/>
                </a:lnTo>
                <a:lnTo>
                  <a:pt x="6046081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20574" y="969198"/>
            <a:ext cx="13213950" cy="7429302"/>
          </a:xfrm>
          <a:custGeom>
            <a:avLst/>
            <a:gdLst/>
            <a:ahLst/>
            <a:cxnLst/>
            <a:rect r="r" b="b" t="t" l="l"/>
            <a:pathLst>
              <a:path h="7429302" w="13213950">
                <a:moveTo>
                  <a:pt x="0" y="0"/>
                </a:moveTo>
                <a:lnTo>
                  <a:pt x="13213950" y="0"/>
                </a:lnTo>
                <a:lnTo>
                  <a:pt x="13213950" y="7429302"/>
                </a:lnTo>
                <a:lnTo>
                  <a:pt x="0" y="74293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4764117">
            <a:off x="9374783" y="1125034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3"/>
                </a:lnTo>
                <a:lnTo>
                  <a:pt x="0" y="10007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212103" y="2547973"/>
            <a:ext cx="6075897" cy="6710327"/>
          </a:xfrm>
          <a:custGeom>
            <a:avLst/>
            <a:gdLst/>
            <a:ahLst/>
            <a:cxnLst/>
            <a:rect r="r" b="b" t="t" l="l"/>
            <a:pathLst>
              <a:path h="6710327" w="6075897">
                <a:moveTo>
                  <a:pt x="0" y="0"/>
                </a:moveTo>
                <a:lnTo>
                  <a:pt x="6075897" y="0"/>
                </a:lnTo>
                <a:lnTo>
                  <a:pt x="6075897" y="6710327"/>
                </a:lnTo>
                <a:lnTo>
                  <a:pt x="0" y="671032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16041" y="2252844"/>
            <a:ext cx="10823016" cy="5400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500">
                <a:solidFill>
                  <a:srgbClr val="152116"/>
                </a:solidFill>
                <a:latin typeface="Halley"/>
              </a:rPr>
              <a:t>Загрязнение пластиком представляет серьезную проблему из-за накопления пластиковых отходов в окружающей среде, особенно в океанах. Пластиковые отходы наносят вред морским животным, которые могут погибать от попадания пластика в их желудки или утраты среды обитания из-за загрязнения. Микропластик также представляет опасность для здоровья человека, поскольку может попадать в пищевые цепи через потребление загрязненной рыбы и морепродуктов.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716041" y="1480391"/>
            <a:ext cx="9934930" cy="741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99"/>
              </a:lnSpc>
            </a:pPr>
            <a:r>
              <a:rPr lang="en-US" sz="5199">
                <a:solidFill>
                  <a:srgbClr val="196C56"/>
                </a:solidFill>
                <a:latin typeface="Scripter"/>
              </a:rPr>
              <a:t>Загрязнение пластиком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-679277" y="7750968"/>
            <a:ext cx="4457166" cy="3014665"/>
          </a:xfrm>
          <a:custGeom>
            <a:avLst/>
            <a:gdLst/>
            <a:ahLst/>
            <a:cxnLst/>
            <a:rect r="r" b="b" t="t" l="l"/>
            <a:pathLst>
              <a:path h="3014665" w="4457166">
                <a:moveTo>
                  <a:pt x="0" y="0"/>
                </a:moveTo>
                <a:lnTo>
                  <a:pt x="4457165" y="0"/>
                </a:lnTo>
                <a:lnTo>
                  <a:pt x="4457165" y="3014664"/>
                </a:lnTo>
                <a:lnTo>
                  <a:pt x="0" y="301466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3011537" y="8429699"/>
            <a:ext cx="5058124" cy="2335934"/>
          </a:xfrm>
          <a:custGeom>
            <a:avLst/>
            <a:gdLst/>
            <a:ahLst/>
            <a:cxnLst/>
            <a:rect r="r" b="b" t="t" l="l"/>
            <a:pathLst>
              <a:path h="2335934" w="5058124">
                <a:moveTo>
                  <a:pt x="5058125" y="0"/>
                </a:moveTo>
                <a:lnTo>
                  <a:pt x="0" y="0"/>
                </a:lnTo>
                <a:lnTo>
                  <a:pt x="0" y="2335933"/>
                </a:lnTo>
                <a:lnTo>
                  <a:pt x="5058125" y="2335933"/>
                </a:lnTo>
                <a:lnTo>
                  <a:pt x="5058125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888203" y="7067670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7" y="0"/>
                </a:lnTo>
                <a:lnTo>
                  <a:pt x="3816017" y="3219330"/>
                </a:lnTo>
                <a:lnTo>
                  <a:pt x="0" y="321933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6330118" y="600377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899"/>
                </a:lnTo>
                <a:lnTo>
                  <a:pt x="0" y="128189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2596109" y="600377"/>
            <a:ext cx="1609933" cy="737642"/>
          </a:xfrm>
          <a:custGeom>
            <a:avLst/>
            <a:gdLst/>
            <a:ahLst/>
            <a:cxnLst/>
            <a:rect r="r" b="b" t="t" l="l"/>
            <a:pathLst>
              <a:path h="737642" w="1609933">
                <a:moveTo>
                  <a:pt x="0" y="0"/>
                </a:moveTo>
                <a:lnTo>
                  <a:pt x="1609934" y="0"/>
                </a:lnTo>
                <a:lnTo>
                  <a:pt x="1609934" y="737642"/>
                </a:lnTo>
                <a:lnTo>
                  <a:pt x="0" y="73764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316845" y="-931276"/>
            <a:ext cx="6734160" cy="10311947"/>
          </a:xfrm>
          <a:custGeom>
            <a:avLst/>
            <a:gdLst/>
            <a:ahLst/>
            <a:cxnLst/>
            <a:rect r="r" b="b" t="t" l="l"/>
            <a:pathLst>
              <a:path h="10311947" w="6734160">
                <a:moveTo>
                  <a:pt x="0" y="0"/>
                </a:moveTo>
                <a:lnTo>
                  <a:pt x="6734160" y="0"/>
                </a:lnTo>
                <a:lnTo>
                  <a:pt x="6734160" y="10311947"/>
                </a:lnTo>
                <a:lnTo>
                  <a:pt x="0" y="103119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722147" y="387750"/>
            <a:ext cx="13096409" cy="7363217"/>
          </a:xfrm>
          <a:custGeom>
            <a:avLst/>
            <a:gdLst/>
            <a:ahLst/>
            <a:cxnLst/>
            <a:rect r="r" b="b" t="t" l="l"/>
            <a:pathLst>
              <a:path h="7363217" w="13096409">
                <a:moveTo>
                  <a:pt x="0" y="0"/>
                </a:moveTo>
                <a:lnTo>
                  <a:pt x="13096410" y="0"/>
                </a:lnTo>
                <a:lnTo>
                  <a:pt x="13096410" y="7363218"/>
                </a:lnTo>
                <a:lnTo>
                  <a:pt x="0" y="73632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4764117">
            <a:off x="10246137" y="7345728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2"/>
                </a:lnTo>
                <a:lnTo>
                  <a:pt x="0" y="10007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858855" y="4846524"/>
            <a:ext cx="5598945" cy="8823553"/>
          </a:xfrm>
          <a:custGeom>
            <a:avLst/>
            <a:gdLst/>
            <a:ahLst/>
            <a:cxnLst/>
            <a:rect r="r" b="b" t="t" l="l"/>
            <a:pathLst>
              <a:path h="8823553" w="5598945">
                <a:moveTo>
                  <a:pt x="0" y="0"/>
                </a:moveTo>
                <a:lnTo>
                  <a:pt x="5598945" y="0"/>
                </a:lnTo>
                <a:lnTo>
                  <a:pt x="5598945" y="8823552"/>
                </a:lnTo>
                <a:lnTo>
                  <a:pt x="0" y="882355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080114" y="6243635"/>
            <a:ext cx="4457166" cy="3014665"/>
          </a:xfrm>
          <a:custGeom>
            <a:avLst/>
            <a:gdLst/>
            <a:ahLst/>
            <a:cxnLst/>
            <a:rect r="r" b="b" t="t" l="l"/>
            <a:pathLst>
              <a:path h="3014665" w="4457166">
                <a:moveTo>
                  <a:pt x="0" y="0"/>
                </a:moveTo>
                <a:lnTo>
                  <a:pt x="4457166" y="0"/>
                </a:lnTo>
                <a:lnTo>
                  <a:pt x="4457166" y="3014665"/>
                </a:lnTo>
                <a:lnTo>
                  <a:pt x="0" y="301466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962025" y="5210175"/>
            <a:ext cx="2763287" cy="4345776"/>
          </a:xfrm>
          <a:custGeom>
            <a:avLst/>
            <a:gdLst/>
            <a:ahLst/>
            <a:cxnLst/>
            <a:rect r="r" b="b" t="t" l="l"/>
            <a:pathLst>
              <a:path h="4345776" w="2763287">
                <a:moveTo>
                  <a:pt x="0" y="0"/>
                </a:moveTo>
                <a:lnTo>
                  <a:pt x="2763287" y="0"/>
                </a:lnTo>
                <a:lnTo>
                  <a:pt x="2763287" y="4345776"/>
                </a:lnTo>
                <a:lnTo>
                  <a:pt x="0" y="434577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-1398898" y="387750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900"/>
                </a:lnTo>
                <a:lnTo>
                  <a:pt x="0" y="12819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978153" y="1028700"/>
            <a:ext cx="1398898" cy="640950"/>
          </a:xfrm>
          <a:custGeom>
            <a:avLst/>
            <a:gdLst/>
            <a:ahLst/>
            <a:cxnLst/>
            <a:rect r="r" b="b" t="t" l="l"/>
            <a:pathLst>
              <a:path h="640950" w="1398898">
                <a:moveTo>
                  <a:pt x="0" y="0"/>
                </a:moveTo>
                <a:lnTo>
                  <a:pt x="1398899" y="0"/>
                </a:lnTo>
                <a:lnTo>
                  <a:pt x="1398899" y="640950"/>
                </a:lnTo>
                <a:lnTo>
                  <a:pt x="0" y="64095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false" rot="0">
            <a:off x="4420251" y="8090333"/>
            <a:ext cx="5058124" cy="2335934"/>
          </a:xfrm>
          <a:custGeom>
            <a:avLst/>
            <a:gdLst/>
            <a:ahLst/>
            <a:cxnLst/>
            <a:rect r="r" b="b" t="t" l="l"/>
            <a:pathLst>
              <a:path h="2335934" w="5058124">
                <a:moveTo>
                  <a:pt x="5058124" y="0"/>
                </a:moveTo>
                <a:lnTo>
                  <a:pt x="0" y="0"/>
                </a:lnTo>
                <a:lnTo>
                  <a:pt x="0" y="2335934"/>
                </a:lnTo>
                <a:lnTo>
                  <a:pt x="5058124" y="2335934"/>
                </a:lnTo>
                <a:lnTo>
                  <a:pt x="5058124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4182608" y="1593450"/>
            <a:ext cx="10353891" cy="5505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600">
                <a:solidFill>
                  <a:srgbClr val="152116"/>
                </a:solidFill>
                <a:latin typeface="Halley"/>
              </a:rPr>
              <a:t>Обезлесение вызвано вырубкой лесов для удовлетворения потребностей в древесине, сельском хозяйстве и строительстве. Это приводит к утрате биоразнообразия, ухудшению качества почвы и изменению климата. Леса играют важную роль в удержании углерода и поддержании биологического равновесия, и их утрата может привести к серьезным последствиям для окружающей среды и человечества.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182608" y="927970"/>
            <a:ext cx="11091557" cy="741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99"/>
              </a:lnSpc>
            </a:pPr>
            <a:r>
              <a:rPr lang="en-US" sz="5199">
                <a:solidFill>
                  <a:srgbClr val="196C56"/>
                </a:solidFill>
                <a:latin typeface="Scripter"/>
              </a:rPr>
              <a:t>Обезлесение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978243" y="0"/>
            <a:ext cx="5909411" cy="9049019"/>
          </a:xfrm>
          <a:custGeom>
            <a:avLst/>
            <a:gdLst/>
            <a:ahLst/>
            <a:cxnLst/>
            <a:rect r="r" b="b" t="t" l="l"/>
            <a:pathLst>
              <a:path h="9049019" w="5909411">
                <a:moveTo>
                  <a:pt x="0" y="0"/>
                </a:moveTo>
                <a:lnTo>
                  <a:pt x="5909411" y="0"/>
                </a:lnTo>
                <a:lnTo>
                  <a:pt x="5909411" y="9049019"/>
                </a:lnTo>
                <a:lnTo>
                  <a:pt x="0" y="90490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76463" y="558916"/>
            <a:ext cx="13654211" cy="7676831"/>
          </a:xfrm>
          <a:custGeom>
            <a:avLst/>
            <a:gdLst/>
            <a:ahLst/>
            <a:cxnLst/>
            <a:rect r="r" b="b" t="t" l="l"/>
            <a:pathLst>
              <a:path h="7676831" w="13654211">
                <a:moveTo>
                  <a:pt x="0" y="0"/>
                </a:moveTo>
                <a:lnTo>
                  <a:pt x="13654211" y="0"/>
                </a:lnTo>
                <a:lnTo>
                  <a:pt x="13654211" y="7676831"/>
                </a:lnTo>
                <a:lnTo>
                  <a:pt x="0" y="76768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4764117">
            <a:off x="12486992" y="1392893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2"/>
                </a:lnTo>
                <a:lnTo>
                  <a:pt x="0" y="10007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352059" y="27719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7" y="0"/>
                </a:lnTo>
                <a:lnTo>
                  <a:pt x="2797797" y="1281899"/>
                </a:lnTo>
                <a:lnTo>
                  <a:pt x="0" y="128189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336647" y="558916"/>
            <a:ext cx="1609933" cy="737642"/>
          </a:xfrm>
          <a:custGeom>
            <a:avLst/>
            <a:gdLst/>
            <a:ahLst/>
            <a:cxnLst/>
            <a:rect r="r" b="b" t="t" l="l"/>
            <a:pathLst>
              <a:path h="737642" w="1609933">
                <a:moveTo>
                  <a:pt x="0" y="0"/>
                </a:moveTo>
                <a:lnTo>
                  <a:pt x="1609933" y="0"/>
                </a:lnTo>
                <a:lnTo>
                  <a:pt x="1609933" y="737642"/>
                </a:lnTo>
                <a:lnTo>
                  <a:pt x="0" y="7376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11077823" y="3028720"/>
            <a:ext cx="7210177" cy="7276326"/>
          </a:xfrm>
          <a:custGeom>
            <a:avLst/>
            <a:gdLst/>
            <a:ahLst/>
            <a:cxnLst/>
            <a:rect r="r" b="b" t="t" l="l"/>
            <a:pathLst>
              <a:path h="7276326" w="7210177">
                <a:moveTo>
                  <a:pt x="7210177" y="0"/>
                </a:moveTo>
                <a:lnTo>
                  <a:pt x="0" y="0"/>
                </a:lnTo>
                <a:lnTo>
                  <a:pt x="0" y="7276325"/>
                </a:lnTo>
                <a:lnTo>
                  <a:pt x="7210177" y="7276325"/>
                </a:lnTo>
                <a:lnTo>
                  <a:pt x="7210177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452617" y="2243881"/>
            <a:ext cx="12230295" cy="4152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399"/>
              </a:lnSpc>
            </a:pPr>
            <a:r>
              <a:rPr lang="en-US" sz="4499">
                <a:solidFill>
                  <a:srgbClr val="152116"/>
                </a:solidFill>
                <a:latin typeface="Halley"/>
              </a:rPr>
              <a:t>Потеря почв происходит из-за эрозии, истощения плодородия и загрязнения. Это ухудшает качество почвы, снижает урожайность и увеличивает уязвимость сельского хозяйства. Это также угрожает продовольственной безопасности.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452617" y="1334658"/>
            <a:ext cx="10547795" cy="739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00"/>
              </a:lnSpc>
            </a:pPr>
            <a:r>
              <a:rPr lang="en-US" sz="5100">
                <a:solidFill>
                  <a:srgbClr val="196C56"/>
                </a:solidFill>
                <a:latin typeface="Scripter"/>
              </a:rPr>
              <a:t>Потеря почв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-169800" y="8160273"/>
            <a:ext cx="4457166" cy="3014665"/>
          </a:xfrm>
          <a:custGeom>
            <a:avLst/>
            <a:gdLst/>
            <a:ahLst/>
            <a:cxnLst/>
            <a:rect r="r" b="b" t="t" l="l"/>
            <a:pathLst>
              <a:path h="3014665" w="4457166">
                <a:moveTo>
                  <a:pt x="0" y="0"/>
                </a:moveTo>
                <a:lnTo>
                  <a:pt x="4457166" y="0"/>
                </a:lnTo>
                <a:lnTo>
                  <a:pt x="4457166" y="3014665"/>
                </a:lnTo>
                <a:lnTo>
                  <a:pt x="0" y="301466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0">
            <a:off x="3011537" y="8429699"/>
            <a:ext cx="5058124" cy="2335934"/>
          </a:xfrm>
          <a:custGeom>
            <a:avLst/>
            <a:gdLst/>
            <a:ahLst/>
            <a:cxnLst/>
            <a:rect r="r" b="b" t="t" l="l"/>
            <a:pathLst>
              <a:path h="2335934" w="5058124">
                <a:moveTo>
                  <a:pt x="5058125" y="0"/>
                </a:moveTo>
                <a:lnTo>
                  <a:pt x="0" y="0"/>
                </a:lnTo>
                <a:lnTo>
                  <a:pt x="0" y="2335933"/>
                </a:lnTo>
                <a:lnTo>
                  <a:pt x="5058125" y="2335933"/>
                </a:lnTo>
                <a:lnTo>
                  <a:pt x="5058125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8233605" y="7439354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7" y="0"/>
                </a:lnTo>
                <a:lnTo>
                  <a:pt x="3816017" y="3219330"/>
                </a:lnTo>
                <a:lnTo>
                  <a:pt x="0" y="321933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0B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0">
            <a:off x="-169800" y="8357039"/>
            <a:ext cx="18627599" cy="3452321"/>
          </a:xfrm>
          <a:custGeom>
            <a:avLst/>
            <a:gdLst/>
            <a:ahLst/>
            <a:cxnLst/>
            <a:rect r="r" b="b" t="t" l="l"/>
            <a:pathLst>
              <a:path h="3452321" w="18627599">
                <a:moveTo>
                  <a:pt x="0" y="3452321"/>
                </a:moveTo>
                <a:lnTo>
                  <a:pt x="18627600" y="3452321"/>
                </a:lnTo>
                <a:lnTo>
                  <a:pt x="18627600" y="0"/>
                </a:lnTo>
                <a:lnTo>
                  <a:pt x="0" y="0"/>
                </a:lnTo>
                <a:lnTo>
                  <a:pt x="0" y="345232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399" t="-102106" r="-899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316845" y="-283259"/>
            <a:ext cx="6734160" cy="10311947"/>
          </a:xfrm>
          <a:custGeom>
            <a:avLst/>
            <a:gdLst/>
            <a:ahLst/>
            <a:cxnLst/>
            <a:rect r="r" b="b" t="t" l="l"/>
            <a:pathLst>
              <a:path h="10311947" w="6734160">
                <a:moveTo>
                  <a:pt x="0" y="0"/>
                </a:moveTo>
                <a:lnTo>
                  <a:pt x="6734160" y="0"/>
                </a:lnTo>
                <a:lnTo>
                  <a:pt x="6734160" y="10311947"/>
                </a:lnTo>
                <a:lnTo>
                  <a:pt x="0" y="103119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561975"/>
            <a:ext cx="14021203" cy="7883166"/>
          </a:xfrm>
          <a:custGeom>
            <a:avLst/>
            <a:gdLst/>
            <a:ahLst/>
            <a:cxnLst/>
            <a:rect r="r" b="b" t="t" l="l"/>
            <a:pathLst>
              <a:path h="7883166" w="14021203">
                <a:moveTo>
                  <a:pt x="0" y="0"/>
                </a:moveTo>
                <a:lnTo>
                  <a:pt x="14021203" y="0"/>
                </a:lnTo>
                <a:lnTo>
                  <a:pt x="14021203" y="7883166"/>
                </a:lnTo>
                <a:lnTo>
                  <a:pt x="0" y="78831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4764117">
            <a:off x="878490" y="4414549"/>
            <a:ext cx="1026840" cy="1000703"/>
          </a:xfrm>
          <a:custGeom>
            <a:avLst/>
            <a:gdLst/>
            <a:ahLst/>
            <a:cxnLst/>
            <a:rect r="r" b="b" t="t" l="l"/>
            <a:pathLst>
              <a:path h="1000703" w="1026840">
                <a:moveTo>
                  <a:pt x="0" y="0"/>
                </a:moveTo>
                <a:lnTo>
                  <a:pt x="1026840" y="0"/>
                </a:lnTo>
                <a:lnTo>
                  <a:pt x="1026840" y="1000702"/>
                </a:lnTo>
                <a:lnTo>
                  <a:pt x="0" y="10007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1398898" y="387750"/>
            <a:ext cx="2797796" cy="1281899"/>
          </a:xfrm>
          <a:custGeom>
            <a:avLst/>
            <a:gdLst/>
            <a:ahLst/>
            <a:cxnLst/>
            <a:rect r="r" b="b" t="t" l="l"/>
            <a:pathLst>
              <a:path h="1281899" w="2797796">
                <a:moveTo>
                  <a:pt x="0" y="0"/>
                </a:moveTo>
                <a:lnTo>
                  <a:pt x="2797796" y="0"/>
                </a:lnTo>
                <a:lnTo>
                  <a:pt x="2797796" y="1281900"/>
                </a:lnTo>
                <a:lnTo>
                  <a:pt x="0" y="12819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3807767" y="561975"/>
            <a:ext cx="1398898" cy="640950"/>
          </a:xfrm>
          <a:custGeom>
            <a:avLst/>
            <a:gdLst/>
            <a:ahLst/>
            <a:cxnLst/>
            <a:rect r="r" b="b" t="t" l="l"/>
            <a:pathLst>
              <a:path h="640950" w="1398898">
                <a:moveTo>
                  <a:pt x="0" y="0"/>
                </a:moveTo>
                <a:lnTo>
                  <a:pt x="1398898" y="0"/>
                </a:lnTo>
                <a:lnTo>
                  <a:pt x="1398898" y="640950"/>
                </a:lnTo>
                <a:lnTo>
                  <a:pt x="0" y="64095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274775" y="3212270"/>
            <a:ext cx="7409150" cy="6816418"/>
          </a:xfrm>
          <a:custGeom>
            <a:avLst/>
            <a:gdLst/>
            <a:ahLst/>
            <a:cxnLst/>
            <a:rect r="r" b="b" t="t" l="l"/>
            <a:pathLst>
              <a:path h="6816418" w="7409150">
                <a:moveTo>
                  <a:pt x="0" y="0"/>
                </a:moveTo>
                <a:lnTo>
                  <a:pt x="7409150" y="0"/>
                </a:lnTo>
                <a:lnTo>
                  <a:pt x="7409150" y="6816418"/>
                </a:lnTo>
                <a:lnTo>
                  <a:pt x="0" y="681641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495098" y="2619042"/>
            <a:ext cx="9228802" cy="4982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61"/>
              </a:lnSpc>
            </a:pPr>
            <a:r>
              <a:rPr lang="en-US" sz="3634">
                <a:solidFill>
                  <a:srgbClr val="152116"/>
                </a:solidFill>
                <a:latin typeface="Halley"/>
              </a:rPr>
              <a:t>Океаны и морские экосистемы сталкиваются с проблемами, такими как подкисление воды, разрушение коралловых рифов и загрязнение пластиком. Это угрожает рыбным ресурсам, морским животным и прибрежным сообществам. Защита морских экосистем и устойчивое рыболовство - важные шаги для сохранения океанов и их биоразнообразия.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495098" y="1250550"/>
            <a:ext cx="8251419" cy="1398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99"/>
              </a:lnSpc>
            </a:pPr>
            <a:r>
              <a:rPr lang="en-US" sz="5199">
                <a:solidFill>
                  <a:srgbClr val="196C56"/>
                </a:solidFill>
                <a:latin typeface="Scripter"/>
              </a:rPr>
              <a:t>океаны и морские экосистемы 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-1962068" y="7750968"/>
            <a:ext cx="4457166" cy="3014665"/>
          </a:xfrm>
          <a:custGeom>
            <a:avLst/>
            <a:gdLst/>
            <a:ahLst/>
            <a:cxnLst/>
            <a:rect r="r" b="b" t="t" l="l"/>
            <a:pathLst>
              <a:path h="3014665" w="4457166">
                <a:moveTo>
                  <a:pt x="0" y="0"/>
                </a:moveTo>
                <a:lnTo>
                  <a:pt x="4457166" y="0"/>
                </a:lnTo>
                <a:lnTo>
                  <a:pt x="4457166" y="3014664"/>
                </a:lnTo>
                <a:lnTo>
                  <a:pt x="0" y="301466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0">
            <a:off x="1978153" y="8122040"/>
            <a:ext cx="5058124" cy="2335934"/>
          </a:xfrm>
          <a:custGeom>
            <a:avLst/>
            <a:gdLst/>
            <a:ahLst/>
            <a:cxnLst/>
            <a:rect r="r" b="b" t="t" l="l"/>
            <a:pathLst>
              <a:path h="2335934" w="5058124">
                <a:moveTo>
                  <a:pt x="5058125" y="0"/>
                </a:moveTo>
                <a:lnTo>
                  <a:pt x="0" y="0"/>
                </a:lnTo>
                <a:lnTo>
                  <a:pt x="0" y="2335933"/>
                </a:lnTo>
                <a:lnTo>
                  <a:pt x="5058125" y="2335933"/>
                </a:lnTo>
                <a:lnTo>
                  <a:pt x="5058125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6620808" y="7546302"/>
            <a:ext cx="3816017" cy="3219330"/>
          </a:xfrm>
          <a:custGeom>
            <a:avLst/>
            <a:gdLst/>
            <a:ahLst/>
            <a:cxnLst/>
            <a:rect r="r" b="b" t="t" l="l"/>
            <a:pathLst>
              <a:path h="3219330" w="3816017">
                <a:moveTo>
                  <a:pt x="0" y="0"/>
                </a:moveTo>
                <a:lnTo>
                  <a:pt x="3816017" y="0"/>
                </a:lnTo>
                <a:lnTo>
                  <a:pt x="3816017" y="3219330"/>
                </a:lnTo>
                <a:lnTo>
                  <a:pt x="0" y="321933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DAGF3GfOGH4</dc:identifier>
  <dcterms:modified xsi:type="dcterms:W3CDTF">2011-08-01T06:04:30Z</dcterms:modified>
  <cp:revision>1</cp:revision>
  <dc:title>Green and Brown Save The Environment Presentation</dc:title>
</cp:coreProperties>
</file>