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5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58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8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92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89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884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6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62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82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469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039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553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5EC91-CC7D-4DC5-B5F5-7D01EA393672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F8182-15CB-4BDA-B5F0-6CE59F3F88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52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18.jp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inkamuz.pro/search/&#1057;&#1083;&#1072;&#1074;&#1103;&#1085;&#1089;&#1082;&#1072;&#1103;%20&#1069;&#1090;&#1085;&#1080;&#1095;&#1077;&#1089;&#1082;&#1072;&#1103;%20&#1052;&#1091;&#1079;&#1099;&#1082;&#1072;" TargetMode="External"/><Relationship Id="rId3" Type="http://schemas.openxmlformats.org/officeDocument/2006/relationships/hyperlink" Target="https://spravochnick.ru/arheologia/raskopki_v_staroy_ladoge/" TargetMode="External"/><Relationship Id="rId7" Type="http://schemas.openxmlformats.org/officeDocument/2006/relationships/hyperlink" Target="https://vk.com/wall266019180_1749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zen.ru/a/XrKk1p8n0kqqST-h" TargetMode="External"/><Relationship Id="rId5" Type="http://schemas.openxmlformats.org/officeDocument/2006/relationships/hyperlink" Target="https://aerovisual.ru/aerosyomka-s-koptera-v-lenoblasti-staroladozhskaya-krepost-v-staroj-ladoge-na-beregu-reki-volhov" TargetMode="External"/><Relationship Id="rId4" Type="http://schemas.openxmlformats.org/officeDocument/2006/relationships/hyperlink" Target="http://www.photoline.ru/kiski/1192995042?rzd=new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2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22149" y="255543"/>
            <a:ext cx="7369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582808"/>
                </a:solidFill>
              </a:rPr>
              <a:t>Государственное бюджетное дошкольное образовательное учреждение </a:t>
            </a:r>
          </a:p>
          <a:p>
            <a:pPr algn="ctr"/>
            <a:r>
              <a:rPr lang="ru-RU" dirty="0">
                <a:solidFill>
                  <a:srgbClr val="582808"/>
                </a:solidFill>
              </a:rPr>
              <a:t>д</a:t>
            </a:r>
            <a:r>
              <a:rPr lang="ru-RU" dirty="0" smtClean="0">
                <a:solidFill>
                  <a:srgbClr val="582808"/>
                </a:solidFill>
              </a:rPr>
              <a:t>етский сад № 77 Невского района Санкт-Петербурга</a:t>
            </a:r>
            <a:endParaRPr lang="ru-RU" dirty="0">
              <a:solidFill>
                <a:srgbClr val="58280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78904" y="5624186"/>
            <a:ext cx="5631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582808"/>
                </a:solidFill>
              </a:rPr>
              <a:t>Выполнила воспитатель: Виланина Татьяна Викторовна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96018" y="6102593"/>
            <a:ext cx="1821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582808"/>
                </a:solidFill>
              </a:rPr>
              <a:t>Санкт-Петербург</a:t>
            </a:r>
          </a:p>
          <a:p>
            <a:pPr algn="ctr"/>
            <a:r>
              <a:rPr lang="ru-RU" dirty="0" smtClean="0">
                <a:solidFill>
                  <a:srgbClr val="582808"/>
                </a:solidFill>
              </a:rPr>
              <a:t>2024</a:t>
            </a:r>
            <a:endParaRPr lang="ru-RU" dirty="0">
              <a:solidFill>
                <a:srgbClr val="58280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29633" y="1803748"/>
            <a:ext cx="5660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582808"/>
                </a:solidFill>
              </a:rPr>
              <a:t>Презентация для старших дошкольников:</a:t>
            </a:r>
            <a:endParaRPr lang="ru-RU" sz="2400" dirty="0">
              <a:solidFill>
                <a:srgbClr val="58280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3422" y="2690233"/>
            <a:ext cx="90667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582808"/>
                </a:solidFill>
              </a:rPr>
              <a:t>«Варяжская гавань: от Рюрика до наших дней</a:t>
            </a:r>
            <a:r>
              <a:rPr lang="ru-RU" sz="2800" dirty="0" smtClean="0">
                <a:solidFill>
                  <a:srgbClr val="582808"/>
                </a:solidFill>
              </a:rPr>
              <a:t>».</a:t>
            </a:r>
          </a:p>
          <a:p>
            <a:r>
              <a:rPr lang="ru-RU" sz="2800" dirty="0" smtClean="0">
                <a:solidFill>
                  <a:srgbClr val="582808"/>
                </a:solidFill>
              </a:rPr>
              <a:t> </a:t>
            </a:r>
            <a:r>
              <a:rPr lang="ru-RU" sz="2800" dirty="0">
                <a:solidFill>
                  <a:srgbClr val="582808"/>
                </a:solidFill>
              </a:rPr>
              <a:t>А</a:t>
            </a:r>
            <a:r>
              <a:rPr lang="ru-RU" sz="2800" dirty="0" smtClean="0">
                <a:solidFill>
                  <a:srgbClr val="582808"/>
                </a:solidFill>
              </a:rPr>
              <a:t>рхеологические находки </a:t>
            </a:r>
            <a:r>
              <a:rPr lang="ru-RU" sz="2800" dirty="0">
                <a:solidFill>
                  <a:srgbClr val="582808"/>
                </a:solidFill>
              </a:rPr>
              <a:t>и </a:t>
            </a:r>
            <a:r>
              <a:rPr lang="ru-RU" sz="2800" dirty="0" smtClean="0">
                <a:solidFill>
                  <a:srgbClr val="582808"/>
                </a:solidFill>
              </a:rPr>
              <a:t>исследование </a:t>
            </a:r>
            <a:r>
              <a:rPr lang="ru-RU" sz="2800" dirty="0">
                <a:solidFill>
                  <a:srgbClr val="582808"/>
                </a:solidFill>
              </a:rPr>
              <a:t>Старой Ладоги</a:t>
            </a:r>
          </a:p>
        </p:txBody>
      </p:sp>
    </p:spTree>
    <p:extLst>
      <p:ext uri="{BB962C8B-B14F-4D97-AF65-F5344CB8AC3E}">
        <p14:creationId xmlns:p14="http://schemas.microsoft.com/office/powerpoint/2010/main" val="1100556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85770" y="566905"/>
            <a:ext cx="5213552" cy="380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solidFill>
                  <a:srgbClr val="582808"/>
                </a:solidFill>
              </a:rPr>
              <a:t>Любшанская</a:t>
            </a:r>
            <a:r>
              <a:rPr lang="ru-RU" dirty="0">
                <a:solidFill>
                  <a:srgbClr val="582808"/>
                </a:solidFill>
              </a:rPr>
              <a:t> литейная формочка. VIII век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433" y="1432399"/>
            <a:ext cx="4070958" cy="494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11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33391" y="211609"/>
            <a:ext cx="83005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582808"/>
                </a:solidFill>
                <a:effectLst/>
              </a:rPr>
              <a:t>Стрела на стрекозиных крыльях. Фрагмент костяного жребия X века. Находка А. Н. </a:t>
            </a:r>
            <a:r>
              <a:rPr lang="ru-RU" b="0" i="0" dirty="0" err="1" smtClean="0">
                <a:solidFill>
                  <a:srgbClr val="582808"/>
                </a:solidFill>
                <a:effectLst/>
              </a:rPr>
              <a:t>Кирпичникова</a:t>
            </a:r>
            <a:r>
              <a:rPr lang="ru-RU" b="0" i="0" dirty="0" smtClean="0">
                <a:solidFill>
                  <a:srgbClr val="582808"/>
                </a:solidFill>
                <a:effectLst/>
              </a:rPr>
              <a:t> на Земляном городище Ладоги.</a:t>
            </a:r>
            <a:endParaRPr lang="ru-RU" dirty="0">
              <a:solidFill>
                <a:srgbClr val="58280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282" y="1134939"/>
            <a:ext cx="3893115" cy="550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12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03748" y="526093"/>
            <a:ext cx="8693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>
                <a:solidFill>
                  <a:srgbClr val="582808"/>
                </a:solidFill>
              </a:rPr>
              <a:t>Артефакты </a:t>
            </a:r>
            <a:r>
              <a:rPr lang="ru-RU" dirty="0" err="1">
                <a:solidFill>
                  <a:srgbClr val="582808"/>
                </a:solidFill>
              </a:rPr>
              <a:t>Староладожского</a:t>
            </a:r>
            <a:r>
              <a:rPr lang="ru-RU" dirty="0">
                <a:solidFill>
                  <a:srgbClr val="582808"/>
                </a:solidFill>
              </a:rPr>
              <a:t> </a:t>
            </a:r>
            <a:r>
              <a:rPr lang="ru-RU" dirty="0" smtClean="0">
                <a:solidFill>
                  <a:srgbClr val="582808"/>
                </a:solidFill>
              </a:rPr>
              <a:t>музея: </a:t>
            </a:r>
            <a:r>
              <a:rPr lang="ru-RU" dirty="0">
                <a:solidFill>
                  <a:srgbClr val="582808"/>
                </a:solidFill>
              </a:rPr>
              <a:t> </a:t>
            </a:r>
            <a:r>
              <a:rPr lang="ru-RU" dirty="0" smtClean="0">
                <a:solidFill>
                  <a:srgbClr val="582808"/>
                </a:solidFill>
              </a:rPr>
              <a:t>Конёк-</a:t>
            </a:r>
            <a:r>
              <a:rPr lang="ru-RU" dirty="0" err="1" smtClean="0">
                <a:solidFill>
                  <a:srgbClr val="582808"/>
                </a:solidFill>
              </a:rPr>
              <a:t>единорожка</a:t>
            </a:r>
            <a:r>
              <a:rPr lang="ru-RU" dirty="0" smtClean="0">
                <a:solidFill>
                  <a:srgbClr val="582808"/>
                </a:solidFill>
              </a:rPr>
              <a:t>, «глазок</a:t>
            </a:r>
            <a:r>
              <a:rPr lang="ru-RU" dirty="0">
                <a:solidFill>
                  <a:srgbClr val="582808"/>
                </a:solidFill>
              </a:rPr>
              <a:t>» и </a:t>
            </a:r>
            <a:r>
              <a:rPr lang="ru-RU" dirty="0" err="1" smtClean="0">
                <a:solidFill>
                  <a:srgbClr val="582808"/>
                </a:solidFill>
              </a:rPr>
              <a:t>лунница</a:t>
            </a:r>
            <a:r>
              <a:rPr lang="ru-RU" dirty="0" smtClean="0">
                <a:solidFill>
                  <a:srgbClr val="582808"/>
                </a:solidFill>
              </a:rPr>
              <a:t>. Ювелирный </a:t>
            </a:r>
            <a:r>
              <a:rPr lang="ru-RU" dirty="0">
                <a:solidFill>
                  <a:srgbClr val="582808"/>
                </a:solidFill>
              </a:rPr>
              <a:t>пинцет Х века </a:t>
            </a:r>
            <a:r>
              <a:rPr lang="ru-RU" dirty="0" smtClean="0">
                <a:solidFill>
                  <a:srgbClr val="582808"/>
                </a:solidFill>
              </a:rPr>
              <a:t>(</a:t>
            </a:r>
            <a:r>
              <a:rPr lang="ru-RU" dirty="0">
                <a:solidFill>
                  <a:srgbClr val="582808"/>
                </a:solidFill>
              </a:rPr>
              <a:t>здесь пинцет уже после эрмитажной реставрации), </a:t>
            </a:r>
            <a:r>
              <a:rPr lang="ru-RU" dirty="0" smtClean="0">
                <a:solidFill>
                  <a:srgbClr val="582808"/>
                </a:solidFill>
              </a:rPr>
              <a:t> </a:t>
            </a:r>
            <a:r>
              <a:rPr lang="ru-RU" dirty="0" err="1" smtClean="0">
                <a:solidFill>
                  <a:srgbClr val="582808"/>
                </a:solidFill>
              </a:rPr>
              <a:t>четырнадцатигранная</a:t>
            </a:r>
            <a:r>
              <a:rPr lang="ru-RU" dirty="0" smtClean="0">
                <a:solidFill>
                  <a:srgbClr val="582808"/>
                </a:solidFill>
              </a:rPr>
              <a:t> весовая гирьк</a:t>
            </a:r>
            <a:r>
              <a:rPr lang="ru-RU" dirty="0">
                <a:solidFill>
                  <a:srgbClr val="582808"/>
                </a:solidFill>
              </a:rPr>
              <a:t>а</a:t>
            </a:r>
            <a:r>
              <a:rPr lang="ru-RU" i="1" dirty="0" smtClean="0">
                <a:solidFill>
                  <a:srgbClr val="582808"/>
                </a:solidFill>
              </a:rPr>
              <a:t>.</a:t>
            </a:r>
            <a:endParaRPr lang="ru-RU" dirty="0">
              <a:solidFill>
                <a:srgbClr val="582808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726" y="1726422"/>
            <a:ext cx="6200384" cy="41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2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1965" y="197346"/>
            <a:ext cx="898116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Раскопки в Старой Ладоге ведутся уже около 40 лет. Здесь работают специалисты </a:t>
            </a:r>
            <a:r>
              <a:rPr lang="ru-RU" dirty="0" err="1">
                <a:solidFill>
                  <a:srgbClr val="582808"/>
                </a:solidFill>
              </a:rPr>
              <a:t>Староладожской</a:t>
            </a:r>
            <a:r>
              <a:rPr lang="ru-RU" dirty="0">
                <a:solidFill>
                  <a:srgbClr val="582808"/>
                </a:solidFill>
              </a:rPr>
              <a:t> археологической экспедиции Института истории материальной культуры РАН под руководством д. и. н., профессора А. Н. </a:t>
            </a:r>
            <a:r>
              <a:rPr lang="ru-RU" dirty="0" err="1">
                <a:solidFill>
                  <a:srgbClr val="582808"/>
                </a:solidFill>
              </a:rPr>
              <a:t>Кирпичникова</a:t>
            </a:r>
            <a:r>
              <a:rPr lang="ru-RU" dirty="0">
                <a:solidFill>
                  <a:srgbClr val="582808"/>
                </a:solidFill>
              </a:rPr>
              <a:t>.</a:t>
            </a:r>
          </a:p>
          <a:p>
            <a:r>
              <a:rPr lang="ru-RU" dirty="0">
                <a:solidFill>
                  <a:srgbClr val="582808"/>
                </a:solidFill>
              </a:rPr>
              <a:t>Археологи изучают культурный слой, материальную культуру, что позволяет получить представление о разнообразии культурных составляющих древнего населения разного времени.</a:t>
            </a:r>
          </a:p>
          <a:p>
            <a:r>
              <a:rPr lang="ru-RU" dirty="0" smtClean="0">
                <a:solidFill>
                  <a:srgbClr val="582808"/>
                </a:solidFill>
              </a:rPr>
              <a:t>Используемый </a:t>
            </a:r>
            <a:r>
              <a:rPr lang="ru-RU" dirty="0">
                <a:solidFill>
                  <a:srgbClr val="582808"/>
                </a:solidFill>
              </a:rPr>
              <a:t>комплексный подход к исследованиям археологического памятника и привлечение специалистов из разных сфер, реализованный в работе </a:t>
            </a:r>
            <a:r>
              <a:rPr lang="ru-RU" dirty="0" err="1">
                <a:solidFill>
                  <a:srgbClr val="582808"/>
                </a:solidFill>
              </a:rPr>
              <a:t>Староладожской</a:t>
            </a:r>
            <a:r>
              <a:rPr lang="ru-RU" dirty="0">
                <a:solidFill>
                  <a:srgbClr val="582808"/>
                </a:solidFill>
              </a:rPr>
              <a:t> археологической экспедиции, позволяет получить подробную информацию обо всех сферах жизни жителей Старой Ладоги в разные эпохи и в полной мере восстановить все процессы, проистекающие в процессе их жизнедеятельности.</a:t>
            </a:r>
          </a:p>
          <a:p>
            <a:r>
              <a:rPr lang="ru-RU" dirty="0">
                <a:solidFill>
                  <a:srgbClr val="582808"/>
                </a:solidFill>
              </a:rPr>
              <a:t>Археологические раскопки в Старой Ладоге проходят всего два месяца в году. Все остальное время ученые занимаются обработкой и анализом полученных данных.</a:t>
            </a:r>
          </a:p>
          <a:p>
            <a:r>
              <a:rPr lang="ru-RU" dirty="0">
                <a:solidFill>
                  <a:srgbClr val="582808"/>
                </a:solidFill>
              </a:rPr>
              <a:t>В общей сложности за сезон было найдено более 2,5 тыс. индивидуальных находок среди них украшения, детали костюма и одежды, а также хозяйственные и профессиональные инструменты и принадлежности, бытовые предметы, личные вещи и декоративные детали окружающей обстановки.</a:t>
            </a:r>
          </a:p>
          <a:p>
            <a:r>
              <a:rPr lang="ru-RU" dirty="0">
                <a:solidFill>
                  <a:srgbClr val="582808"/>
                </a:solidFill>
              </a:rPr>
              <a:t>Найденные вещи изготовлены из разных материалов – металлов и железа, слюды и стекла, глины и камня, дерева и текстиля, глины и кости. Также обнаружены изделия из янтаря, горного хрусталя и сердолика, яшмы и стеатита.</a:t>
            </a:r>
          </a:p>
          <a:p>
            <a:r>
              <a:rPr lang="ru-RU" dirty="0">
                <a:solidFill>
                  <a:srgbClr val="582808"/>
                </a:solidFill>
              </a:rPr>
              <a:t>Одна из важнейших задач археологов в Старой Ладоге – это тщательная фиксация и исследование полученных материалов, на основе которых предоставляется возможность построить хронологию древностей VIII–X вв.</a:t>
            </a:r>
          </a:p>
        </p:txBody>
      </p:sp>
    </p:spTree>
    <p:extLst>
      <p:ext uri="{BB962C8B-B14F-4D97-AF65-F5344CB8AC3E}">
        <p14:creationId xmlns:p14="http://schemas.microsoft.com/office/powerpoint/2010/main" val="238132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7350" y="1478071"/>
            <a:ext cx="75103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582808"/>
                </a:solidFill>
              </a:rPr>
              <a:t>Спасибо за внимание!</a:t>
            </a:r>
            <a:endParaRPr lang="ru-RU" sz="6000" dirty="0">
              <a:solidFill>
                <a:srgbClr val="582808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251" y="681972"/>
            <a:ext cx="7548585" cy="5494055"/>
          </a:xfrm>
          <a:prstGeom prst="rect">
            <a:avLst/>
          </a:prstGeom>
        </p:spPr>
      </p:pic>
      <p:pic>
        <p:nvPicPr>
          <p:cNvPr id="7" name="Этническая музыка (Славянская) - Музыка ветр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4326" y="61360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8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1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6481" y="400833"/>
            <a:ext cx="78913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Используемые ресурсы:</a:t>
            </a:r>
          </a:p>
          <a:p>
            <a:r>
              <a:rPr lang="en-US" dirty="0" smtClean="0">
                <a:hlinkClick r:id="rId3"/>
              </a:rPr>
              <a:t>https://spravochnick.ru/arheologia/raskopki_v_staroy_ladoge/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http://www.photoline.ru/kiski/1192995042?rzd=new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https://aerovisual.ru/aerosyomka-s-koptera-v-lenoblasti-staroladozhskaya-krepost-v-staroj-ladoge-na-beregu-reki-volhov</a:t>
            </a:r>
            <a:endParaRPr lang="ru-RU" dirty="0" smtClean="0"/>
          </a:p>
          <a:p>
            <a:r>
              <a:rPr lang="ru-RU" dirty="0" smtClean="0"/>
              <a:t>Андрей Чернов. АРТЕФАКТЫ, КОТОРЫЕ ХОТЕЛ БЫ ВИДЕТЬ В ПОСТОЯННОЙ АРХЕОЛОГИЧЕСКОЙ ЭКСПОЗИЦИИ НОВОГО СТАРОЛАДОЖСКОГО МУЗЕЯ | </a:t>
            </a:r>
            <a:r>
              <a:rPr lang="ru-RU" dirty="0" err="1" smtClean="0"/>
              <a:t>несториана</a:t>
            </a:r>
            <a:r>
              <a:rPr lang="ru-RU" dirty="0" smtClean="0"/>
              <a:t>/</a:t>
            </a:r>
            <a:r>
              <a:rPr lang="ru-RU" dirty="0" err="1" smtClean="0"/>
              <a:t>nestoriana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https://dzen.ru/a/XrKk1p8n0kqqST-h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https://vk.com/wall266019180_1749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https://pinkamuz.pro/search/</a:t>
            </a:r>
            <a:r>
              <a:rPr lang="ru-RU" dirty="0" smtClean="0">
                <a:hlinkClick r:id="rId8"/>
              </a:rPr>
              <a:t>Славянская%20Этническая%20Музыка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29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42367" y="5135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60576" y="405845"/>
            <a:ext cx="6663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Старая Ладога – первая столица Руси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226" y="1396466"/>
            <a:ext cx="7472640" cy="486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10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78697" y="237995"/>
            <a:ext cx="83047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Старая Ладога – древнейшее поселение на северо-западе России, расположенное на берегу реки Волхов, в 11 км от Ладожского озера.</a:t>
            </a:r>
          </a:p>
          <a:p>
            <a:r>
              <a:rPr lang="ru-RU" dirty="0">
                <a:solidFill>
                  <a:srgbClr val="582808"/>
                </a:solidFill>
              </a:rPr>
              <a:t>По возрасту деревьев, из которых были построены первые дома в Ладоге, было установлено, что Ладога была основана не позднее 753 года.</a:t>
            </a:r>
          </a:p>
          <a:p>
            <a:r>
              <a:rPr lang="ru-RU" dirty="0">
                <a:solidFill>
                  <a:srgbClr val="582808"/>
                </a:solidFill>
              </a:rPr>
              <a:t>В некоторых списках </a:t>
            </a:r>
            <a:r>
              <a:rPr lang="ru-RU" dirty="0" smtClean="0">
                <a:solidFill>
                  <a:srgbClr val="582808"/>
                </a:solidFill>
              </a:rPr>
              <a:t>«Повести временных лет» </a:t>
            </a:r>
            <a:r>
              <a:rPr lang="ru-RU" dirty="0">
                <a:solidFill>
                  <a:srgbClr val="582808"/>
                </a:solidFill>
              </a:rPr>
              <a:t>(например, в </a:t>
            </a:r>
            <a:r>
              <a:rPr lang="ru-RU" dirty="0" err="1">
                <a:solidFill>
                  <a:srgbClr val="582808"/>
                </a:solidFill>
              </a:rPr>
              <a:t>Ипатьевском</a:t>
            </a:r>
            <a:r>
              <a:rPr lang="ru-RU" dirty="0">
                <a:solidFill>
                  <a:srgbClr val="582808"/>
                </a:solidFill>
              </a:rPr>
              <a:t> списке XV века) Ладога названа местом, куда в 862 году был призван на княжение варяг Рюрик, потомки которого Рюриковичи – правили на Руси до конца XVI века.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271" y="2319395"/>
            <a:ext cx="6317606" cy="446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6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277" y="100208"/>
            <a:ext cx="86805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По данным археологов, первая стоянка людей здесь появилась в третьем тысячелетии до н. э.</a:t>
            </a:r>
          </a:p>
          <a:p>
            <a:r>
              <a:rPr lang="ru-RU" dirty="0">
                <a:solidFill>
                  <a:srgbClr val="582808"/>
                </a:solidFill>
              </a:rPr>
              <a:t>Более тысячи лет назад здесь был порт, проходил торг и обмен товарами, привезенными из далеких регионов.</a:t>
            </a:r>
          </a:p>
          <a:p>
            <a:r>
              <a:rPr lang="ru-RU" dirty="0">
                <a:solidFill>
                  <a:srgbClr val="582808"/>
                </a:solidFill>
              </a:rPr>
              <a:t>Таким образом, Ладога была первым населенным пунктом Русской равнины на трассе Восточного пути и последним рубежом перед странами Европейского Севера.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646" y="2131533"/>
            <a:ext cx="8602168" cy="4063783"/>
          </a:xfrm>
          <a:prstGeom prst="rect">
            <a:avLst/>
          </a:prstGeom>
        </p:spPr>
      </p:pic>
      <p:pic>
        <p:nvPicPr>
          <p:cNvPr id="5" name="Этническая музыка (Славянская) - Музыка ветр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368" y="61953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404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1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5271" y="513939"/>
            <a:ext cx="8580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Так как Ладога имела приграничное положение, на нее часто нападали, поэтому рядом с поселением, на стрелке рек </a:t>
            </a:r>
            <a:r>
              <a:rPr lang="ru-RU" dirty="0" err="1">
                <a:solidFill>
                  <a:srgbClr val="582808"/>
                </a:solidFill>
              </a:rPr>
              <a:t>Ладожка</a:t>
            </a:r>
            <a:r>
              <a:rPr lang="ru-RU" dirty="0">
                <a:solidFill>
                  <a:srgbClr val="582808"/>
                </a:solidFill>
              </a:rPr>
              <a:t> и Волхов, была построена каменная крепость для защиты жителей. Крепость несколько раз перестраивали. До нашего времени она дошла в разрушенном виде, над ее реконструкцией археологи и реставраторы трудятся до сих пор.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81" y="2505205"/>
            <a:ext cx="4459265" cy="2883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435" y="2505205"/>
            <a:ext cx="4333701" cy="288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9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78905" y="475989"/>
            <a:ext cx="8379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В конце XVI века на территории посада, прилегающего к крепости с юга, были насыпаны дополнительные земляные валы. Так появилось «Земляное городище». В кольце его стен, на глубине от 1,5 до 3 метров от дневной поверхности, сохранились слои более раннего времени, которые являются объектами тщательного исследования ученых.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594" y="2240450"/>
            <a:ext cx="6511904" cy="43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40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14908" y="745113"/>
            <a:ext cx="85552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582808"/>
                </a:solidFill>
              </a:rPr>
              <a:t>Ладожские </a:t>
            </a:r>
            <a:r>
              <a:rPr lang="ru-RU" dirty="0">
                <a:solidFill>
                  <a:srgbClr val="582808"/>
                </a:solidFill>
              </a:rPr>
              <a:t>«</a:t>
            </a:r>
            <a:r>
              <a:rPr lang="ru-RU" dirty="0" err="1" smtClean="0">
                <a:solidFill>
                  <a:srgbClr val="582808"/>
                </a:solidFill>
              </a:rPr>
              <a:t>глазкИ</a:t>
            </a:r>
            <a:r>
              <a:rPr lang="ru-RU" dirty="0" smtClean="0">
                <a:solidFill>
                  <a:srgbClr val="582808"/>
                </a:solidFill>
              </a:rPr>
              <a:t>» </a:t>
            </a:r>
            <a:r>
              <a:rPr lang="ru-RU" dirty="0">
                <a:solidFill>
                  <a:srgbClr val="582808"/>
                </a:solidFill>
              </a:rPr>
              <a:t>– </a:t>
            </a:r>
            <a:r>
              <a:rPr lang="ru-RU" dirty="0" smtClean="0">
                <a:solidFill>
                  <a:srgbClr val="582808"/>
                </a:solidFill>
              </a:rPr>
              <a:t>стеклянные бусы, </a:t>
            </a:r>
            <a:r>
              <a:rPr lang="ru-RU" dirty="0">
                <a:solidFill>
                  <a:srgbClr val="582808"/>
                </a:solidFill>
              </a:rPr>
              <a:t>которые с 770-х производились на Земляном городище Ладоги по арабской технологии и участвовали в тройном товарообмене: бусы меняли у финских охотников на меха, меха у арабских купцов на серебряные дирхемы, за дирхемы на Западе покупали каролингские мечи и прочие заморские товары. С этой промышленно-финансовой операции и начиналась Русь.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931" y="2315851"/>
            <a:ext cx="3449230" cy="43564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7909" y="141724"/>
            <a:ext cx="5069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582808"/>
                </a:solidFill>
              </a:rPr>
              <a:t>Находки, сделанные в Старой Ладоге</a:t>
            </a:r>
            <a:endParaRPr lang="ru-RU" sz="2400" dirty="0">
              <a:solidFill>
                <a:srgbClr val="582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670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6795" y="438411"/>
            <a:ext cx="7332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Странная косточка с дырочками оказалось накладкой на лук – </a:t>
            </a:r>
            <a:r>
              <a:rPr lang="ru-RU" dirty="0" err="1">
                <a:solidFill>
                  <a:srgbClr val="582808"/>
                </a:solidFill>
              </a:rPr>
              <a:t>налучием</a:t>
            </a:r>
            <a:endParaRPr lang="ru-RU" dirty="0">
              <a:solidFill>
                <a:srgbClr val="582808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95" y="867737"/>
            <a:ext cx="4980432" cy="2261616"/>
          </a:xfrm>
          <a:prstGeom prst="rect">
            <a:avLst/>
          </a:prstGeom>
        </p:spPr>
      </p:pic>
      <p:pic>
        <p:nvPicPr>
          <p:cNvPr id="2052" name="Picture 4" descr="19-Lu-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1160" y="3411484"/>
            <a:ext cx="2609850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19-Lu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760" y="3556841"/>
            <a:ext cx="34290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334521" y="1375027"/>
            <a:ext cx="32624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То, как </a:t>
            </a:r>
            <a:r>
              <a:rPr lang="ru-RU" dirty="0" err="1">
                <a:solidFill>
                  <a:srgbClr val="582808"/>
                </a:solidFill>
              </a:rPr>
              <a:t>налучие</a:t>
            </a:r>
            <a:r>
              <a:rPr lang="ru-RU" dirty="0">
                <a:solidFill>
                  <a:srgbClr val="582808"/>
                </a:solidFill>
              </a:rPr>
              <a:t> (вертикальная направляющая, к которой прижималась стрела) крепилось к луку, реконструировал московский школьник Николай Михеев</a:t>
            </a:r>
          </a:p>
        </p:txBody>
      </p:sp>
    </p:spTree>
    <p:extLst>
      <p:ext uri="{BB962C8B-B14F-4D97-AF65-F5344CB8AC3E}">
        <p14:creationId xmlns:p14="http://schemas.microsoft.com/office/powerpoint/2010/main" val="155570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0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79357" y="1678487"/>
            <a:ext cx="2008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82808"/>
                </a:solidFill>
              </a:rPr>
              <a:t>Серповидный нож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888" y="260218"/>
            <a:ext cx="4572000" cy="2700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53056" y="4196219"/>
            <a:ext cx="339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solidFill>
                  <a:srgbClr val="582808"/>
                </a:solidFill>
              </a:rPr>
              <a:t>Посоховидные</a:t>
            </a:r>
            <a:r>
              <a:rPr lang="ru-RU" dirty="0">
                <a:solidFill>
                  <a:srgbClr val="582808"/>
                </a:solidFill>
              </a:rPr>
              <a:t> булавки и бритва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888" y="3176102"/>
            <a:ext cx="4572000" cy="291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2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732</Words>
  <Application>Microsoft Office PowerPoint</Application>
  <PresentationFormat>Широкоэкранный</PresentationFormat>
  <Paragraphs>42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 2</dc:creator>
  <cp:lastModifiedBy>Home 2</cp:lastModifiedBy>
  <cp:revision>14</cp:revision>
  <dcterms:created xsi:type="dcterms:W3CDTF">2024-04-30T16:07:09Z</dcterms:created>
  <dcterms:modified xsi:type="dcterms:W3CDTF">2024-04-30T18:37:33Z</dcterms:modified>
</cp:coreProperties>
</file>