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9" r:id="rId11"/>
    <p:sldId id="288" r:id="rId12"/>
    <p:sldId id="285" r:id="rId13"/>
    <p:sldId id="286" r:id="rId14"/>
    <p:sldId id="28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3C3878-F5CD-4A16-9459-52D23DC56A6A}" v="25" dt="2024-03-18T11:54:15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текст, Торт на день рождения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4D97A3D8-B100-42FE-3141-1DE7A01B39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158" b="913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63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Рисунок 2" descr="Изображение выглядит как Детское искусство, текст, в помещении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1CB160BB-AC72-DB35-E434-4CFB11BA11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365" r="612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" name="Рисунок 1" descr="Изображение выглядит как одежда, Детское искусство, человек, Обучение&#10;&#10;Автоматически созданное описание">
            <a:extLst>
              <a:ext uri="{FF2B5EF4-FFF2-40B4-BE49-F238E27FC236}">
                <a16:creationId xmlns:a16="http://schemas.microsoft.com/office/drawing/2014/main" id="{EBDEA733-1EF7-27EF-8FC9-9A5ED0F688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05" r="17291" b="-2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36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62ABC4B-37D8-4218-BDD8-6DF6A00C0C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в помещении, Торт на день рождения, десерт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14A0A988-D493-43A2-E821-5BEEF1006D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713" r="-2" b="2391"/>
          <a:stretch/>
        </p:blipFill>
        <p:spPr>
          <a:xfrm>
            <a:off x="321730" y="321732"/>
            <a:ext cx="5674897" cy="3017405"/>
          </a:xfrm>
          <a:prstGeom prst="rect">
            <a:avLst/>
          </a:prstGeom>
        </p:spPr>
      </p:pic>
      <p:pic>
        <p:nvPicPr>
          <p:cNvPr id="4" name="Рисунок 3" descr="Изображение выглядит как одежда, ребенок, начинающий ходить, человек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6FE34261-51B9-2AEE-5031-1C4DE29D86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614" r="-2" b="12834"/>
          <a:stretch/>
        </p:blipFill>
        <p:spPr>
          <a:xfrm>
            <a:off x="321730" y="3510853"/>
            <a:ext cx="5674897" cy="2789954"/>
          </a:xfrm>
          <a:prstGeom prst="rect">
            <a:avLst/>
          </a:prstGeom>
        </p:spPr>
      </p:pic>
      <p:pic>
        <p:nvPicPr>
          <p:cNvPr id="3" name="Рисунок 2" descr="Изображение выглядит как в помещении, стена, одежда,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D5642CE9-59F2-FD77-CE83-E52ECE738E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8815" b="-1"/>
          <a:stretch/>
        </p:blipFill>
        <p:spPr>
          <a:xfrm>
            <a:off x="6195373" y="321733"/>
            <a:ext cx="5674897" cy="597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34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534A3A70-0640-AEDF-D8D2-7B5B00DD33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34D00B4-E774-F4EB-7FBD-232A5EEDC8FB}"/>
              </a:ext>
            </a:extLst>
          </p:cNvPr>
          <p:cNvSpPr txBox="1"/>
          <p:nvPr/>
        </p:nvSpPr>
        <p:spPr>
          <a:xfrm>
            <a:off x="3572372" y="834158"/>
            <a:ext cx="7942637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4000">
                <a:ea typeface="Calibri"/>
                <a:cs typeface="Calibri"/>
              </a:rPr>
              <a:t>Заключительный этап:</a:t>
            </a:r>
            <a:br>
              <a:rPr lang="ru-RU" sz="4000">
                <a:ea typeface="Calibri"/>
                <a:cs typeface="Calibri"/>
              </a:rPr>
            </a:br>
            <a:r>
              <a:rPr lang="ru-RU" sz="4000">
                <a:ea typeface="Calibri"/>
                <a:cs typeface="Calibri"/>
              </a:rPr>
              <a:t>1.Оформление  проекта «Широкая масленица».</a:t>
            </a:r>
            <a:br>
              <a:rPr lang="ru-RU" sz="4000">
                <a:ea typeface="Calibri"/>
                <a:cs typeface="Calibri"/>
              </a:rPr>
            </a:br>
            <a:r>
              <a:rPr lang="ru-RU" sz="4000">
                <a:ea typeface="Calibri"/>
                <a:cs typeface="Calibri"/>
              </a:rPr>
              <a:t>2.Фотоотчёт .</a:t>
            </a:r>
            <a:br>
              <a:rPr lang="ru-RU" sz="4000">
                <a:ea typeface="Calibri"/>
                <a:cs typeface="Calibri"/>
              </a:rPr>
            </a:br>
            <a:r>
              <a:rPr lang="ru-RU" sz="4000">
                <a:ea typeface="Calibri"/>
                <a:cs typeface="Calibri"/>
              </a:rPr>
              <a:t>3.Подготовка  презентации  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1365308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35B218A2-158B-C373-25AB-459AB88CD8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254020" y="146425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545108-44F3-474C-7B6F-B0507FD3DC08}"/>
              </a:ext>
            </a:extLst>
          </p:cNvPr>
          <p:cNvSpPr txBox="1"/>
          <p:nvPr/>
        </p:nvSpPr>
        <p:spPr>
          <a:xfrm>
            <a:off x="3209426" y="888236"/>
            <a:ext cx="7398620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b="1"/>
              <a:t>Перспективы :</a:t>
            </a:r>
            <a:br>
              <a:rPr lang="ru-RU" sz="3200"/>
            </a:br>
            <a:r>
              <a:rPr lang="ru-RU" sz="3200"/>
              <a:t>Планируется использовать данный проект как основу для ежегодного проведения Масленичной недели, а также как образец для создания подобных проектов, основанных на изучении истории традиций и обрядов как нашей страны, так и нашего родного края.</a:t>
            </a:r>
          </a:p>
        </p:txBody>
      </p:sp>
    </p:spTree>
    <p:extLst>
      <p:ext uri="{BB962C8B-B14F-4D97-AF65-F5344CB8AC3E}">
        <p14:creationId xmlns:p14="http://schemas.microsoft.com/office/powerpoint/2010/main" val="1726238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AE293055-5C29-813F-2926-11AE9D9850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4C90C9-C6CB-3F19-F209-1976F41D0682}"/>
              </a:ext>
            </a:extLst>
          </p:cNvPr>
          <p:cNvSpPr txBox="1"/>
          <p:nvPr/>
        </p:nvSpPr>
        <p:spPr>
          <a:xfrm>
            <a:off x="2254693" y="1305513"/>
            <a:ext cx="9073083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5400">
                <a:cs typeface="Calibri"/>
              </a:rPr>
              <a:t>Спасибо за внимание !!!</a:t>
            </a:r>
            <a:endParaRPr lang="ru-RU" sz="5400"/>
          </a:p>
        </p:txBody>
      </p:sp>
    </p:spTree>
    <p:extLst>
      <p:ext uri="{BB962C8B-B14F-4D97-AF65-F5344CB8AC3E}">
        <p14:creationId xmlns:p14="http://schemas.microsoft.com/office/powerpoint/2010/main" val="2762223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E5C76B44-3CCC-1D9C-4CB9-6AE67F44E5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D7BCD9C-C932-325E-E3DE-685DD807A076}"/>
              </a:ext>
            </a:extLst>
          </p:cNvPr>
          <p:cNvSpPr txBox="1"/>
          <p:nvPr/>
        </p:nvSpPr>
        <p:spPr>
          <a:xfrm>
            <a:off x="3862731" y="386203"/>
            <a:ext cx="7507424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4000" i="1"/>
              <a:t>Тип проекта</a:t>
            </a:r>
            <a:r>
              <a:rPr lang="ru-RU" sz="4000"/>
              <a:t>: творческий.</a:t>
            </a:r>
            <a:br>
              <a:rPr lang="ru-RU" sz="4000"/>
            </a:br>
            <a:r>
              <a:rPr lang="ru-RU" sz="4000" i="1"/>
              <a:t>Вид проекта:</a:t>
            </a:r>
            <a:r>
              <a:rPr lang="ru-RU" sz="4000"/>
              <a:t> познавательно-игровой, краткосрочный.</a:t>
            </a:r>
            <a:br>
              <a:rPr lang="ru-RU" sz="4000"/>
            </a:br>
            <a:r>
              <a:rPr lang="ru-RU" sz="4000" i="1"/>
              <a:t>Участники проекта</a:t>
            </a:r>
            <a:r>
              <a:rPr lang="ru-RU" sz="4000"/>
              <a:t>: воспитатель, дети, родители.</a:t>
            </a:r>
            <a:br>
              <a:rPr lang="ru-RU" sz="4000"/>
            </a:br>
            <a:r>
              <a:rPr lang="ru-RU" sz="4000" i="1"/>
              <a:t>Сроки реализации</a:t>
            </a:r>
            <a:r>
              <a:rPr lang="ru-RU" sz="4000"/>
              <a:t>: одна неделя</a:t>
            </a:r>
            <a:endParaRPr lang="ru-RU" sz="40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9472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912CD51A-7638-B11F-F7CC-08305B1CB4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145163" y="134330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69E55FB-4A24-D94D-45E2-D22E23E49B37}"/>
              </a:ext>
            </a:extLst>
          </p:cNvPr>
          <p:cNvSpPr txBox="1"/>
          <p:nvPr/>
        </p:nvSpPr>
        <p:spPr>
          <a:xfrm>
            <a:off x="1014204" y="156555"/>
            <a:ext cx="10561497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4000" b="1"/>
              <a:t>Актуальность:</a:t>
            </a:r>
            <a:br>
              <a:rPr lang="ru-RU" sz="4000"/>
            </a:br>
            <a:r>
              <a:rPr lang="ru-RU" sz="3200"/>
              <a:t>Масленица-один из самых любимых народных праздников, происходящих в конце зимы, всегда отмечался ярко, шумно и весело, с блинами, ярмарками и скоморохами и всегда оставляет самые светлые впечатления, прививая интерес к историческому прошлому страны. В этом празднике переплетаются народные и православные корни. Мы отошли от этих традиций, тем самым лишили детей прикоснуться к духовно-нравственным основам, к лучшим образцам устного и музыкального народного творчества.</a:t>
            </a:r>
            <a:endParaRPr lang="ru-RU" sz="32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053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CF5CB7F4-EE24-C568-7380-5EADB3F4CF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2EF269-03D4-8BD7-3932-BC73B07121C7}"/>
              </a:ext>
            </a:extLst>
          </p:cNvPr>
          <p:cNvSpPr txBox="1"/>
          <p:nvPr/>
        </p:nvSpPr>
        <p:spPr>
          <a:xfrm>
            <a:off x="1523066" y="-630"/>
            <a:ext cx="9157606" cy="65556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800" b="1"/>
              <a:t>Предполагаемый результат:</a:t>
            </a:r>
            <a:br>
              <a:rPr lang="ru-RU" sz="2800"/>
            </a:br>
            <a:r>
              <a:rPr lang="ru-RU" sz="2800"/>
              <a:t>- продуктивное творчество педагогов, родителей и детей.</a:t>
            </a:r>
            <a:br>
              <a:rPr lang="ru-RU" sz="2800"/>
            </a:br>
            <a:r>
              <a:rPr lang="ru-RU" sz="2800" i="1"/>
              <a:t>Для детей:</a:t>
            </a:r>
            <a:br>
              <a:rPr lang="ru-RU" sz="2800"/>
            </a:br>
            <a:r>
              <a:rPr lang="ru-RU" sz="2800"/>
              <a:t>- приобщение детей к традиции проведения народного праздника- Масленица, через сопереживание и непосредственное в их общем действии;</a:t>
            </a:r>
            <a:br>
              <a:rPr lang="ru-RU" sz="2800"/>
            </a:br>
            <a:r>
              <a:rPr lang="ru-RU" sz="2800"/>
              <a:t>- создание атмосферы радости, повышение познавательного интереса среди детей к родной истории;</a:t>
            </a:r>
            <a:br>
              <a:rPr lang="ru-RU" sz="2800"/>
            </a:br>
            <a:r>
              <a:rPr lang="ru-RU" sz="2800"/>
              <a:t>- расширение кругозора детей.</a:t>
            </a:r>
            <a:br>
              <a:rPr lang="ru-RU" sz="2800"/>
            </a:br>
            <a:r>
              <a:rPr lang="ru-RU" sz="2800" i="1"/>
              <a:t>Для педагогов:</a:t>
            </a:r>
            <a:br>
              <a:rPr lang="ru-RU" sz="2800"/>
            </a:br>
            <a:r>
              <a:rPr lang="ru-RU" sz="2800"/>
              <a:t>- самореализация, повышение творческого потенциала.</a:t>
            </a:r>
            <a:br>
              <a:rPr lang="ru-RU" sz="2800"/>
            </a:br>
            <a:r>
              <a:rPr lang="ru-RU" sz="2800" i="1"/>
              <a:t>Для родителей:</a:t>
            </a:r>
            <a:br>
              <a:rPr lang="ru-RU" sz="2800"/>
            </a:br>
            <a:r>
              <a:rPr lang="ru-RU" sz="2800"/>
              <a:t>- создание атмосферы доверия, взаимопонимания и сотрудничества со всеми участниками образовательного процесса.</a:t>
            </a:r>
            <a:endParaRPr lang="ru-RU" sz="28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581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2D90426D-DA15-3C3C-96B1-2F0C69F237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-108837" y="-83385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D113CA-AD87-9801-29DF-DC3B666957BF}"/>
              </a:ext>
            </a:extLst>
          </p:cNvPr>
          <p:cNvSpPr txBox="1"/>
          <p:nvPr/>
        </p:nvSpPr>
        <p:spPr>
          <a:xfrm>
            <a:off x="1032769" y="83912"/>
            <a:ext cx="9067331" cy="60016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i="1"/>
              <a:t>Цель:</a:t>
            </a:r>
            <a:r>
              <a:rPr lang="ru-RU" sz="2400"/>
              <a:t> знакомство с традицией проведения народного праздника- Масленица.</a:t>
            </a:r>
            <a:br>
              <a:rPr lang="ru-RU" sz="2400"/>
            </a:br>
            <a:r>
              <a:rPr lang="ru-RU" sz="2400" i="1"/>
              <a:t>Задачи проекта:</a:t>
            </a:r>
            <a:br>
              <a:rPr lang="ru-RU" sz="2400"/>
            </a:br>
            <a:r>
              <a:rPr lang="ru-RU" sz="2400" i="1"/>
              <a:t>Для детей:</a:t>
            </a:r>
            <a:br>
              <a:rPr lang="ru-RU" sz="2400"/>
            </a:br>
            <a:r>
              <a:rPr lang="ru-RU" sz="2400"/>
              <a:t>1.Формировать у детей патриотическое воспитание.</a:t>
            </a:r>
            <a:br>
              <a:rPr lang="ru-RU" sz="2400"/>
            </a:br>
            <a:r>
              <a:rPr lang="ru-RU" sz="2400"/>
              <a:t>2.Развивать духовно-нравственные качества: доброту, великодушие, всепрощение, миролюбие, чуткость и внимание друг к другу.</a:t>
            </a:r>
            <a:br>
              <a:rPr lang="ru-RU" sz="2400"/>
            </a:br>
            <a:r>
              <a:rPr lang="ru-RU" sz="2400"/>
              <a:t>3. Воспитывать чувства патриотизма, основанные на русских традициях.</a:t>
            </a:r>
            <a:br>
              <a:rPr lang="ru-RU" sz="2400"/>
            </a:br>
            <a:r>
              <a:rPr lang="ru-RU" sz="2400" i="1"/>
              <a:t>Для педагогов:</a:t>
            </a:r>
            <a:br>
              <a:rPr lang="ru-RU" sz="2400"/>
            </a:br>
            <a:r>
              <a:rPr lang="ru-RU" sz="2400"/>
              <a:t>1.Профессиональное самосовершенствование.</a:t>
            </a:r>
            <a:br>
              <a:rPr lang="ru-RU" sz="2400"/>
            </a:br>
            <a:r>
              <a:rPr lang="ru-RU" sz="2400"/>
              <a:t>2.Создание информационной базы.</a:t>
            </a:r>
            <a:br>
              <a:rPr lang="ru-RU" sz="2400"/>
            </a:br>
            <a:r>
              <a:rPr lang="ru-RU" sz="2400"/>
              <a:t>Для родителей:</a:t>
            </a:r>
            <a:br>
              <a:rPr lang="ru-RU" sz="2400"/>
            </a:br>
            <a:r>
              <a:rPr lang="ru-RU" sz="2400"/>
              <a:t>3.Привлечение семей воспитанников к участию в совместных мероприятиях</a:t>
            </a:r>
            <a:endParaRPr lang="ru-RU" sz="2400" i="1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2455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A18FDAFC-0A63-E39D-67DD-31FD61AFE0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7E39A3-A581-0E17-73BF-9958C998C41C}"/>
              </a:ext>
            </a:extLst>
          </p:cNvPr>
          <p:cNvSpPr txBox="1"/>
          <p:nvPr/>
        </p:nvSpPr>
        <p:spPr>
          <a:xfrm>
            <a:off x="3481703" y="1088032"/>
            <a:ext cx="7634361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600">
                <a:ea typeface="Calibri"/>
                <a:cs typeface="Calibri"/>
              </a:rPr>
              <a:t>ЭТАПЫ :</a:t>
            </a:r>
          </a:p>
          <a:p>
            <a:pPr marL="342900" indent="-342900">
              <a:buAutoNum type="arabicPeriod"/>
            </a:pPr>
            <a:r>
              <a:rPr lang="ru-RU" sz="3600">
                <a:ea typeface="Calibri"/>
                <a:cs typeface="Calibri"/>
              </a:rPr>
              <a:t>ПОДГОТОВИТЕЛЬНЫЙ </a:t>
            </a:r>
          </a:p>
          <a:p>
            <a:pPr marL="342900" indent="-342900">
              <a:buAutoNum type="arabicPeriod"/>
            </a:pPr>
            <a:r>
              <a:rPr lang="ru-RU" sz="3600">
                <a:ea typeface="Calibri"/>
                <a:cs typeface="Calibri"/>
              </a:rPr>
              <a:t>ОСНОВНОЙ</a:t>
            </a:r>
          </a:p>
          <a:p>
            <a:pPr marL="342900" indent="-342900">
              <a:buAutoNum type="arabicPeriod"/>
            </a:pPr>
            <a:r>
              <a:rPr lang="ru-RU" sz="3600">
                <a:ea typeface="Calibri"/>
                <a:cs typeface="Calibri"/>
              </a:rPr>
              <a:t>ЗАКЛЮЧИТЕЛЬНЫЙ</a:t>
            </a:r>
          </a:p>
        </p:txBody>
      </p:sp>
    </p:spTree>
    <p:extLst>
      <p:ext uri="{BB962C8B-B14F-4D97-AF65-F5344CB8AC3E}">
        <p14:creationId xmlns:p14="http://schemas.microsoft.com/office/powerpoint/2010/main" val="2444537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E812D73E-9230-F28F-7AAE-CECE9DC7F1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4CE5D23-FE68-FFB1-5F71-B492648B20BA}"/>
              </a:ext>
            </a:extLst>
          </p:cNvPr>
          <p:cNvSpPr txBox="1"/>
          <p:nvPr/>
        </p:nvSpPr>
        <p:spPr>
          <a:xfrm>
            <a:off x="3445243" y="1051764"/>
            <a:ext cx="7471348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/>
              <a:t>1. Подготовительный этап:</a:t>
            </a:r>
            <a:br>
              <a:rPr lang="ru-RU" sz="3200"/>
            </a:br>
            <a:r>
              <a:rPr lang="ru-RU" sz="3200"/>
              <a:t> Определение темы проекта;</a:t>
            </a:r>
            <a:br>
              <a:rPr lang="ru-RU" sz="3200"/>
            </a:br>
            <a:r>
              <a:rPr lang="ru-RU" sz="3200"/>
              <a:t>Формулировка цели и задач ;</a:t>
            </a:r>
            <a:endParaRPr lang="ru-RU" sz="3200">
              <a:ea typeface="Calibri"/>
              <a:cs typeface="Calibri"/>
            </a:endParaRPr>
          </a:p>
          <a:p>
            <a:r>
              <a:rPr lang="ru-RU" sz="3200"/>
              <a:t> Подбор литературы;</a:t>
            </a:r>
            <a:br>
              <a:rPr lang="ru-RU" sz="3200"/>
            </a:br>
            <a:r>
              <a:rPr lang="ru-RU" sz="3200"/>
              <a:t> Составление перспективного плана реализации основного плана проекта;</a:t>
            </a:r>
            <a:br>
              <a:rPr lang="ru-RU" sz="3200"/>
            </a:br>
            <a:r>
              <a:rPr lang="ru-RU" sz="3200"/>
              <a:t> Подбор литературы, музыкальных произведений, презентаций;</a:t>
            </a:r>
            <a:br>
              <a:rPr lang="ru-RU" sz="3200"/>
            </a:br>
            <a:r>
              <a:rPr lang="ru-RU" sz="3200"/>
              <a:t> Подготовка подвижных игр и соревнований.</a:t>
            </a:r>
          </a:p>
        </p:txBody>
      </p:sp>
    </p:spTree>
    <p:extLst>
      <p:ext uri="{BB962C8B-B14F-4D97-AF65-F5344CB8AC3E}">
        <p14:creationId xmlns:p14="http://schemas.microsoft.com/office/powerpoint/2010/main" val="2859244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C7F536A4-CE17-8A70-FA8D-31671BAAAA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55FFD1B-D602-39CA-8BEC-DFB4C9A29849}"/>
              </a:ext>
            </a:extLst>
          </p:cNvPr>
          <p:cNvSpPr txBox="1"/>
          <p:nvPr/>
        </p:nvSpPr>
        <p:spPr>
          <a:xfrm>
            <a:off x="997363" y="272008"/>
            <a:ext cx="10118701" cy="55399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i="1"/>
              <a:t>Д</a:t>
            </a:r>
            <a:r>
              <a:rPr lang="ru-RU" sz="2800" i="1"/>
              <a:t>ля родителей.</a:t>
            </a:r>
            <a:br>
              <a:rPr lang="ru-RU" sz="2800"/>
            </a:br>
            <a:r>
              <a:rPr lang="ru-RU" sz="2800"/>
              <a:t>Знакомство со значением и обычаями праздника .Презентация «Широкая масленица»</a:t>
            </a:r>
            <a:br>
              <a:rPr lang="ru-RU" sz="2800"/>
            </a:br>
            <a:r>
              <a:rPr lang="ru-RU" sz="2800" i="1"/>
              <a:t>Понедельник-встреча</a:t>
            </a:r>
            <a:r>
              <a:rPr lang="ru-RU" sz="2800"/>
              <a:t>. Беседа  « Едет масленица» </a:t>
            </a:r>
            <a:br>
              <a:rPr lang="ru-RU" sz="2800"/>
            </a:br>
            <a:r>
              <a:rPr lang="ru-RU" sz="2800" i="1"/>
              <a:t>Вторник- </a:t>
            </a:r>
            <a:r>
              <a:rPr lang="ru-RU" sz="2800" i="1" err="1"/>
              <a:t>Заигрыш</a:t>
            </a:r>
            <a:r>
              <a:rPr lang="ru-RU" sz="2800" i="1"/>
              <a:t>.</a:t>
            </a:r>
            <a:r>
              <a:rPr lang="ru-RU" sz="2800"/>
              <a:t>  Подвижные игры: « Гори, гори ясно», « Ручеёк», катание на карусели. </a:t>
            </a:r>
            <a:br>
              <a:rPr lang="ru-RU" sz="2800"/>
            </a:br>
            <a:r>
              <a:rPr lang="ru-RU" sz="2800" i="1"/>
              <a:t>Среда- Лакомка.</a:t>
            </a:r>
            <a:r>
              <a:rPr lang="ru-RU" sz="2800"/>
              <a:t> Рисование  «Рецепты блинов». Развитие физических качеств. Беседа « Что мы узнали о масленице».</a:t>
            </a:r>
            <a:br>
              <a:rPr lang="ru-RU" sz="2800"/>
            </a:br>
            <a:r>
              <a:rPr lang="ru-RU" sz="2800" i="1"/>
              <a:t>Четверг- Разгуляй.</a:t>
            </a:r>
            <a:r>
              <a:rPr lang="ru-RU" sz="2800"/>
              <a:t> Просмотр мультфильма из серии «Смешарики»- Масленица.  Выставка рисунков. </a:t>
            </a:r>
            <a:br>
              <a:rPr lang="ru-RU" sz="2800"/>
            </a:br>
            <a:r>
              <a:rPr lang="ru-RU" sz="2800"/>
              <a:t>Пятница- тёщины вечера. Прослушивание  песен, частушек. Лепка " Принимаем гостей "</a:t>
            </a:r>
            <a:br>
              <a:rPr lang="ru-RU"/>
            </a:b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9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1" descr="Изображение выглядит как мультфильм, Детское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180E3608-78A9-DB1A-706C-3BF0DA6141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54" b="493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Рисунок 2" descr="Изображение выглядит как в помещении, дизайн интерьера, занавеска, дом&#10;&#10;Автоматически созданное описание">
            <a:extLst>
              <a:ext uri="{FF2B5EF4-FFF2-40B4-BE49-F238E27FC236}">
                <a16:creationId xmlns:a16="http://schemas.microsoft.com/office/drawing/2014/main" id="{8BFD1821-6E05-870D-6C43-653DB8780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2991" y="4838"/>
            <a:ext cx="6357257" cy="6945085"/>
          </a:xfrm>
          <a:prstGeom prst="rect">
            <a:avLst/>
          </a:prstGeom>
        </p:spPr>
      </p:pic>
      <p:pic>
        <p:nvPicPr>
          <p:cNvPr id="4" name="Рисунок 3" descr="Изображение выглядит как одежда, Человеческое лицо, человек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A3B0FE03-4C14-4894-BF3B-A49ABB1C9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05" y="13910"/>
            <a:ext cx="5541434" cy="687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1325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14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revision>23</cp:revision>
  <dcterms:created xsi:type="dcterms:W3CDTF">2023-04-26T06:25:48Z</dcterms:created>
  <dcterms:modified xsi:type="dcterms:W3CDTF">2024-03-18T11:54:45Z</dcterms:modified>
</cp:coreProperties>
</file>