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5" r:id="rId4"/>
    <p:sldId id="266" r:id="rId5"/>
    <p:sldId id="267" r:id="rId6"/>
    <p:sldId id="268" r:id="rId7"/>
    <p:sldId id="269" r:id="rId8"/>
    <p:sldId id="270" r:id="rId9"/>
    <p:sldId id="271" r:id="rId10"/>
    <p:sldId id="272" r:id="rId11"/>
    <p:sldId id="273" r:id="rId12"/>
    <p:sldId id="276" r:id="rId13"/>
    <p:sldId id="277" r:id="rId14"/>
    <p:sldId id="274" r:id="rId15"/>
    <p:sldId id="278" r:id="rId16"/>
    <p:sldId id="259" r:id="rId17"/>
    <p:sldId id="261" r:id="rId18"/>
    <p:sldId id="262" r:id="rId19"/>
    <p:sldId id="263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22.05.2024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22.05.2024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22.05.2024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22.05.2024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22.05.2024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22.05.2024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22.05.2024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980728"/>
            <a:ext cx="7848872" cy="3483818"/>
          </a:xfrm>
        </p:spPr>
        <p:txBody>
          <a:bodyPr>
            <a:noAutofit/>
          </a:bodyPr>
          <a:lstStyle/>
          <a:p>
            <a:r>
              <a:rPr lang="ru-RU" sz="6000" b="1" dirty="0" smtClean="0">
                <a:solidFill>
                  <a:srgbClr val="0070C0"/>
                </a:solidFill>
                <a:latin typeface="Cambria" pitchFamily="18" charset="0"/>
              </a:rPr>
              <a:t>Геометрические фигуры для детей</a:t>
            </a:r>
            <a:endParaRPr lang="ru-RU" sz="6000" b="1" dirty="0">
              <a:solidFill>
                <a:srgbClr val="0070C0"/>
              </a:solidFill>
              <a:latin typeface="Cambr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434282"/>
          </a:xfrm>
        </p:spPr>
        <p:txBody>
          <a:bodyPr/>
          <a:lstStyle/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Геометрические 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фигуры</a:t>
            </a:r>
            <a:endParaRPr lang="ru-RU" dirty="0">
              <a:solidFill>
                <a:schemeClr val="tx2">
                  <a:lumMod val="75000"/>
                </a:schemeClr>
              </a:solidFill>
              <a:latin typeface="Cambr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03648" y="1844824"/>
            <a:ext cx="6203032" cy="3345235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Cambria" pitchFamily="18" charset="0"/>
              </a:rPr>
              <a:t>     Два квадрата-близнеца –</a:t>
            </a:r>
            <a:br>
              <a:rPr lang="ru-RU" dirty="0" smtClean="0">
                <a:solidFill>
                  <a:schemeClr val="tx2">
                    <a:lumMod val="50000"/>
                  </a:schemeClr>
                </a:solidFill>
                <a:latin typeface="Cambria" pitchFamily="18" charset="0"/>
              </a:rPr>
            </a:b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Cambria" pitchFamily="18" charset="0"/>
              </a:rPr>
              <a:t>Половинки их отца.</a:t>
            </a:r>
            <a:br>
              <a:rPr lang="ru-RU" dirty="0" smtClean="0">
                <a:solidFill>
                  <a:schemeClr val="tx2">
                    <a:lumMod val="50000"/>
                  </a:schemeClr>
                </a:solidFill>
                <a:latin typeface="Cambria" pitchFamily="18" charset="0"/>
              </a:rPr>
            </a:b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Cambria" pitchFamily="18" charset="0"/>
              </a:rPr>
              <a:t>Сторонами приложи,</a:t>
            </a:r>
            <a:br>
              <a:rPr lang="ru-RU" dirty="0" smtClean="0">
                <a:solidFill>
                  <a:schemeClr val="tx2">
                    <a:lumMod val="50000"/>
                  </a:schemeClr>
                </a:solidFill>
                <a:latin typeface="Cambria" pitchFamily="18" charset="0"/>
              </a:rPr>
            </a:b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Cambria" pitchFamily="18" charset="0"/>
              </a:rPr>
              <a:t>Имя их отца скажи.</a:t>
            </a:r>
            <a:endParaRPr lang="ru-RU" dirty="0">
              <a:solidFill>
                <a:schemeClr val="tx2">
                  <a:lumMod val="50000"/>
                </a:schemeClr>
              </a:solidFill>
              <a:latin typeface="Cambria" pitchFamily="18" charset="0"/>
            </a:endParaRPr>
          </a:p>
        </p:txBody>
      </p:sp>
      <p:pic>
        <p:nvPicPr>
          <p:cNvPr id="1026" name="Picture 2" descr="C:\Users\Юлия\Desktop\kvadrat.jpg"/>
          <p:cNvPicPr>
            <a:picLocks noChangeAspect="1" noChangeArrowheads="1"/>
          </p:cNvPicPr>
          <p:nvPr/>
        </p:nvPicPr>
        <p:blipFill>
          <a:blip r:embed="rId2" cstate="print"/>
          <a:srcRect l="15427" t="13146" r="14044" b="14563"/>
          <a:stretch>
            <a:fillRect/>
          </a:stretch>
        </p:blipFill>
        <p:spPr bwMode="auto">
          <a:xfrm>
            <a:off x="1979712" y="3933056"/>
            <a:ext cx="1800200" cy="1800200"/>
          </a:xfrm>
          <a:prstGeom prst="rect">
            <a:avLst/>
          </a:prstGeom>
          <a:noFill/>
        </p:spPr>
      </p:pic>
      <p:pic>
        <p:nvPicPr>
          <p:cNvPr id="5" name="Picture 2" descr="C:\Users\Юлия\Desktop\kvadrat.jpg"/>
          <p:cNvPicPr>
            <a:picLocks noChangeAspect="1" noChangeArrowheads="1"/>
          </p:cNvPicPr>
          <p:nvPr/>
        </p:nvPicPr>
        <p:blipFill>
          <a:blip r:embed="rId2" cstate="print"/>
          <a:srcRect l="15427" t="13146" r="14044" b="14563"/>
          <a:stretch>
            <a:fillRect/>
          </a:stretch>
        </p:blipFill>
        <p:spPr bwMode="auto">
          <a:xfrm>
            <a:off x="5004048" y="3933056"/>
            <a:ext cx="1800200" cy="1800200"/>
          </a:xfrm>
          <a:prstGeom prst="rect">
            <a:avLst/>
          </a:prstGeom>
          <a:noFill/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434282"/>
          </a:xfrm>
        </p:spPr>
        <p:txBody>
          <a:bodyPr/>
          <a:lstStyle/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Геометрические 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фигуры</a:t>
            </a:r>
            <a:endParaRPr lang="ru-RU" dirty="0">
              <a:solidFill>
                <a:schemeClr val="tx2">
                  <a:lumMod val="75000"/>
                </a:schemeClr>
              </a:solidFill>
              <a:latin typeface="Cambria" pitchFamily="18" charset="0"/>
            </a:endParaRPr>
          </a:p>
        </p:txBody>
      </p:sp>
      <p:pic>
        <p:nvPicPr>
          <p:cNvPr id="4" name="Picture 2" descr="C:\Users\Юлия\Desktop\kvadrat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15427" t="13146" r="14044" b="14563"/>
          <a:stretch>
            <a:fillRect/>
          </a:stretch>
        </p:blipFill>
        <p:spPr bwMode="auto">
          <a:xfrm>
            <a:off x="4427984" y="2276872"/>
            <a:ext cx="2841227" cy="2841179"/>
          </a:xfrm>
          <a:prstGeom prst="rect">
            <a:avLst/>
          </a:prstGeom>
          <a:noFill/>
        </p:spPr>
      </p:pic>
      <p:pic>
        <p:nvPicPr>
          <p:cNvPr id="9" name="Picture 2" descr="C:\Users\Юлия\Desktop\kvadrat.jpg"/>
          <p:cNvPicPr>
            <a:picLocks noChangeAspect="1" noChangeArrowheads="1"/>
          </p:cNvPicPr>
          <p:nvPr/>
        </p:nvPicPr>
        <p:blipFill>
          <a:blip r:embed="rId2" cstate="print"/>
          <a:srcRect l="15427" t="13146" r="14044" b="14563"/>
          <a:stretch>
            <a:fillRect/>
          </a:stretch>
        </p:blipFill>
        <p:spPr bwMode="auto">
          <a:xfrm>
            <a:off x="1619672" y="2276872"/>
            <a:ext cx="2841227" cy="2841179"/>
          </a:xfrm>
          <a:prstGeom prst="rect">
            <a:avLst/>
          </a:prstGeom>
          <a:noFill/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434282"/>
          </a:xfrm>
        </p:spPr>
        <p:txBody>
          <a:bodyPr/>
          <a:lstStyle/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Геометрические 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фигуры</a:t>
            </a:r>
            <a:endParaRPr lang="ru-RU" dirty="0">
              <a:solidFill>
                <a:schemeClr val="tx2">
                  <a:lumMod val="75000"/>
                </a:schemeClr>
              </a:solidFill>
              <a:latin typeface="Cambria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1619672" y="2420888"/>
            <a:ext cx="7067128" cy="3705275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 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Cambria" pitchFamily="18" charset="0"/>
              </a:rPr>
              <a:t>Встал квадрат на уголок –</a:t>
            </a:r>
            <a:br>
              <a:rPr lang="ru-RU" dirty="0" smtClean="0">
                <a:solidFill>
                  <a:schemeClr val="tx2">
                    <a:lumMod val="50000"/>
                  </a:schemeClr>
                </a:solidFill>
                <a:latin typeface="Cambria" pitchFamily="18" charset="0"/>
              </a:rPr>
            </a:b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Cambria" pitchFamily="18" charset="0"/>
              </a:rPr>
              <a:t>Ткнулся носом в потолок.</a:t>
            </a:r>
            <a:br>
              <a:rPr lang="ru-RU" dirty="0" smtClean="0">
                <a:solidFill>
                  <a:schemeClr val="tx2">
                    <a:lumMod val="50000"/>
                  </a:schemeClr>
                </a:solidFill>
                <a:latin typeface="Cambria" pitchFamily="18" charset="0"/>
              </a:rPr>
            </a:b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Cambria" pitchFamily="18" charset="0"/>
              </a:rPr>
              <a:t>Вверх он рос еще дней пять.</a:t>
            </a:r>
            <a:br>
              <a:rPr lang="ru-RU" dirty="0" smtClean="0">
                <a:solidFill>
                  <a:schemeClr val="tx2">
                    <a:lumMod val="50000"/>
                  </a:schemeClr>
                </a:solidFill>
                <a:latin typeface="Cambria" pitchFamily="18" charset="0"/>
              </a:rPr>
            </a:b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Cambria" pitchFamily="18" charset="0"/>
              </a:rPr>
              <a:t>Как теперь его назвать?</a:t>
            </a:r>
            <a:endParaRPr lang="ru-RU" dirty="0">
              <a:solidFill>
                <a:schemeClr val="tx2">
                  <a:lumMod val="50000"/>
                </a:schemeClr>
              </a:solidFill>
              <a:latin typeface="Cambria" pitchFamily="18" charset="0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692696"/>
            <a:ext cx="7772400" cy="1470025"/>
          </a:xfrm>
        </p:spPr>
        <p:txBody>
          <a:bodyPr/>
          <a:lstStyle/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Геометрические 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фигуры</a:t>
            </a:r>
            <a:endParaRPr lang="ru-RU" dirty="0">
              <a:solidFill>
                <a:schemeClr val="tx2">
                  <a:lumMod val="75000"/>
                </a:schemeClr>
              </a:solidFill>
              <a:latin typeface="Cambria" pitchFamily="18" charset="0"/>
            </a:endParaRPr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1187624" y="1988840"/>
            <a:ext cx="6400800" cy="3384376"/>
          </a:xfrm>
        </p:spPr>
        <p:txBody>
          <a:bodyPr>
            <a:normAutofit/>
          </a:bodyPr>
          <a:lstStyle/>
          <a:p>
            <a:pPr algn="l"/>
            <a:endParaRPr lang="ru-RU" sz="5400" dirty="0" smtClean="0">
              <a:solidFill>
                <a:srgbClr val="FF0000"/>
              </a:solidFill>
              <a:latin typeface="Cambria" pitchFamily="18" charset="0"/>
            </a:endParaRPr>
          </a:p>
          <a:p>
            <a:pPr algn="l"/>
            <a:r>
              <a:rPr lang="ru-RU" sz="5400" dirty="0" smtClean="0">
                <a:solidFill>
                  <a:srgbClr val="FF0000"/>
                </a:solidFill>
                <a:latin typeface="Cambria" pitchFamily="18" charset="0"/>
              </a:rPr>
              <a:t>РОМБ</a:t>
            </a:r>
            <a:endParaRPr lang="ru-RU" sz="5400" dirty="0">
              <a:solidFill>
                <a:srgbClr val="FF0000"/>
              </a:solidFill>
              <a:latin typeface="Cambria" pitchFamily="18" charset="0"/>
            </a:endParaRPr>
          </a:p>
        </p:txBody>
      </p:sp>
      <p:pic>
        <p:nvPicPr>
          <p:cNvPr id="2050" name="Picture 2" descr="C:\Users\Юлия\Desktop\95809-red-mark-radial-women.jpg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51920" y="2132856"/>
            <a:ext cx="3133725" cy="3133725"/>
          </a:xfrm>
          <a:prstGeom prst="rect">
            <a:avLst/>
          </a:prstGeom>
          <a:noFill/>
          <a:effectLst>
            <a:softEdge rad="127000"/>
          </a:effectLst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858218"/>
          </a:xfrm>
        </p:spPr>
        <p:txBody>
          <a:bodyPr/>
          <a:lstStyle/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Назови правильно.</a:t>
            </a:r>
            <a:endParaRPr lang="ru-RU" dirty="0">
              <a:solidFill>
                <a:schemeClr val="tx2">
                  <a:lumMod val="75000"/>
                </a:schemeClr>
              </a:solidFill>
              <a:latin typeface="Cambria" pitchFamily="18" charset="0"/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8" name="Прямоугольный треугольник 7"/>
          <p:cNvSpPr/>
          <p:nvPr/>
        </p:nvSpPr>
        <p:spPr>
          <a:xfrm>
            <a:off x="3563888" y="2132856"/>
            <a:ext cx="1584176" cy="1656184"/>
          </a:xfrm>
          <a:prstGeom prst="rt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0" name="Восьмиугольник 9"/>
          <p:cNvSpPr/>
          <p:nvPr/>
        </p:nvSpPr>
        <p:spPr>
          <a:xfrm>
            <a:off x="7164288" y="1988840"/>
            <a:ext cx="1296144" cy="1490464"/>
          </a:xfrm>
          <a:prstGeom prst="octagon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араллелограмм 10"/>
          <p:cNvSpPr/>
          <p:nvPr/>
        </p:nvSpPr>
        <p:spPr>
          <a:xfrm>
            <a:off x="4572000" y="1772816"/>
            <a:ext cx="1800200" cy="1130424"/>
          </a:xfrm>
          <a:prstGeom prst="parallelogram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755576" y="2924944"/>
            <a:ext cx="2160240" cy="1058416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авильный пятиугольник 12"/>
          <p:cNvSpPr/>
          <p:nvPr/>
        </p:nvSpPr>
        <p:spPr>
          <a:xfrm>
            <a:off x="2483768" y="4005064"/>
            <a:ext cx="2328272" cy="1850504"/>
          </a:xfrm>
          <a:prstGeom prst="pentagon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5652120" y="3717032"/>
            <a:ext cx="1778496" cy="1706488"/>
          </a:xfrm>
          <a:prstGeom prst="ellipse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074242"/>
          </a:xfrm>
        </p:spPr>
        <p:txBody>
          <a:bodyPr/>
          <a:lstStyle/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Что здесь лишнее?</a:t>
            </a:r>
            <a:endParaRPr lang="ru-RU" dirty="0">
              <a:solidFill>
                <a:schemeClr val="tx2">
                  <a:lumMod val="75000"/>
                </a:schemeClr>
              </a:solidFill>
              <a:latin typeface="Cambria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араллелограмм 3"/>
          <p:cNvSpPr/>
          <p:nvPr/>
        </p:nvSpPr>
        <p:spPr>
          <a:xfrm>
            <a:off x="6084168" y="3284984"/>
            <a:ext cx="1864224" cy="1368152"/>
          </a:xfrm>
          <a:prstGeom prst="parallelogram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Трапеция 5"/>
          <p:cNvSpPr/>
          <p:nvPr/>
        </p:nvSpPr>
        <p:spPr>
          <a:xfrm>
            <a:off x="2771800" y="4077072"/>
            <a:ext cx="2376264" cy="1216152"/>
          </a:xfrm>
          <a:prstGeom prst="trapezoi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Ромб 6"/>
          <p:cNvSpPr/>
          <p:nvPr/>
        </p:nvSpPr>
        <p:spPr>
          <a:xfrm>
            <a:off x="1259632" y="2060848"/>
            <a:ext cx="1440160" cy="2448272"/>
          </a:xfrm>
          <a:prstGeom prst="diamond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Равнобедренный треугольник 7"/>
          <p:cNvSpPr/>
          <p:nvPr/>
        </p:nvSpPr>
        <p:spPr>
          <a:xfrm>
            <a:off x="4139952" y="1988840"/>
            <a:ext cx="1636768" cy="1418456"/>
          </a:xfrm>
          <a:prstGeom prst="triangl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Cambria" pitchFamily="18" charset="0"/>
              </a:rPr>
              <a:t>Назови фигуры.</a:t>
            </a:r>
            <a:endParaRPr lang="ru-RU" b="1" dirty="0">
              <a:solidFill>
                <a:srgbClr val="FF0000"/>
              </a:solidFill>
              <a:latin typeface="Cambria" pitchFamily="18" charset="0"/>
            </a:endParaRPr>
          </a:p>
        </p:txBody>
      </p:sp>
      <p:pic>
        <p:nvPicPr>
          <p:cNvPr id="4098" name="Picture 2" descr="C:\Users\Юлия\Desktop\b_2000003556_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1196752"/>
            <a:ext cx="6552728" cy="4914546"/>
          </a:xfrm>
          <a:prstGeom prst="rect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  <a:latin typeface="Cambria" pitchFamily="18" charset="0"/>
              </a:rPr>
              <a:t>Что лишнее?</a:t>
            </a:r>
            <a:endParaRPr lang="ru-RU" dirty="0">
              <a:solidFill>
                <a:srgbClr val="FF0000"/>
              </a:solidFill>
              <a:latin typeface="Cambria" pitchFamily="18" charset="0"/>
            </a:endParaRPr>
          </a:p>
        </p:txBody>
      </p:sp>
      <p:pic>
        <p:nvPicPr>
          <p:cNvPr id="5122" name="Picture 2" descr="C:\Users\Юлия\Desktop\ris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533" y="2060848"/>
            <a:ext cx="9147533" cy="286381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  <a:latin typeface="Cambria" pitchFamily="18" charset="0"/>
              </a:rPr>
              <a:t>Что лишнее?</a:t>
            </a:r>
            <a:endParaRPr lang="ru-RU" dirty="0">
              <a:solidFill>
                <a:srgbClr val="FF0000"/>
              </a:solidFill>
              <a:latin typeface="Cambria" pitchFamily="18" charset="0"/>
            </a:endParaRPr>
          </a:p>
        </p:txBody>
      </p:sp>
      <p:pic>
        <p:nvPicPr>
          <p:cNvPr id="6146" name="Picture 2" descr="C:\Users\Юлия\Desktop\gol-u2-t1-z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11760" y="1340768"/>
            <a:ext cx="4176464" cy="1778682"/>
          </a:xfrm>
          <a:prstGeom prst="rect">
            <a:avLst/>
          </a:prstGeom>
          <a:ln w="127000" cap="sq">
            <a:solidFill>
              <a:schemeClr val="tx2">
                <a:lumMod val="60000"/>
                <a:lumOff val="40000"/>
              </a:schemeClr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6147" name="Picture 3" descr="C:\Users\Юлия\Desktop\Matematika-2-klass-zadachi-primery-treugolniki_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1640" y="3645024"/>
            <a:ext cx="6719808" cy="1440160"/>
          </a:xfrm>
          <a:prstGeom prst="rect">
            <a:avLst/>
          </a:prstGeom>
          <a:ln w="127000" cap="sq">
            <a:solidFill>
              <a:srgbClr val="FFFF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348880"/>
            <a:ext cx="8229600" cy="377728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9600" dirty="0" smtClean="0">
                <a:solidFill>
                  <a:srgbClr val="FF0000"/>
                </a:solidFill>
              </a:rPr>
              <a:t>Молодцы!!!</a:t>
            </a:r>
            <a:endParaRPr lang="ru-RU" sz="9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434282"/>
          </a:xfrm>
        </p:spPr>
        <p:txBody>
          <a:bodyPr/>
          <a:lstStyle/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Геометрические 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фигуры</a:t>
            </a:r>
            <a:endParaRPr lang="ru-RU" dirty="0">
              <a:solidFill>
                <a:schemeClr val="tx2">
                  <a:lumMod val="75000"/>
                </a:schemeClr>
              </a:solidFill>
              <a:latin typeface="Cambr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483768" y="2780928"/>
            <a:ext cx="6203032" cy="3345235"/>
          </a:xfrm>
        </p:spPr>
        <p:txBody>
          <a:bodyPr/>
          <a:lstStyle/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Если взял бы я кружок,</a:t>
            </a:r>
            <a:br>
              <a:rPr lang="ru-RU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С двух сторон немного сжал,</a:t>
            </a:r>
            <a:br>
              <a:rPr lang="ru-RU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Отвечайте дети дружно -</a:t>
            </a:r>
            <a:br>
              <a:rPr lang="ru-RU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Получился бы ...</a:t>
            </a:r>
          </a:p>
          <a:p>
            <a:endParaRPr lang="ru-RU" dirty="0"/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78298"/>
          </a:xfrm>
        </p:spPr>
        <p:txBody>
          <a:bodyPr/>
          <a:lstStyle/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Геометрические фигуры</a:t>
            </a:r>
            <a:endParaRPr lang="ru-RU" dirty="0">
              <a:solidFill>
                <a:schemeClr val="tx2">
                  <a:lumMod val="75000"/>
                </a:schemeClr>
              </a:solidFill>
              <a:latin typeface="Cambr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C:\Users\Юлия\Desktop\geometricheskaya-figura-ova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1720" y="1844824"/>
            <a:ext cx="4968552" cy="3746288"/>
          </a:xfrm>
          <a:prstGeom prst="rect">
            <a:avLst/>
          </a:prstGeom>
          <a:noFill/>
          <a:effectLst>
            <a:softEdge rad="127000"/>
          </a:effectLst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434282"/>
          </a:xfrm>
        </p:spPr>
        <p:txBody>
          <a:bodyPr/>
          <a:lstStyle/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Геометрические 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фигуры</a:t>
            </a:r>
            <a:endParaRPr lang="ru-RU" dirty="0">
              <a:solidFill>
                <a:schemeClr val="tx2">
                  <a:lumMod val="75000"/>
                </a:schemeClr>
              </a:solidFill>
              <a:latin typeface="Cambr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619672" y="2132856"/>
            <a:ext cx="6203032" cy="3345235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    Я фигура – хоть куда,</a:t>
            </a:r>
            <a:br>
              <a:rPr lang="ru-RU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</a:b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Очень ровная всегда,</a:t>
            </a:r>
            <a:br>
              <a:rPr lang="ru-RU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</a:b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Все углы во мне равны</a:t>
            </a:r>
            <a:br>
              <a:rPr lang="ru-RU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</a:b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И четыре стороны.</a:t>
            </a:r>
            <a:br>
              <a:rPr lang="ru-RU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</a:b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Кубик – мой любимый брат,</a:t>
            </a:r>
            <a:br>
              <a:rPr lang="ru-RU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</a:b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Потому что я</a:t>
            </a:r>
            <a:r>
              <a:rPr lang="ru-RU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…. </a:t>
            </a:r>
            <a:endParaRPr lang="ru-RU" dirty="0">
              <a:solidFill>
                <a:schemeClr val="tx2">
                  <a:lumMod val="75000"/>
                </a:schemeClr>
              </a:solidFill>
              <a:latin typeface="Cambria" pitchFamily="18" charset="0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434282"/>
          </a:xfrm>
        </p:spPr>
        <p:txBody>
          <a:bodyPr/>
          <a:lstStyle/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Геометрические 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фигуры</a:t>
            </a:r>
            <a:endParaRPr lang="ru-RU" dirty="0">
              <a:solidFill>
                <a:schemeClr val="tx2">
                  <a:lumMod val="75000"/>
                </a:schemeClr>
              </a:solidFill>
              <a:latin typeface="Cambria" pitchFamily="18" charset="0"/>
            </a:endParaRPr>
          </a:p>
        </p:txBody>
      </p:sp>
      <p:pic>
        <p:nvPicPr>
          <p:cNvPr id="1026" name="Picture 2" descr="C:\Users\Юлия\Desktop\geometricheskaya-figura-kvadrat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7744" y="2060848"/>
            <a:ext cx="4106557" cy="3096344"/>
          </a:xfrm>
          <a:prstGeom prst="rect">
            <a:avLst/>
          </a:prstGeom>
          <a:noFill/>
          <a:effectLst>
            <a:softEdge rad="127000"/>
          </a:effectLst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434282"/>
          </a:xfrm>
        </p:spPr>
        <p:txBody>
          <a:bodyPr/>
          <a:lstStyle/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Геометрические 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фигуры</a:t>
            </a:r>
            <a:endParaRPr lang="ru-RU" dirty="0">
              <a:solidFill>
                <a:schemeClr val="tx2">
                  <a:lumMod val="75000"/>
                </a:schemeClr>
              </a:solidFill>
              <a:latin typeface="Cambr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691680" y="2420888"/>
            <a:ext cx="6203032" cy="3345235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600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    Обведи кирпич мелком</a:t>
            </a:r>
            <a:br>
              <a:rPr lang="ru-RU" sz="3600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</a:br>
            <a:r>
              <a:rPr lang="ru-RU" sz="3600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На асфальте целиком,</a:t>
            </a:r>
            <a:br>
              <a:rPr lang="ru-RU" sz="3600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</a:br>
            <a:r>
              <a:rPr lang="ru-RU" sz="3600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И получится фигура –</a:t>
            </a:r>
            <a:br>
              <a:rPr lang="ru-RU" sz="3600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</a:br>
            <a:r>
              <a:rPr lang="ru-RU" sz="3600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Ты, конечно, с ней знаком.</a:t>
            </a:r>
            <a:endParaRPr lang="ru-RU" sz="3600" dirty="0">
              <a:solidFill>
                <a:schemeClr val="tx2">
                  <a:lumMod val="75000"/>
                </a:schemeClr>
              </a:solidFill>
              <a:latin typeface="Cambria" pitchFamily="18" charset="0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434282"/>
          </a:xfrm>
        </p:spPr>
        <p:txBody>
          <a:bodyPr/>
          <a:lstStyle/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Геометрические 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фигуры</a:t>
            </a:r>
            <a:endParaRPr lang="ru-RU" dirty="0">
              <a:solidFill>
                <a:schemeClr val="tx2">
                  <a:lumMod val="75000"/>
                </a:schemeClr>
              </a:solidFill>
              <a:latin typeface="Cambria" pitchFamily="18" charset="0"/>
            </a:endParaRPr>
          </a:p>
        </p:txBody>
      </p:sp>
      <p:pic>
        <p:nvPicPr>
          <p:cNvPr id="2050" name="Picture 2" descr="C:\Users\Юлия\Desktop\0003-003-Prjamougolnik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736" y="2132856"/>
            <a:ext cx="4459817" cy="3344863"/>
          </a:xfrm>
          <a:prstGeom prst="rect">
            <a:avLst/>
          </a:prstGeom>
          <a:noFill/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434282"/>
          </a:xfrm>
        </p:spPr>
        <p:txBody>
          <a:bodyPr/>
          <a:lstStyle/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Геометрические 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фигуры</a:t>
            </a:r>
            <a:endParaRPr lang="ru-RU" dirty="0">
              <a:solidFill>
                <a:schemeClr val="tx2">
                  <a:lumMod val="75000"/>
                </a:schemeClr>
              </a:solidFill>
              <a:latin typeface="Cambr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63688" y="1988840"/>
            <a:ext cx="6203032" cy="3345235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    Треугольник сунул нос</a:t>
            </a:r>
            <a:br>
              <a:rPr lang="ru-RU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</a:b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В реактивный пылесос.</a:t>
            </a:r>
            <a:br>
              <a:rPr lang="ru-RU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</a:b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А без носа он, – о, боже! –</a:t>
            </a:r>
            <a:br>
              <a:rPr lang="ru-RU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</a:b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Стал на юбочку похожим.</a:t>
            </a:r>
            <a:br>
              <a:rPr lang="ru-RU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</a:b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Интереснее всего,</a:t>
            </a:r>
            <a:br>
              <a:rPr lang="ru-RU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</a:b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Как теперь зовут его.</a:t>
            </a:r>
            <a:endParaRPr lang="ru-RU" dirty="0">
              <a:solidFill>
                <a:schemeClr val="tx2">
                  <a:lumMod val="75000"/>
                </a:schemeClr>
              </a:solidFill>
              <a:latin typeface="Cambria" pitchFamily="18" charset="0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434282"/>
          </a:xfrm>
        </p:spPr>
        <p:txBody>
          <a:bodyPr/>
          <a:lstStyle/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Геометрические 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фигуры</a:t>
            </a:r>
            <a:endParaRPr lang="ru-RU" dirty="0">
              <a:solidFill>
                <a:schemeClr val="tx2">
                  <a:lumMod val="75000"/>
                </a:schemeClr>
              </a:solidFill>
              <a:latin typeface="Cambria" pitchFamily="18" charset="0"/>
            </a:endParaRPr>
          </a:p>
        </p:txBody>
      </p:sp>
      <p:pic>
        <p:nvPicPr>
          <p:cNvPr id="3074" name="Picture 2" descr="C:\Users\Юлия\Desktop\0009-009-Trapetsija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7591" t="4768" r="11442" b="17638"/>
          <a:stretch>
            <a:fillRect/>
          </a:stretch>
        </p:blipFill>
        <p:spPr bwMode="auto">
          <a:xfrm>
            <a:off x="2555776" y="2060848"/>
            <a:ext cx="4608512" cy="3312368"/>
          </a:xfrm>
          <a:prstGeom prst="rect">
            <a:avLst/>
          </a:prstGeom>
          <a:noFill/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203</TotalTime>
  <Words>78</Words>
  <Application>Microsoft Office PowerPoint</Application>
  <PresentationFormat>Экран (4:3)</PresentationFormat>
  <Paragraphs>27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Геометрические фигуры для детей</vt:lpstr>
      <vt:lpstr>Геометрические фигуры</vt:lpstr>
      <vt:lpstr>Геометрические фигуры</vt:lpstr>
      <vt:lpstr>Геометрические фигуры</vt:lpstr>
      <vt:lpstr>Геометрические фигуры</vt:lpstr>
      <vt:lpstr>Геометрические фигуры</vt:lpstr>
      <vt:lpstr>Геометрические фигуры</vt:lpstr>
      <vt:lpstr>Геометрические фигуры</vt:lpstr>
      <vt:lpstr>Геометрические фигуры</vt:lpstr>
      <vt:lpstr>Геометрические фигуры</vt:lpstr>
      <vt:lpstr>Геометрические фигуры</vt:lpstr>
      <vt:lpstr>Геометрические фигуры</vt:lpstr>
      <vt:lpstr>Геометрические фигуры</vt:lpstr>
      <vt:lpstr>Назови правильно.</vt:lpstr>
      <vt:lpstr>Что здесь лишнее?</vt:lpstr>
      <vt:lpstr>Назови фигуры.</vt:lpstr>
      <vt:lpstr>Что лишнее?</vt:lpstr>
      <vt:lpstr>Что лишнее?</vt:lpstr>
      <vt:lpstr>Слайд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Геометрия для малышей</dc:title>
  <dc:creator>Юлия</dc:creator>
  <cp:lastModifiedBy>veta</cp:lastModifiedBy>
  <cp:revision>25</cp:revision>
  <dcterms:created xsi:type="dcterms:W3CDTF">2016-05-23T14:50:37Z</dcterms:created>
  <dcterms:modified xsi:type="dcterms:W3CDTF">2024-05-22T11:54:17Z</dcterms:modified>
</cp:coreProperties>
</file>