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E6668-4139-4E65-9E50-8810A2E320B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F0DC1167-4799-4488-A391-DFB463951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938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E6668-4139-4E65-9E50-8810A2E320B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F0DC1167-4799-4488-A391-DFB463951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42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E6668-4139-4E65-9E50-8810A2E320B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F0DC1167-4799-4488-A391-DFB463951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5452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E6668-4139-4E65-9E50-8810A2E320B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F0DC1167-4799-4488-A391-DFB4639511F9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42744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E6668-4139-4E65-9E50-8810A2E320B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F0DC1167-4799-4488-A391-DFB463951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1493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E6668-4139-4E65-9E50-8810A2E320B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C1167-4799-4488-A391-DFB463951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9643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E6668-4139-4E65-9E50-8810A2E320B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C1167-4799-4488-A391-DFB463951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9726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E6668-4139-4E65-9E50-8810A2E320B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C1167-4799-4488-A391-DFB463951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8662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D6AE6668-4139-4E65-9E50-8810A2E320B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F0DC1167-4799-4488-A391-DFB463951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538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E6668-4139-4E65-9E50-8810A2E320B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C1167-4799-4488-A391-DFB463951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679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E6668-4139-4E65-9E50-8810A2E320B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F0DC1167-4799-4488-A391-DFB463951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124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E6668-4139-4E65-9E50-8810A2E320B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C1167-4799-4488-A391-DFB463951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845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E6668-4139-4E65-9E50-8810A2E320B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C1167-4799-4488-A391-DFB463951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69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E6668-4139-4E65-9E50-8810A2E320B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C1167-4799-4488-A391-DFB463951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172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E6668-4139-4E65-9E50-8810A2E320B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C1167-4799-4488-A391-DFB463951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020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E6668-4139-4E65-9E50-8810A2E320B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C1167-4799-4488-A391-DFB463951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51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E6668-4139-4E65-9E50-8810A2E320B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C1167-4799-4488-A391-DFB463951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762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AE6668-4139-4E65-9E50-8810A2E320B6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C1167-4799-4488-A391-DFB463951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2183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0322" y="2858400"/>
            <a:ext cx="8144134" cy="1373070"/>
          </a:xfrm>
        </p:spPr>
        <p:txBody>
          <a:bodyPr/>
          <a:lstStyle/>
          <a:p>
            <a:r>
              <a:rPr lang="de-DE" dirty="0"/>
              <a:t>DAS SCHULSYSTEM IN DEUTSCHLAND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47866" y="6486076"/>
            <a:ext cx="8144134" cy="1117687"/>
          </a:xfrm>
        </p:spPr>
        <p:txBody>
          <a:bodyPr/>
          <a:lstStyle/>
          <a:p>
            <a:r>
              <a:rPr lang="en-US" dirty="0" err="1"/>
              <a:t>Rasinowa</a:t>
            </a:r>
            <a:r>
              <a:rPr lang="en-US" dirty="0"/>
              <a:t> Angelina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2979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Deutsche Kinder müssen am Unterricht teilnehmen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781589"/>
            <a:ext cx="3318164" cy="245542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de-DE" sz="32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Footlight MT Light" panose="0204060206030A020304" pitchFamily="18" charset="0"/>
              </a:rPr>
              <a:t>In Deutschland gibt es ein Gesetz, das Kinder zum Lernen und zur Schule verpflichtet</a:t>
            </a:r>
            <a:endParaRPr lang="ru-RU" sz="32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Bahnschrift Light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734" y="2235921"/>
            <a:ext cx="63150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080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Kindergarten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956565"/>
            <a:ext cx="5013897" cy="35993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4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otlight MT Light" panose="0204060206030A020304" pitchFamily="18" charset="0"/>
              </a:rPr>
              <a:t>Vorschulerziehung ist in Deutschland nicht obligatorisch.</a:t>
            </a:r>
            <a:endParaRPr lang="ru-RU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2519" y="2248647"/>
            <a:ext cx="5298498" cy="4140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07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Institute der deutschen Vorschulbildung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7812" y="2226036"/>
            <a:ext cx="11026770" cy="4521127"/>
          </a:xfrm>
        </p:spPr>
        <p:txBody>
          <a:bodyPr>
            <a:normAutofit/>
          </a:bodyPr>
          <a:lstStyle/>
          <a:p>
            <a:pPr lvl="0" fontAlgn="base"/>
            <a:r>
              <a:rPr lang="ru-RU" sz="3600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Kinderkrippe</a:t>
            </a:r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(Ясли) — </a:t>
            </a:r>
            <a:r>
              <a:rPr lang="de-DE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otlight MT Light" panose="0204060206030A020304" pitchFamily="18" charset="0"/>
              </a:rPr>
              <a:t>Kinder von 2 Monaten bis 3 Jahren</a:t>
            </a:r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lvl="0" fontAlgn="base"/>
            <a:r>
              <a:rPr lang="ru-RU" sz="3600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Kindergärten</a:t>
            </a:r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(Детский сад ) </a:t>
            </a:r>
            <a:endParaRPr lang="en-US" sz="3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otlight MT Light" panose="0204060206030A020304" pitchFamily="18" charset="0"/>
            </a:endParaRPr>
          </a:p>
          <a:p>
            <a:pPr lvl="0" fontAlgn="base"/>
            <a:r>
              <a:rPr lang="ru-RU" sz="3600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Vorklassen</a:t>
            </a:r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(Дошкольные классы)</a:t>
            </a:r>
            <a:r>
              <a:rPr lang="en-US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otlight MT Light" panose="0204060206030A020304" pitchFamily="18" charset="0"/>
              </a:rPr>
              <a:t> - Kinder ab 5 </a:t>
            </a:r>
            <a:r>
              <a:rPr lang="en-US" sz="3600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otlight MT Light" panose="0204060206030A020304" pitchFamily="18" charset="0"/>
              </a:rPr>
              <a:t>Jahren</a:t>
            </a:r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en-US" sz="3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otlight MT Light" panose="0204060206030A020304" pitchFamily="18" charset="0"/>
            </a:endParaRPr>
          </a:p>
          <a:p>
            <a:pPr lvl="0" fontAlgn="base"/>
            <a:r>
              <a:rPr lang="ru-RU" sz="3600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Schulkindergärten</a:t>
            </a:r>
            <a:r>
              <a:rPr lang="en-US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otlight MT Light" panose="0204060206030A020304" pitchFamily="18" charset="0"/>
              </a:rPr>
              <a:t> </a:t>
            </a:r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(Детский сад при школе )</a:t>
            </a:r>
            <a:r>
              <a:rPr lang="en-US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otlight MT Light" panose="0204060206030A020304" pitchFamily="18" charset="0"/>
              </a:rPr>
              <a:t> - </a:t>
            </a:r>
            <a:r>
              <a:rPr lang="de-DE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otlight MT Light" panose="0204060206030A020304" pitchFamily="18" charset="0"/>
              </a:rPr>
              <a:t>Werden an einer bestimmten Schule organisiert.</a:t>
            </a:r>
            <a:endParaRPr lang="ru-RU" sz="3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52217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Primärstufe - </a:t>
            </a:r>
            <a:r>
              <a:rPr lang="ru-RU" dirty="0" err="1"/>
              <a:t>Grundschule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7921" y="2600110"/>
            <a:ext cx="4293461" cy="3599316"/>
          </a:xfrm>
        </p:spPr>
        <p:txBody>
          <a:bodyPr>
            <a:normAutofit lnSpcReduction="10000"/>
          </a:bodyPr>
          <a:lstStyle/>
          <a:p>
            <a:r>
              <a:rPr lang="de-DE" dirty="0"/>
              <a:t> Diese Stufe der Bildung ist gesetzlich kostenlos. </a:t>
            </a:r>
          </a:p>
          <a:p>
            <a:r>
              <a:rPr lang="de-DE" dirty="0"/>
              <a:t>Ab dem 6. Lebensjahr ist der Schulbesuch obligatorisch.</a:t>
            </a:r>
          </a:p>
          <a:p>
            <a:r>
              <a:rPr lang="de-DE" dirty="0"/>
              <a:t>Dieser Zeitraum dauert in 14 Bundesländern vier Jahre. In Berlin und Brandenburg sind es sechs Jahre.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9002" y="2015919"/>
            <a:ext cx="6694343" cy="4462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73806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4363" y="273058"/>
            <a:ext cx="9613900" cy="1081088"/>
          </a:xfrm>
        </p:spPr>
        <p:txBody>
          <a:bodyPr/>
          <a:lstStyle/>
          <a:p>
            <a:r>
              <a:rPr lang="de-DE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Sekundärstufe I</a:t>
            </a:r>
            <a:endParaRPr lang="ru-RU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44" b="100000" l="0" r="96042">
                        <a14:foregroundMark x1="23958" y1="23889" x2="25417" y2="76528"/>
                        <a14:foregroundMark x1="21354" y1="22639" x2="37083" y2="70139"/>
                        <a14:foregroundMark x1="27917" y1="22639" x2="22604" y2="75556"/>
                        <a14:foregroundMark x1="20938" y1="23472" x2="22292" y2="75972"/>
                        <a14:foregroundMark x1="21354" y1="22083" x2="33646" y2="21250"/>
                        <a14:foregroundMark x1="21354" y1="20972" x2="41354" y2="11528"/>
                        <a14:foregroundMark x1="41354" y1="11250" x2="56563" y2="19861"/>
                        <a14:foregroundMark x1="32708" y1="17778" x2="47708" y2="17917"/>
                        <a14:foregroundMark x1="33750" y1="16528" x2="45625" y2="16944"/>
                        <a14:foregroundMark x1="34375" y1="22361" x2="47917" y2="66111"/>
                        <a14:foregroundMark x1="38229" y1="26667" x2="53646" y2="19861"/>
                        <a14:foregroundMark x1="52708" y1="65278" x2="73438" y2="62222"/>
                        <a14:foregroundMark x1="58438" y1="32917" x2="64583" y2="35139"/>
                        <a14:foregroundMark x1="58229" y1="36944" x2="60000" y2="34722"/>
                        <a14:foregroundMark x1="62083" y1="36389" x2="56563" y2="33194"/>
                        <a14:foregroundMark x1="56354" y1="70556" x2="56979" y2="62778"/>
                        <a14:foregroundMark x1="34479" y1="9444" x2="59271" y2="19028"/>
                        <a14:foregroundMark x1="56563" y1="18611" x2="59688" y2="28889"/>
                        <a14:foregroundMark x1="58542" y1="29722" x2="69167" y2="35833"/>
                        <a14:foregroundMark x1="20000" y1="21944" x2="21250" y2="762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820153" y="594127"/>
            <a:ext cx="8351830" cy="6263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1313" y="1354146"/>
            <a:ext cx="5237018" cy="3491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26091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Sekundärstufe II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336873"/>
            <a:ext cx="4067891" cy="3599316"/>
          </a:xfrm>
        </p:spPr>
        <p:txBody>
          <a:bodyPr/>
          <a:lstStyle/>
          <a:p>
            <a:r>
              <a:rPr lang="de-DE" dirty="0"/>
              <a:t>beginnt am Ende der zehn Klassen. </a:t>
            </a:r>
          </a:p>
          <a:p>
            <a:r>
              <a:rPr lang="de-DE" dirty="0"/>
              <a:t>kann 2 oder 3 Jahre dauern und ist optional.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1112" y="2336873"/>
            <a:ext cx="6176255" cy="411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456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Однако большинство выпускников выпускается и ищет место для получения профессии. Фото: Ekrulila / pexels.com 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714" y="712239"/>
            <a:ext cx="8584796" cy="535605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</p:pic>
    </p:spTree>
    <p:extLst>
      <p:ext uri="{BB962C8B-B14F-4D97-AF65-F5344CB8AC3E}">
        <p14:creationId xmlns:p14="http://schemas.microsoft.com/office/powerpoint/2010/main" val="1549065748"/>
      </p:ext>
    </p:extLst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138</TotalTime>
  <Words>144</Words>
  <Application>Microsoft Office PowerPoint</Application>
  <PresentationFormat>Широкоэкранный</PresentationFormat>
  <Paragraphs>19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Bahnschrift Light</vt:lpstr>
      <vt:lpstr>Footlight MT Light</vt:lpstr>
      <vt:lpstr>Trebuchet MS</vt:lpstr>
      <vt:lpstr>Берлин</vt:lpstr>
      <vt:lpstr>DAS SCHULSYSTEM IN DEUTSCHLAND</vt:lpstr>
      <vt:lpstr>Deutsche Kinder müssen am Unterricht teilnehmen</vt:lpstr>
      <vt:lpstr>Kindergarten </vt:lpstr>
      <vt:lpstr>Institute der deutschen Vorschulbildung</vt:lpstr>
      <vt:lpstr>Primärstufe - Grundschule</vt:lpstr>
      <vt:lpstr>Sekundärstufe I</vt:lpstr>
      <vt:lpstr>Sekundärstufe II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Ангелина Разинова</dc:creator>
  <cp:lastModifiedBy>Дима Моисеев</cp:lastModifiedBy>
  <cp:revision>12</cp:revision>
  <dcterms:created xsi:type="dcterms:W3CDTF">2022-02-21T16:19:33Z</dcterms:created>
  <dcterms:modified xsi:type="dcterms:W3CDTF">2024-05-22T11:55:17Z</dcterms:modified>
</cp:coreProperties>
</file>