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86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2" r:id="rId26"/>
    <p:sldId id="283" r:id="rId27"/>
    <p:sldId id="284" r:id="rId28"/>
    <p:sldId id="285" r:id="rId29"/>
  </p:sldIdLst>
  <p:sldSz cx="12192000" cy="6858000"/>
  <p:notesSz cx="6858000" cy="9144000"/>
  <p:defaultTextStyle>
    <a:defPPr>
      <a:defRPr lang="x-non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2609950F-DBDC-40F9-9195-60AF8562BA3B}">
          <p14:sldIdLst>
            <p14:sldId id="256"/>
            <p14:sldId id="286"/>
          </p14:sldIdLst>
        </p14:section>
        <p14:section name="основные понятия" id="{2474287F-5A66-4BC6-8126-791C63F1B65A}">
          <p14:sldIdLst>
            <p14:sldId id="259"/>
            <p14:sldId id="260"/>
            <p14:sldId id="261"/>
            <p14:sldId id="262"/>
            <p14:sldId id="263"/>
            <p14:sldId id="264"/>
          </p14:sldIdLst>
        </p14:section>
        <p14:section name="Раздел без заголовка" id="{34AEDCA6-6C1F-4929-AA44-E8E5E90A7694}">
          <p14:sldIdLst>
            <p14:sldId id="265"/>
            <p14:sldId id="266"/>
            <p14:sldId id="267"/>
            <p14:sldId id="268"/>
            <p14:sldId id="269"/>
          </p14:sldIdLst>
        </p14:section>
        <p14:section name="Классификация ЧС по происхождению" id="{A53A8285-031B-4A6B-B4EF-CC0883CD44BC}">
          <p14:sldIdLst>
            <p14:sldId id="270"/>
            <p14:sldId id="271"/>
            <p14:sldId id="272"/>
            <p14:sldId id="273"/>
            <p14:sldId id="274"/>
            <p14:sldId id="275"/>
            <p14:sldId id="276"/>
            <p14:sldId id="277"/>
            <p14:sldId id="278"/>
            <p14:sldId id="279"/>
            <p14:sldId id="280"/>
          </p14:sldIdLst>
        </p14:section>
        <p14:section name="Классификация ЧС по конфликтности" id="{CEADF776-594F-470F-B6B0-A59B5319704E}">
          <p14:sldIdLst>
            <p14:sldId id="282"/>
          </p14:sldIdLst>
        </p14:section>
        <p14:section name="Классификация По масштабу распространения и тяжести последствий" id="{4B619651-F468-445C-8286-FE990D5DBADB}">
          <p14:sldIdLst>
            <p14:sldId id="283"/>
          </p14:sldIdLst>
        </p14:section>
        <p14:section name="классификация чс по скоростираспространения" id="{E0342A48-CAEC-4A1A-A552-BB04F5FC7CCB}">
          <p14:sldIdLst>
            <p14:sldId id="284"/>
            <p14:sldId id="285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2" autoAdjust="0"/>
    <p:restoredTop sz="95859" autoAdjust="0"/>
  </p:normalViewPr>
  <p:slideViewPr>
    <p:cSldViewPr snapToGrid="0" snapToObjects="1">
      <p:cViewPr varScale="1">
        <p:scale>
          <a:sx n="117" d="100"/>
          <a:sy n="117" d="100"/>
        </p:scale>
        <p:origin x="-318" y="-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4446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7BEE195-C105-0449-A9FB-2FE435DB0E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BA8EB931-343D-8044-8637-4558C2C953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EE5F8CB1-F1B8-9045-814C-D5CD93A01E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DA979-FA07-5548-88E0-15C2F5FBA35A}" type="datetimeFigureOut">
              <a:rPr lang="x-none" smtClean="0"/>
              <a:t>13.09.2023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F12D01A-7743-A64D-A1EF-CCAE949516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340F9D0-38CD-C648-B2C5-DC17F682EE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5FA410-3B96-DD46-93FA-33D9F53699DF}" type="slidenum">
              <a:rPr lang="x-none" smtClean="0"/>
              <a:t>‹#›</a:t>
            </a:fld>
            <a:endParaRPr lang="x-none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587605B8-375F-1843-BF1B-A07EAA3025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1630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17AA562-1123-6F4D-AC96-517024E7B1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23B56592-0C8C-E347-A1F7-BBE5577243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D7726ED-B77B-664D-A274-7A7CCD027D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DA979-FA07-5548-88E0-15C2F5FBA35A}" type="datetimeFigureOut">
              <a:rPr lang="x-none" smtClean="0"/>
              <a:t>13.09.2023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E30090F-1151-164B-AAF9-4EFBDE0294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AB4D58B-919E-534A-A566-5A5D109BAF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5FA410-3B96-DD46-93FA-33D9F53699DF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0651633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3F36DDF1-F418-BB4A-8652-DF89E154964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59E161D4-679C-534E-B18C-1B81BCF222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BF33A01-0B81-2D43-B649-2836A589E6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DA979-FA07-5548-88E0-15C2F5FBA35A}" type="datetimeFigureOut">
              <a:rPr lang="x-none" smtClean="0"/>
              <a:t>13.09.2023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328EBEE-2952-2D46-8D62-815BF5F9A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B5146B3-25DA-E540-AF7E-0FFD25E8E2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5FA410-3B96-DD46-93FA-33D9F53699DF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8953005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4CEEB7E-2DBD-F946-A1A5-C366275F40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D6432A4-B009-7042-A240-007D64F3E4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BE63B0C-D58B-0945-9A07-0C271DF8C6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DA979-FA07-5548-88E0-15C2F5FBA35A}" type="datetimeFigureOut">
              <a:rPr lang="x-none" smtClean="0"/>
              <a:t>13.09.2023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891B56A-D44E-AD49-8D86-2114B8A1BA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95A6A71-91DF-A745-B741-69EC0D9893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5FA410-3B96-DD46-93FA-33D9F53699DF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3275291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0D5499E-A806-E44C-9B98-0CFFCD8CE5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45DD87B9-888E-1A4F-8C17-F74D37F494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16AA31F-6BB4-8440-9118-4B339681D5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DA979-FA07-5548-88E0-15C2F5FBA35A}" type="datetimeFigureOut">
              <a:rPr lang="x-none" smtClean="0"/>
              <a:t>13.09.2023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1F0AB5D-1641-0F43-BC12-1DC63241D6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AA0029A-420E-BA4C-8DC2-8D2221E603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5FA410-3B96-DD46-93FA-33D9F53699DF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2549018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692F40C-AD01-884C-B005-610B0E8E03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3515A58-27AC-2843-AA89-66B8B25009B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7147D573-63D4-8F44-A1C0-FCD71D515B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6EBA4D90-E6BC-024D-A9F6-1F04A26466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DA979-FA07-5548-88E0-15C2F5FBA35A}" type="datetimeFigureOut">
              <a:rPr lang="x-none" smtClean="0"/>
              <a:t>13.09.2023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F52CBA43-E42A-C943-9A98-D9974B128A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EB541BBD-B66D-984B-BDCB-725B6A6B7F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5FA410-3B96-DD46-93FA-33D9F53699DF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6166972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CA45A07-09FE-A644-8F3F-5FA195181A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3AC34D38-4673-4849-BE7A-61C1A2ED9F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0E3BB178-1A55-294D-A5FA-EFF0AA5193D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7FB1F9A2-1C07-9844-83C2-4B430CE10DA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9DA425AE-0215-DB44-9C85-2FFBE6BC4F4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58F1BCD8-1677-1041-A4D1-6A5B1E1BE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DA979-FA07-5548-88E0-15C2F5FBA35A}" type="datetimeFigureOut">
              <a:rPr lang="x-none" smtClean="0"/>
              <a:t>13.09.2023</a:t>
            </a:fld>
            <a:endParaRPr lang="x-non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7C3BD160-8BB5-EC4F-B29A-FF7AD6B411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4C05B4D0-D697-7C41-B05C-16D721978F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5FA410-3B96-DD46-93FA-33D9F53699DF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0938892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B2CA8C7-3261-B346-847B-30BFBABF0F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60852E49-FE7C-E14F-8E2F-2C3180DA6A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DA979-FA07-5548-88E0-15C2F5FBA35A}" type="datetimeFigureOut">
              <a:rPr lang="x-none" smtClean="0"/>
              <a:t>13.09.2023</a:t>
            </a:fld>
            <a:endParaRPr lang="x-non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40B7DDC9-75FE-BC41-A1FC-C9C2221B2D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38E2A1E3-13B0-4C44-BCAD-61A1E3957C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5FA410-3B96-DD46-93FA-33D9F53699DF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7127254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9A30CB02-52A4-D44E-A76E-634F061EFF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DA979-FA07-5548-88E0-15C2F5FBA35A}" type="datetimeFigureOut">
              <a:rPr lang="x-none" smtClean="0"/>
              <a:t>13.09.2023</a:t>
            </a:fld>
            <a:endParaRPr lang="x-non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D06EB864-22BF-4840-AA08-7E155F3950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2CF813FD-6ADC-1B4B-8D24-441A003E2E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5FA410-3B96-DD46-93FA-33D9F53699DF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8164354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441DC22-CD07-084C-9029-17B81BF9CB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6B4E8EE-3FF7-9145-8098-82BB3D1124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B4CF1687-C97D-8A49-8117-5B23280B4C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2812D009-E375-1446-B13C-1FEEF8D756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DA979-FA07-5548-88E0-15C2F5FBA35A}" type="datetimeFigureOut">
              <a:rPr lang="x-none" smtClean="0"/>
              <a:t>13.09.2023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A0AA1FF5-0F7C-D34F-9D77-B249E1101B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15017B3A-C53A-9246-BF99-9BFA49CAB5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5FA410-3B96-DD46-93FA-33D9F53699DF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011202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4BBC026-8D10-9C4B-ABF9-CF286AA91D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8262F69A-76D3-A94D-9327-D7839E6BB64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x-non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B66E33E9-ABD1-3843-A855-85A35582F3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66A3464C-2B34-6D46-9081-C3108F8CBE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DA979-FA07-5548-88E0-15C2F5FBA35A}" type="datetimeFigureOut">
              <a:rPr lang="x-none" smtClean="0"/>
              <a:t>13.09.2023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88193454-9970-0543-A50A-855B228C3B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C143592F-2038-C640-8D70-0784CDA410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5FA410-3B96-DD46-93FA-33D9F53699DF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2304161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77639724-7379-7345-BF21-A7B085BAB1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377B3DF6-F243-C346-9EFD-F1B232846C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097B167-B9ED-1A47-8B66-D46DBC181B5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FDA979-FA07-5548-88E0-15C2F5FBA35A}" type="datetimeFigureOut">
              <a:rPr lang="x-none" smtClean="0"/>
              <a:t>13.09.2023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EFC1FB9-BA07-4D4F-9EF0-1DA84D1B98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E403589-F2F3-2045-8B39-41873FE94A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5FA410-3B96-DD46-93FA-33D9F53699DF}" type="slidenum">
              <a:rPr lang="x-none" smtClean="0"/>
              <a:t>‹#›</a:t>
            </a:fld>
            <a:endParaRPr lang="x-none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4BBB452D-0902-594A-B7D5-9D29EDF62CDA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062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5767996-4F16-F94F-BB59-52777B282E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763628"/>
            <a:ext cx="9144000" cy="2387600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Чрезвычайные ситуации. Классификация.</a:t>
            </a:r>
            <a:endParaRPr lang="x-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224DE36-3E59-D44C-B15D-A563B58E0D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243303"/>
            <a:ext cx="9144000" cy="1655762"/>
          </a:xfrm>
        </p:spPr>
        <p:txBody>
          <a:bodyPr/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ru-RU" dirty="0">
                <a:solidFill>
                  <a:schemeClr val="bg2">
                    <a:lumMod val="10000"/>
                  </a:schemeClr>
                </a:solidFill>
                <a:cs typeface="Times New Roman" pitchFamily="18" charset="0"/>
              </a:rPr>
              <a:t>Автор: 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ru-RU" dirty="0">
                <a:solidFill>
                  <a:schemeClr val="bg2">
                    <a:lumMod val="10000"/>
                  </a:schemeClr>
                </a:solidFill>
                <a:cs typeface="Times New Roman" pitchFamily="18" charset="0"/>
              </a:rPr>
              <a:t>Туктамышева Алина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8081995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b="1" dirty="0">
                <a:solidFill>
                  <a:srgbClr val="FF0000"/>
                </a:solidFill>
              </a:rPr>
              <a:t>Катастрофа</a:t>
            </a:r>
            <a:endParaRPr lang="ru-RU" sz="66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Это крупная авария, которая повлекла за собой человеческие жертвы, значительный материальный ущерб и другие тяжелые последствия</a:t>
            </a:r>
          </a:p>
          <a:p>
            <a:endParaRPr lang="ru-RU" dirty="0"/>
          </a:p>
        </p:txBody>
      </p:sp>
      <p:pic>
        <p:nvPicPr>
          <p:cNvPr id="3074" name="Picture 2" descr="ЧС техногенного характера: классификация, примеры - EcoBlog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1675" y="2876307"/>
            <a:ext cx="5698218" cy="3614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80933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dirty="0">
                <a:solidFill>
                  <a:srgbClr val="FF0000"/>
                </a:solidFill>
              </a:rPr>
              <a:t>Опасное природное явление</a:t>
            </a:r>
            <a:endParaRPr lang="ru-RU" sz="66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Это стихийное событие природного происхождения, которое по своей интенсивности, масштабу распространения и продолжительности воздействия может вызывать отрицательные последствия для жизнедеятельности людей, экономики и природной среды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880933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b="1" dirty="0">
                <a:solidFill>
                  <a:srgbClr val="FF0000"/>
                </a:solidFill>
              </a:rPr>
              <a:t>Стихийное </a:t>
            </a:r>
            <a:r>
              <a:rPr lang="ru-RU" sz="6600" b="1" dirty="0" smtClean="0">
                <a:solidFill>
                  <a:srgbClr val="FF0000"/>
                </a:solidFill>
              </a:rPr>
              <a:t>бедствие</a:t>
            </a:r>
            <a:endParaRPr lang="ru-RU" sz="66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72403" y="2086882"/>
            <a:ext cx="4861753" cy="4351338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Это катастрофическое природное явление, которое может вызвать многочисленные человеческие жертвы, значительный материальный ущерб и другие тяжелые последствия, возникшие вследствие катастрофы 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098" name="Picture 2" descr="Стихийное бедствие: определ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245" y="1899104"/>
            <a:ext cx="6641465" cy="4429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80933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Экологическое бедствие на Волге. Возбуждено дело в отношении «Водостока»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10593"/>
            <a:ext cx="12192000" cy="3747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b="1" dirty="0">
                <a:solidFill>
                  <a:srgbClr val="FF0000"/>
                </a:solidFill>
              </a:rPr>
              <a:t>Экологическое бедствие</a:t>
            </a:r>
            <a:endParaRPr lang="ru-RU" sz="66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Это ЧС особо крупных масштабов, вызванное изменением состояния суши, атмосферы, гидросферы и в целом биосферы и отрицательно повлиявшее на здоровье людей, среду обитания, экономику и генофонд.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609238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4631871" cy="1325563"/>
          </a:xfrm>
        </p:spPr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Классификация ЧС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93722" y="1315193"/>
            <a:ext cx="4835978" cy="627907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По происхождению</a:t>
            </a:r>
            <a:r>
              <a:rPr lang="ru-RU" dirty="0" smtClean="0"/>
              <a:t>:</a:t>
            </a:r>
          </a:p>
          <a:p>
            <a:pPr marL="0" indent="0">
              <a:buNone/>
            </a:pPr>
            <a:endParaRPr lang="ru-RU" dirty="0"/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2171701" y="1853293"/>
            <a:ext cx="2139042" cy="1110343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H="1">
            <a:off x="4430487" y="1943100"/>
            <a:ext cx="908956" cy="242071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6172200" y="2016579"/>
            <a:ext cx="832757" cy="2286000"/>
          </a:xfrm>
          <a:prstGeom prst="straightConnector1">
            <a:avLst/>
          </a:prstGeom>
          <a:ln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7151914" y="2016579"/>
            <a:ext cx="1404257" cy="1167492"/>
          </a:xfrm>
          <a:prstGeom prst="straightConnector1">
            <a:avLst/>
          </a:prstGeom>
          <a:ln>
            <a:solidFill>
              <a:schemeClr val="accent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Овал 11"/>
          <p:cNvSpPr/>
          <p:nvPr/>
        </p:nvSpPr>
        <p:spPr>
          <a:xfrm>
            <a:off x="201386" y="3008539"/>
            <a:ext cx="2427514" cy="1641022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2849335" y="4539343"/>
            <a:ext cx="2427514" cy="164102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6419850" y="4539343"/>
            <a:ext cx="2427514" cy="164102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8787493" y="2853417"/>
            <a:ext cx="2427514" cy="164102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694112" y="3608614"/>
            <a:ext cx="14420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ПРИРОДНЫЕ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312970" y="5161004"/>
            <a:ext cx="16145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ТЕХНОГЕННЫЕ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703320" y="5166055"/>
            <a:ext cx="18605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ЭКОЛОГИЧЕСКИЕ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9208405" y="3454666"/>
            <a:ext cx="15856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СОЦИАЛЬНЫЕ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79526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Природные чрезвычайные ситуации</a:t>
            </a:r>
            <a:endParaRPr lang="ru-RU" dirty="0">
              <a:solidFill>
                <a:srgbClr val="FF0000"/>
              </a:solidFill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1747157" y="1543050"/>
            <a:ext cx="947057" cy="1445079"/>
          </a:xfrm>
          <a:prstGeom prst="straightConnector1">
            <a:avLst/>
          </a:prstGeom>
          <a:ln w="5715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H="1">
            <a:off x="3780064" y="1543050"/>
            <a:ext cx="857251" cy="3012621"/>
          </a:xfrm>
          <a:prstGeom prst="straightConnector1">
            <a:avLst/>
          </a:prstGeom>
          <a:ln w="5715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5861957" y="1583871"/>
            <a:ext cx="979714" cy="2334986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8090807" y="1510393"/>
            <a:ext cx="1657350" cy="1583871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Группа 27"/>
          <p:cNvGrpSpPr/>
          <p:nvPr/>
        </p:nvGrpSpPr>
        <p:grpSpPr>
          <a:xfrm>
            <a:off x="119047" y="3094264"/>
            <a:ext cx="2432957" cy="1649186"/>
            <a:chOff x="342900" y="3380014"/>
            <a:chExt cx="2432957" cy="1649186"/>
          </a:xfrm>
          <a:solidFill>
            <a:schemeClr val="accent2">
              <a:lumMod val="75000"/>
            </a:schemeClr>
          </a:solidFill>
        </p:grpSpPr>
        <p:sp>
          <p:nvSpPr>
            <p:cNvPr id="20" name="Овал 19"/>
            <p:cNvSpPr/>
            <p:nvPr/>
          </p:nvSpPr>
          <p:spPr>
            <a:xfrm>
              <a:off x="342900" y="3380014"/>
              <a:ext cx="2432957" cy="164918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741526" y="3987675"/>
              <a:ext cx="1635704" cy="369332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ru-RU" b="1" dirty="0">
                  <a:solidFill>
                    <a:schemeClr val="bg1"/>
                  </a:solidFill>
                </a:rPr>
                <a:t>Геологические</a:t>
              </a:r>
            </a:p>
          </p:txBody>
        </p:sp>
      </p:grpSp>
      <p:grpSp>
        <p:nvGrpSpPr>
          <p:cNvPr id="30" name="Группа 29"/>
          <p:cNvGrpSpPr/>
          <p:nvPr/>
        </p:nvGrpSpPr>
        <p:grpSpPr>
          <a:xfrm>
            <a:off x="2552004" y="4680857"/>
            <a:ext cx="2456119" cy="1649186"/>
            <a:chOff x="2079171" y="5083629"/>
            <a:chExt cx="2456119" cy="1649186"/>
          </a:xfrm>
          <a:solidFill>
            <a:schemeClr val="accent6">
              <a:lumMod val="75000"/>
            </a:schemeClr>
          </a:solidFill>
        </p:grpSpPr>
        <p:sp>
          <p:nvSpPr>
            <p:cNvPr id="21" name="Овал 20"/>
            <p:cNvSpPr/>
            <p:nvPr/>
          </p:nvSpPr>
          <p:spPr>
            <a:xfrm>
              <a:off x="2079171" y="5083629"/>
              <a:ext cx="2432957" cy="164918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2274350" y="5723556"/>
              <a:ext cx="2260940" cy="369332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ru-RU" b="1" dirty="0">
                  <a:solidFill>
                    <a:schemeClr val="bg1"/>
                  </a:solidFill>
                </a:rPr>
                <a:t>Метеорологические</a:t>
              </a:r>
              <a:r>
                <a:rPr lang="ru-RU" dirty="0"/>
                <a:t> </a:t>
              </a:r>
            </a:p>
          </p:txBody>
        </p:sp>
      </p:grpSp>
      <p:grpSp>
        <p:nvGrpSpPr>
          <p:cNvPr id="32" name="Группа 31"/>
          <p:cNvGrpSpPr/>
          <p:nvPr/>
        </p:nvGrpSpPr>
        <p:grpSpPr>
          <a:xfrm>
            <a:off x="6097013" y="4196443"/>
            <a:ext cx="2432957" cy="1649186"/>
            <a:chOff x="5657850" y="3842657"/>
            <a:chExt cx="2432957" cy="1649186"/>
          </a:xfrm>
        </p:grpSpPr>
        <p:sp>
          <p:nvSpPr>
            <p:cNvPr id="22" name="Овал 21"/>
            <p:cNvSpPr/>
            <p:nvPr/>
          </p:nvSpPr>
          <p:spPr>
            <a:xfrm>
              <a:off x="5657850" y="3842657"/>
              <a:ext cx="2432957" cy="164918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5917399" y="4482584"/>
              <a:ext cx="1913857" cy="369332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ru-RU" b="1" dirty="0">
                  <a:solidFill>
                    <a:schemeClr val="bg1"/>
                  </a:solidFill>
                </a:rPr>
                <a:t>Гидрологические</a:t>
              </a:r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9246684" y="3455823"/>
            <a:ext cx="2432957" cy="1649186"/>
            <a:chOff x="8507185" y="4370614"/>
            <a:chExt cx="2432957" cy="1649186"/>
          </a:xfrm>
          <a:solidFill>
            <a:srgbClr val="C00000"/>
          </a:solidFill>
        </p:grpSpPr>
        <p:sp>
          <p:nvSpPr>
            <p:cNvPr id="23" name="Овал 22"/>
            <p:cNvSpPr/>
            <p:nvPr/>
          </p:nvSpPr>
          <p:spPr>
            <a:xfrm>
              <a:off x="8507185" y="4370614"/>
              <a:ext cx="2432957" cy="164918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8648353" y="4996934"/>
              <a:ext cx="2231188" cy="369332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ru-RU" b="1" dirty="0">
                  <a:solidFill>
                    <a:schemeClr val="bg1"/>
                  </a:solidFill>
                </a:rPr>
                <a:t>Природные пожары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816067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К геологическим ЧС относятся :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ЗЕМЛЕТРЯСЕНИЯ</a:t>
            </a:r>
            <a:endParaRPr lang="ru-RU" dirty="0"/>
          </a:p>
          <a:p>
            <a:r>
              <a:rPr lang="ru-RU" b="1" dirty="0"/>
              <a:t>ВУЛКАНИЧЕСКАЯ ДЕЯТЕЛЬНОСТЬ</a:t>
            </a:r>
            <a:endParaRPr lang="ru-RU" dirty="0"/>
          </a:p>
          <a:p>
            <a:r>
              <a:rPr lang="ru-RU" b="1" dirty="0"/>
              <a:t>ОПОЛЗНИ</a:t>
            </a:r>
            <a:endParaRPr lang="ru-RU" dirty="0"/>
          </a:p>
          <a:p>
            <a:r>
              <a:rPr lang="ru-RU" b="1" dirty="0"/>
              <a:t>СЕЛИ</a:t>
            </a:r>
            <a:endParaRPr lang="ru-RU" dirty="0"/>
          </a:p>
          <a:p>
            <a:r>
              <a:rPr lang="ru-RU" b="1" dirty="0"/>
              <a:t>СНЕЖНЫЕ ЛАВИНЫ</a:t>
            </a:r>
            <a:endParaRPr lang="ru-RU" dirty="0"/>
          </a:p>
          <a:p>
            <a:r>
              <a:rPr lang="ru-RU" b="1" dirty="0"/>
              <a:t>ОБВАЛЫ</a:t>
            </a:r>
            <a:endParaRPr lang="ru-RU" dirty="0"/>
          </a:p>
          <a:p>
            <a:r>
              <a:rPr lang="ru-RU" b="1" dirty="0"/>
              <a:t>ПРОСАДКИ ЗЕМНОЙ ПОВЕРХНОСТИ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816067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Метеорологические ЧС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УРАГАНЫ</a:t>
            </a:r>
          </a:p>
          <a:p>
            <a:r>
              <a:rPr lang="ru-RU" dirty="0"/>
              <a:t>БУРИ</a:t>
            </a:r>
          </a:p>
          <a:p>
            <a:r>
              <a:rPr lang="ru-RU" dirty="0"/>
              <a:t>ШТОРМЫ</a:t>
            </a:r>
          </a:p>
          <a:p>
            <a:r>
              <a:rPr lang="ru-RU" dirty="0"/>
              <a:t>СМЕРЧИ</a:t>
            </a:r>
          </a:p>
          <a:p>
            <a:endParaRPr lang="ru-RU" dirty="0"/>
          </a:p>
        </p:txBody>
      </p:sp>
      <p:pic>
        <p:nvPicPr>
          <p:cNvPr id="6146" name="Picture 2" descr="Смерч (торнадо): что это, как образуется, классификация, как спастись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8633" y="1467921"/>
            <a:ext cx="4400096" cy="2473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От редакции: Идеальный шторм. В полушаге от &quot;набега на банки&quot; - Ведомост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8796" y="3662433"/>
            <a:ext cx="3977368" cy="2793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К чему снится Буря — сонник: Буря во сне | WDAY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2873" y="4131128"/>
            <a:ext cx="3585856" cy="2393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Ураган &quot;Хилари&quot; в Калифорнии оставил без света 50 тысяч американцев |  21.08.2023, ИноСМИ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8796" y="1467921"/>
            <a:ext cx="4007797" cy="2003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16067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Гидрологические ЧС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НАВОДНЕНИЯ</a:t>
            </a:r>
          </a:p>
          <a:p>
            <a:r>
              <a:rPr lang="ru-RU" dirty="0"/>
              <a:t>ЦУНАМИ</a:t>
            </a:r>
          </a:p>
          <a:p>
            <a:r>
              <a:rPr lang="ru-RU" dirty="0"/>
              <a:t>ПОДТОПЛЕНИЯ</a:t>
            </a:r>
          </a:p>
          <a:p>
            <a:r>
              <a:rPr lang="ru-RU" dirty="0"/>
              <a:t>ПОЛОВОДЬЕ</a:t>
            </a:r>
          </a:p>
        </p:txBody>
      </p:sp>
      <p:pic>
        <p:nvPicPr>
          <p:cNvPr id="7172" name="Picture 4" descr="Половодь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7213" y="1581491"/>
            <a:ext cx="4248603" cy="3186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Наводнения в Европе (2021) — Википеди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1722" y="3713273"/>
            <a:ext cx="4599214" cy="2587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16067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Природные пожары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ЛЕСНЫЕ</a:t>
            </a:r>
          </a:p>
          <a:p>
            <a:r>
              <a:rPr lang="ru-RU" dirty="0"/>
              <a:t>СТЕПНЫЕ</a:t>
            </a:r>
          </a:p>
          <a:p>
            <a:r>
              <a:rPr lang="ru-RU" dirty="0"/>
              <a:t>ТОРФЯНЫЕ</a:t>
            </a:r>
          </a:p>
          <a:p>
            <a:r>
              <a:rPr lang="ru-RU" dirty="0"/>
              <a:t>ПОДЗЕМНЫЕ</a:t>
            </a:r>
          </a:p>
          <a:p>
            <a:endParaRPr lang="ru-RU" dirty="0"/>
          </a:p>
        </p:txBody>
      </p:sp>
      <p:pic>
        <p:nvPicPr>
          <p:cNvPr id="8194" name="Picture 2" descr="Природные пожары в 2018-м могут перекинуться на населенные пункты в 12  регионах России | Новости общества | Известия | 24.03.20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9500" y="2038350"/>
            <a:ext cx="8572500" cy="4819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16067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Атомная энергетика в Росси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3757" y="751112"/>
            <a:ext cx="9612086" cy="5849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139633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Биологические ЧС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ЭПИДЕМИИ</a:t>
            </a:r>
          </a:p>
          <a:p>
            <a:r>
              <a:rPr lang="ru-RU" dirty="0"/>
              <a:t>ЭПИЗООТИИ</a:t>
            </a:r>
          </a:p>
          <a:p>
            <a:r>
              <a:rPr lang="ru-RU" dirty="0"/>
              <a:t>ЭПИФИТОТИИ</a:t>
            </a:r>
          </a:p>
          <a:p>
            <a:endParaRPr lang="ru-RU" dirty="0"/>
          </a:p>
        </p:txBody>
      </p:sp>
      <p:pic>
        <p:nvPicPr>
          <p:cNvPr id="9218" name="Picture 2" descr="Эпидемия: что это, причины, правила поведения, отличия от пандеми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7575" y="1917926"/>
            <a:ext cx="6286500" cy="3533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541455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81453" y="365125"/>
            <a:ext cx="4337957" cy="1325563"/>
          </a:xfrm>
        </p:spPr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Космические ЧС</a:t>
            </a:r>
            <a:endParaRPr lang="ru-RU" dirty="0">
              <a:solidFill>
                <a:srgbClr val="FF0000"/>
              </a:solidFill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2637064" y="1583871"/>
            <a:ext cx="2106386" cy="1575708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6743700" y="1583871"/>
            <a:ext cx="1861457" cy="1665515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Скругленный прямоугольник 7"/>
          <p:cNvSpPr/>
          <p:nvPr/>
        </p:nvSpPr>
        <p:spPr>
          <a:xfrm>
            <a:off x="547007" y="3535136"/>
            <a:ext cx="3812722" cy="1494064"/>
          </a:xfrm>
          <a:prstGeom prst="roundRect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7330166" y="3535136"/>
            <a:ext cx="3812722" cy="1494064"/>
          </a:xfrm>
          <a:prstGeom prst="roundRect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7414530" y="3967850"/>
            <a:ext cx="36439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ПРОЧИЕ КОСМИЧЕСКИЕ КАТАСТРОФЫ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121728" y="3959002"/>
            <a:ext cx="26632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ПАДЕНИЕ МЕТИОРИТОВ, ОСТАТКОВ КОМЕТ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493894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Техногенные </a:t>
            </a:r>
            <a:r>
              <a:rPr lang="ru-RU" b="1" dirty="0">
                <a:solidFill>
                  <a:srgbClr val="FF0000"/>
                </a:solidFill>
              </a:rPr>
              <a:t>ЧС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Транспортные аварии (катастрофы)</a:t>
            </a:r>
          </a:p>
          <a:p>
            <a:r>
              <a:rPr lang="ru-RU" dirty="0"/>
              <a:t>Пожары, взрывы, угрозы взрывов</a:t>
            </a:r>
          </a:p>
          <a:p>
            <a:r>
              <a:rPr lang="ru-RU" dirty="0"/>
              <a:t>Аварии с выбросом (угрозой выброса) АХО</a:t>
            </a:r>
          </a:p>
          <a:p>
            <a:r>
              <a:rPr lang="ru-RU" dirty="0"/>
              <a:t>Аварии с выбросом (угрозой выброса) РВ</a:t>
            </a:r>
          </a:p>
          <a:p>
            <a:r>
              <a:rPr lang="ru-RU" dirty="0"/>
              <a:t>Аварии с выбросом (угрозой выброса) биологически ОВ</a:t>
            </a:r>
          </a:p>
          <a:p>
            <a:r>
              <a:rPr lang="ru-RU" dirty="0"/>
              <a:t>Внезапное обрушение зданий, сооружений</a:t>
            </a:r>
          </a:p>
          <a:p>
            <a:r>
              <a:rPr lang="ru-RU" dirty="0"/>
              <a:t>Аварии на электроэнергетических системах</a:t>
            </a:r>
          </a:p>
          <a:p>
            <a:r>
              <a:rPr lang="ru-RU" dirty="0"/>
              <a:t>Аварии на коммунальных системах жизнеобеспечения</a:t>
            </a:r>
          </a:p>
          <a:p>
            <a:r>
              <a:rPr lang="ru-RU" dirty="0"/>
              <a:t>Аварии на очистных сооружениях</a:t>
            </a:r>
          </a:p>
          <a:p>
            <a:r>
              <a:rPr lang="ru-RU" dirty="0"/>
              <a:t>Гидродинамические аварии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493894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Экологические ЧС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/>
              <a:t>Изменение климата</a:t>
            </a:r>
          </a:p>
          <a:p>
            <a:r>
              <a:rPr lang="ru-RU" dirty="0"/>
              <a:t>Острый «кислородный» голод в городах</a:t>
            </a:r>
          </a:p>
          <a:p>
            <a:r>
              <a:rPr lang="ru-RU" dirty="0"/>
              <a:t>Повышение наличие в почве, атмосфере вредных веществ сверх ПДК</a:t>
            </a:r>
          </a:p>
          <a:p>
            <a:r>
              <a:rPr lang="ru-RU" dirty="0"/>
              <a:t>Интенсивная деградация почвы (эрозия, засоление, заболачивание)</a:t>
            </a:r>
          </a:p>
          <a:p>
            <a:r>
              <a:rPr lang="ru-RU" dirty="0"/>
              <a:t>Резкое изменение предельно допустимого шума</a:t>
            </a:r>
          </a:p>
          <a:p>
            <a:r>
              <a:rPr lang="ru-RU" dirty="0"/>
              <a:t>Разрушение озонового слоя атмосферы</a:t>
            </a:r>
          </a:p>
          <a:p>
            <a:r>
              <a:rPr lang="ru-RU" dirty="0"/>
              <a:t>Резкая нехватка питьевой воды</a:t>
            </a:r>
          </a:p>
          <a:p>
            <a:r>
              <a:rPr lang="ru-RU" dirty="0"/>
              <a:t>Исчезновение видов животных, растений и т.д.</a:t>
            </a:r>
          </a:p>
        </p:txBody>
      </p:sp>
    </p:spTree>
    <p:extLst>
      <p:ext uri="{BB962C8B-B14F-4D97-AF65-F5344CB8AC3E}">
        <p14:creationId xmlns:p14="http://schemas.microsoft.com/office/powerpoint/2010/main" val="407493894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Социальные ЧС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Эпидемии</a:t>
            </a:r>
          </a:p>
          <a:p>
            <a:r>
              <a:rPr lang="ru-RU" dirty="0"/>
              <a:t>Войны</a:t>
            </a:r>
          </a:p>
          <a:p>
            <a:r>
              <a:rPr lang="ru-RU" dirty="0"/>
              <a:t>Голод</a:t>
            </a:r>
          </a:p>
          <a:p>
            <a:r>
              <a:rPr lang="ru-RU" dirty="0"/>
              <a:t>Терроризм</a:t>
            </a:r>
          </a:p>
          <a:p>
            <a:r>
              <a:rPr lang="ru-RU" dirty="0"/>
              <a:t>Общественные беспорядки</a:t>
            </a:r>
          </a:p>
          <a:p>
            <a:r>
              <a:rPr lang="ru-RU" dirty="0"/>
              <a:t>Военные столкновения</a:t>
            </a:r>
          </a:p>
          <a:p>
            <a:r>
              <a:rPr lang="ru-RU" dirty="0"/>
              <a:t>Экономические кризисы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493894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Классификация ЧС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По </a:t>
            </a:r>
            <a:r>
              <a:rPr lang="ru-RU" dirty="0" smtClean="0"/>
              <a:t>конфликтности:</a:t>
            </a:r>
            <a:endParaRPr lang="ru-RU" dirty="0"/>
          </a:p>
          <a:p>
            <a:r>
              <a:rPr lang="ru-RU" b="1" dirty="0">
                <a:solidFill>
                  <a:srgbClr val="0070C0"/>
                </a:solidFill>
              </a:rPr>
              <a:t>Бесконфликтные</a:t>
            </a:r>
            <a:r>
              <a:rPr lang="ru-RU" dirty="0">
                <a:solidFill>
                  <a:srgbClr val="0070C0"/>
                </a:solidFill>
              </a:rPr>
              <a:t> </a:t>
            </a:r>
            <a:r>
              <a:rPr lang="ru-RU" dirty="0"/>
              <a:t>(ЧС техногенного, природного и экологического происхождения)</a:t>
            </a:r>
          </a:p>
          <a:p>
            <a:r>
              <a:rPr lang="ru-RU" b="1" dirty="0">
                <a:solidFill>
                  <a:srgbClr val="0070C0"/>
                </a:solidFill>
              </a:rPr>
              <a:t>Конфликтные</a:t>
            </a:r>
            <a:r>
              <a:rPr lang="ru-RU" dirty="0"/>
              <a:t> (социальные)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828046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20196"/>
            <a:ext cx="10515600" cy="1325563"/>
          </a:xfrm>
        </p:spPr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Классификация ЧС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6122" y="1041854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По </a:t>
            </a:r>
            <a:r>
              <a:rPr lang="ru-RU" dirty="0" smtClean="0"/>
              <a:t>масштабу распространения и тяжести последствий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6908818"/>
              </p:ext>
            </p:extLst>
          </p:nvPr>
        </p:nvGraphicFramePr>
        <p:xfrm>
          <a:off x="325666" y="1593246"/>
          <a:ext cx="11659505" cy="50292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331901"/>
                <a:gridCol w="2331901"/>
                <a:gridCol w="2331901"/>
                <a:gridCol w="2331901"/>
                <a:gridCol w="2331901"/>
              </a:tblGrid>
              <a:tr h="631976">
                <a:tc>
                  <a:txBody>
                    <a:bodyPr/>
                    <a:lstStyle/>
                    <a:p>
                      <a:r>
                        <a:rPr lang="ru-RU" sz="1800" b="1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Название ЧС</a:t>
                      </a:r>
                      <a:endParaRPr lang="ru-RU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Количество пострадавших</a:t>
                      </a:r>
                      <a:endParaRPr lang="ru-RU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Нарушены условия жизни</a:t>
                      </a:r>
                      <a:endParaRPr lang="ru-RU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Материальный ущерб</a:t>
                      </a:r>
                      <a:endParaRPr lang="ru-RU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Зона </a:t>
                      </a:r>
                      <a:r>
                        <a:rPr lang="ru-RU" sz="1800" b="1" i="0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распрастранения</a:t>
                      </a:r>
                      <a:r>
                        <a:rPr lang="ru-RU" sz="1800" b="1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ЧС</a:t>
                      </a:r>
                      <a:endParaRPr lang="ru-RU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631976"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Локальная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 более 10 человек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 более 100 человек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 более 1 тыс. МРОТ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 выходит за пределы объекта</a:t>
                      </a:r>
                      <a:endParaRPr lang="ru-RU" dirty="0"/>
                    </a:p>
                  </a:txBody>
                  <a:tcPr/>
                </a:tc>
              </a:tr>
              <a:tr h="631976"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Местная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от 10 до 50 человек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от 100 до 300 человек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от 1 тыс. до 5 тыс. МРОТ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 выходит за пределы города, района, </a:t>
                      </a:r>
                      <a:r>
                        <a:rPr lang="ru-RU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н.пункта</a:t>
                      </a:r>
                      <a:endParaRPr lang="ru-RU" dirty="0"/>
                    </a:p>
                  </a:txBody>
                  <a:tcPr/>
                </a:tc>
              </a:tr>
              <a:tr h="631976"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Территориальная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от 50 до 500 человек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от 300 до 500 человек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от 5 тыс. до 500 тыс. МРОТ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 выходит за пределы субъекта РФ</a:t>
                      </a:r>
                      <a:endParaRPr lang="ru-RU" dirty="0"/>
                    </a:p>
                  </a:txBody>
                  <a:tcPr/>
                </a:tc>
              </a:tr>
              <a:tr h="631976"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Региональная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от 50 до 500 человек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от 500 до 1000 человек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от 500 тыс. до 5 млн. МРОТ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 выходит за пределы 2-х субъектов РФ</a:t>
                      </a:r>
                      <a:endParaRPr lang="ru-RU" dirty="0"/>
                    </a:p>
                  </a:txBody>
                  <a:tcPr/>
                </a:tc>
              </a:tr>
              <a:tr h="631976"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Федеральная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более 500 человек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более 1000 человек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более 5 млн. МРОТ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выходит за пределы 2-х субъектов РФ</a:t>
                      </a:r>
                      <a:endParaRPr lang="ru-RU" dirty="0"/>
                    </a:p>
                  </a:txBody>
                  <a:tcPr/>
                </a:tc>
              </a:tr>
              <a:tr h="631976"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Трансграничная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выходит за пределы РФ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2954176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Классификация ЧС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По скорости </a:t>
            </a:r>
            <a:r>
              <a:rPr lang="ru-RU" dirty="0" smtClean="0"/>
              <a:t>распространения:</a:t>
            </a:r>
          </a:p>
          <a:p>
            <a:r>
              <a:rPr lang="ru-RU" b="1" dirty="0">
                <a:solidFill>
                  <a:srgbClr val="0070C0"/>
                </a:solidFill>
              </a:rPr>
              <a:t>Внезапные</a:t>
            </a:r>
            <a:r>
              <a:rPr lang="ru-RU" dirty="0"/>
              <a:t> – взрывы, транспортные аварии, землетрясения.</a:t>
            </a:r>
          </a:p>
          <a:p>
            <a:r>
              <a:rPr lang="ru-RU" b="1" dirty="0">
                <a:solidFill>
                  <a:srgbClr val="0070C0"/>
                </a:solidFill>
              </a:rPr>
              <a:t>Быстро распространяющиеся</a:t>
            </a:r>
            <a:r>
              <a:rPr lang="ru-RU" dirty="0"/>
              <a:t> (стремительные) – пожары, выбросы СДЯВ.</a:t>
            </a:r>
          </a:p>
          <a:p>
            <a:r>
              <a:rPr lang="ru-RU" b="1" dirty="0">
                <a:solidFill>
                  <a:srgbClr val="0070C0"/>
                </a:solidFill>
              </a:rPr>
              <a:t>Умеренно распространяющиеся</a:t>
            </a:r>
            <a:r>
              <a:rPr lang="ru-RU" dirty="0"/>
              <a:t> (умеренные) – с выбросом РВ, наводнения, половодья.</a:t>
            </a:r>
          </a:p>
          <a:p>
            <a:r>
              <a:rPr lang="ru-RU" b="1" dirty="0">
                <a:solidFill>
                  <a:srgbClr val="0070C0"/>
                </a:solidFill>
              </a:rPr>
              <a:t>Медленно распространяющиеся</a:t>
            </a:r>
            <a:r>
              <a:rPr lang="ru-RU" dirty="0"/>
              <a:t> (плавные) – эпидемии, экологические отклонения .</a:t>
            </a:r>
          </a:p>
        </p:txBody>
      </p:sp>
    </p:spTree>
    <p:extLst>
      <p:ext uri="{BB962C8B-B14F-4D97-AF65-F5344CB8AC3E}">
        <p14:creationId xmlns:p14="http://schemas.microsoft.com/office/powerpoint/2010/main" val="376856844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01391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1435" y="1825625"/>
            <a:ext cx="11163300" cy="4351338"/>
          </a:xfrm>
        </p:spPr>
        <p:txBody>
          <a:bodyPr/>
          <a:lstStyle/>
          <a:p>
            <a:pPr marL="0" indent="0">
              <a:buNone/>
            </a:pPr>
            <a:r>
              <a:rPr lang="ru-RU" sz="3200" b="1" dirty="0">
                <a:solidFill>
                  <a:srgbClr val="FF0000"/>
                </a:solidFill>
              </a:rPr>
              <a:t>Чрезвычайная ситуация</a:t>
            </a:r>
            <a:r>
              <a:rPr lang="ru-RU" sz="3200" dirty="0"/>
              <a:t> – это обстановка на определенной территории, сложившаяся в результате аварии, опасного явления, катастрофы, стихийного или иного бедствия, которые могут повлечь или повлекли за собой человеческие жертвы, ущерб здоровью людей или окружающей природной среде, а так же значительные материальные потери и нарушения условий жизнедеятельности людей.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32455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5749" y="1681842"/>
            <a:ext cx="11715751" cy="4629150"/>
          </a:xfrm>
        </p:spPr>
        <p:txBody>
          <a:bodyPr/>
          <a:lstStyle/>
          <a:p>
            <a:r>
              <a:rPr lang="ru-RU" sz="3200" b="1" dirty="0">
                <a:solidFill>
                  <a:srgbClr val="FF0000"/>
                </a:solidFill>
              </a:rPr>
              <a:t>Риск возникновения ЧС</a:t>
            </a:r>
            <a:r>
              <a:rPr lang="ru-RU" sz="3200" dirty="0"/>
              <a:t> – вероятность или </a:t>
            </a:r>
            <a:r>
              <a:rPr lang="ru-RU" sz="3200" dirty="0" smtClean="0"/>
              <a:t>частота возникновения </a:t>
            </a:r>
            <a:r>
              <a:rPr lang="ru-RU" sz="3200" dirty="0"/>
              <a:t>источника ЧС, </a:t>
            </a:r>
            <a:r>
              <a:rPr lang="ru-RU" sz="3200" dirty="0" smtClean="0"/>
              <a:t>определяемая соответствующими </a:t>
            </a:r>
            <a:r>
              <a:rPr lang="ru-RU" sz="3200" dirty="0"/>
              <a:t>показателями риска</a:t>
            </a:r>
            <a:r>
              <a:rPr lang="ru-RU" sz="3200" dirty="0" smtClean="0"/>
              <a:t>.</a:t>
            </a:r>
          </a:p>
          <a:p>
            <a:endParaRPr lang="ru-RU" sz="3200" dirty="0"/>
          </a:p>
          <a:p>
            <a:r>
              <a:rPr lang="ru-RU" sz="3200" b="1" dirty="0">
                <a:solidFill>
                  <a:srgbClr val="FF0000"/>
                </a:solidFill>
              </a:rPr>
              <a:t>Источник ЧС</a:t>
            </a:r>
            <a:r>
              <a:rPr lang="ru-RU" sz="3200" dirty="0"/>
              <a:t> – опасное природное явление, авария или опасное техногенное происшествие, широко распространенная инфекционная болезнь людей, с/х животных и растений, а также применение современных средств поражения, в результате чего произошла или может возникнуть ЧС.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135728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34142" y="644979"/>
            <a:ext cx="10515600" cy="213156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Безопасность в ЧС</a:t>
            </a:r>
            <a:r>
              <a:rPr lang="ru-RU" dirty="0"/>
              <a:t> – состояние защищенности населения, объектов народного хозяйства и окружающей природной среды в ЧС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34142" y="3303361"/>
            <a:ext cx="10515600" cy="2901496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solidFill>
                  <a:srgbClr val="FF0000"/>
                </a:solidFill>
              </a:rPr>
              <a:t>Различают безопасность</a:t>
            </a:r>
            <a:r>
              <a:rPr lang="ru-RU" dirty="0">
                <a:solidFill>
                  <a:srgbClr val="FF0000"/>
                </a:solidFill>
              </a:rPr>
              <a:t> :</a:t>
            </a:r>
          </a:p>
          <a:p>
            <a:r>
              <a:rPr lang="ru-RU" b="1" i="1" dirty="0"/>
              <a:t>По видам</a:t>
            </a:r>
            <a:r>
              <a:rPr lang="ru-RU" dirty="0"/>
              <a:t> (промышленная, химическая, радиационная, сейсмическая, пожарная, биологическая, экологическая);</a:t>
            </a:r>
          </a:p>
          <a:p>
            <a:r>
              <a:rPr lang="ru-RU" b="1" i="1" dirty="0"/>
              <a:t>По объектам</a:t>
            </a:r>
            <a:r>
              <a:rPr lang="ru-RU" dirty="0"/>
              <a:t> (население, объект народного хозяйства, окружающая природная среда);</a:t>
            </a:r>
          </a:p>
          <a:p>
            <a:r>
              <a:rPr lang="ru-RU" b="1" i="1" dirty="0"/>
              <a:t>По основным источникам ЧС.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880933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5364" y="1330779"/>
            <a:ext cx="11430000" cy="484618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>
                <a:solidFill>
                  <a:srgbClr val="FF0000"/>
                </a:solidFill>
              </a:rPr>
              <a:t>Защищенность в ЧС</a:t>
            </a:r>
            <a:r>
              <a:rPr lang="ru-RU" dirty="0"/>
              <a:t> – состояние, при котором предотвращают, преодолевают или предельно снижают негативные последствия возникновения потенциальных опасностей в ЧС для населения, объектов народного хозяйства и окружающей природной среды.</a:t>
            </a:r>
          </a:p>
          <a:p>
            <a:pPr marL="0" indent="0">
              <a:buNone/>
            </a:pPr>
            <a:r>
              <a:rPr lang="ru-RU" b="1" dirty="0">
                <a:solidFill>
                  <a:srgbClr val="FF0000"/>
                </a:solidFill>
              </a:rPr>
              <a:t>Опасность в ЧС</a:t>
            </a:r>
            <a:r>
              <a:rPr lang="ru-RU" dirty="0">
                <a:solidFill>
                  <a:srgbClr val="FF0000"/>
                </a:solidFill>
              </a:rPr>
              <a:t> </a:t>
            </a:r>
            <a:r>
              <a:rPr lang="ru-RU" dirty="0"/>
              <a:t>– состояние, при котором создалась или вероятна угроза возникновения поражающих факторов и воздействия источника ЧС на население, объекты народного хозяйства и окружающую природную среду в зоне ЧС.</a:t>
            </a:r>
          </a:p>
          <a:p>
            <a:pPr marL="0" indent="0">
              <a:buNone/>
            </a:pPr>
            <a:r>
              <a:rPr lang="ru-RU" b="1" dirty="0">
                <a:solidFill>
                  <a:srgbClr val="FF0000"/>
                </a:solidFill>
              </a:rPr>
              <a:t>Зона ЧС</a:t>
            </a:r>
            <a:r>
              <a:rPr lang="ru-RU" dirty="0"/>
              <a:t> – территория или акватория, на которой в результате возникновения источника ЧС или распространения его последствий из других районов возникла ЧС.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880933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4735" y="1681843"/>
            <a:ext cx="11307535" cy="4495120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solidFill>
                  <a:srgbClr val="FF0000"/>
                </a:solidFill>
              </a:rPr>
              <a:t>Потенциально опасный объект (ПОО)</a:t>
            </a:r>
            <a:r>
              <a:rPr lang="ru-RU" dirty="0"/>
              <a:t> – объект, на котором используют, производят, перерабатывают, хранят или транспортируют радиоактивные, </a:t>
            </a:r>
            <a:r>
              <a:rPr lang="ru-RU" dirty="0" err="1"/>
              <a:t>пожаро</a:t>
            </a:r>
            <a:r>
              <a:rPr lang="ru-RU" dirty="0"/>
              <a:t> - взрывоопасные, опасные химические и биологические вещества, создающие реальную угрозу возникновения источника ЧС.</a:t>
            </a:r>
          </a:p>
          <a:p>
            <a:pPr marL="0" indent="0">
              <a:buNone/>
            </a:pPr>
            <a:r>
              <a:rPr lang="ru-RU" b="1" dirty="0">
                <a:solidFill>
                  <a:srgbClr val="FF0000"/>
                </a:solidFill>
              </a:rPr>
              <a:t>Предупреждение ЧС</a:t>
            </a:r>
            <a:r>
              <a:rPr lang="ru-RU" dirty="0"/>
              <a:t> – совокупность мероприятий, проводимых органами исполнительной власти РФ и ее субъектов, органами местного самоуправления и организационными структурами РСЧС, направленных на предотвращение ЧС и уменьшение их масштабов в случае возникновения.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880933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1679" y="968375"/>
            <a:ext cx="10515600" cy="298313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>
                <a:solidFill>
                  <a:srgbClr val="FF0000"/>
                </a:solidFill>
              </a:rPr>
              <a:t>Предотвращение ЧС</a:t>
            </a:r>
            <a:r>
              <a:rPr lang="ru-RU" dirty="0"/>
              <a:t> - комплекс правовых, организационных, экономических, инженерно-технических, эколого-защитных, санитарно-гигиенических, санитарно-эпидемиологических, и специальных мероприятий, направленных на организацию наблюдения и контроля за состоянием окружающей природной среды и ПОО, прогнозирования и профилактики возникновения источников ЧС, а также на подготовку к </a:t>
            </a:r>
            <a:r>
              <a:rPr lang="ru-RU" dirty="0" smtClean="0"/>
              <a:t>ЧС. </a:t>
            </a:r>
            <a:endParaRPr lang="ru-RU" dirty="0"/>
          </a:p>
        </p:txBody>
      </p:sp>
      <p:pic>
        <p:nvPicPr>
          <p:cNvPr id="1026" name="Picture 2" descr="Гражданская оборона и предупреждение ЧС, разработка паспорта безопасности  опасного объекта - Оренбург - ООО &quot;ИКЦ Промтехаудит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9267" y="4106636"/>
            <a:ext cx="3629750" cy="2540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150 млн рублей заложили на предупреждение ЧС в Якутии в этом году —  Информационный портал Yk24/Як2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8640" y="3820738"/>
            <a:ext cx="4246296" cy="2826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Оперативный штаб по предотвращению ЧС на юге в Приморье создан в ДГК -  PrimaMedia.ru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4382976"/>
            <a:ext cx="3392487" cy="2264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80933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b="1" dirty="0">
                <a:solidFill>
                  <a:srgbClr val="FF0000"/>
                </a:solidFill>
              </a:rPr>
              <a:t>Авария</a:t>
            </a:r>
            <a:endParaRPr lang="ru-RU" sz="66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3480" y="1825625"/>
            <a:ext cx="569867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Это ЧС техногенного характера, происшедшее по конструктивным, производственным, техническим или эксплуатационным причинам, либо из-за случайных внешних воздействий и заключающаяся в повреждении, выходе из строя, разрушении технических устройств и сооружений.</a:t>
            </a:r>
          </a:p>
          <a:p>
            <a:endParaRPr lang="ru-RU" dirty="0"/>
          </a:p>
        </p:txBody>
      </p:sp>
      <p:pic>
        <p:nvPicPr>
          <p:cNvPr id="2050" name="Picture 2" descr="Министерство Российской Федерации по делам гражданской обороны, чрезвычайным  ситуациям и ликвидации последствий стихийных бедстви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9513" y="1548040"/>
            <a:ext cx="6485918" cy="4278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80933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528</Words>
  <Application>Microsoft Office PowerPoint</Application>
  <PresentationFormat>Произвольный</PresentationFormat>
  <Paragraphs>142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Office Theme</vt:lpstr>
      <vt:lpstr>Чрезвычайные ситуации. Классификация.</vt:lpstr>
      <vt:lpstr>Презентация PowerPoint</vt:lpstr>
      <vt:lpstr>Презентация PowerPoint</vt:lpstr>
      <vt:lpstr>Презентация PowerPoint</vt:lpstr>
      <vt:lpstr>Безопасность в ЧС – состояние защищенности населения, объектов народного хозяйства и окружающей природной среды в ЧС.</vt:lpstr>
      <vt:lpstr>Презентация PowerPoint</vt:lpstr>
      <vt:lpstr>Презентация PowerPoint</vt:lpstr>
      <vt:lpstr>Презентация PowerPoint</vt:lpstr>
      <vt:lpstr>Авария</vt:lpstr>
      <vt:lpstr>Катастрофа</vt:lpstr>
      <vt:lpstr>Опасное природное явление</vt:lpstr>
      <vt:lpstr>Стихийное бедствие</vt:lpstr>
      <vt:lpstr>Экологическое бедствие</vt:lpstr>
      <vt:lpstr>Классификация ЧС</vt:lpstr>
      <vt:lpstr>Природные чрезвычайные ситуации</vt:lpstr>
      <vt:lpstr>К геологическим ЧС относятся :</vt:lpstr>
      <vt:lpstr>Метеорологические ЧС</vt:lpstr>
      <vt:lpstr>Гидрологические ЧС</vt:lpstr>
      <vt:lpstr>Природные пожары</vt:lpstr>
      <vt:lpstr>Биологические ЧС</vt:lpstr>
      <vt:lpstr>Космические ЧС</vt:lpstr>
      <vt:lpstr>Техногенные ЧС</vt:lpstr>
      <vt:lpstr>Экологические ЧС</vt:lpstr>
      <vt:lpstr>Социальные ЧС</vt:lpstr>
      <vt:lpstr>Классификация ЧС</vt:lpstr>
      <vt:lpstr>Классификация ЧС</vt:lpstr>
      <vt:lpstr>Классификация ЧС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Microsoft Office User</dc:creator>
  <cp:lastModifiedBy>Алексей</cp:lastModifiedBy>
  <cp:revision>8</cp:revision>
  <dcterms:created xsi:type="dcterms:W3CDTF">2022-01-31T14:37:20Z</dcterms:created>
  <dcterms:modified xsi:type="dcterms:W3CDTF">2023-09-13T11:01:39Z</dcterms:modified>
</cp:coreProperties>
</file>