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a:xfrm>
            <a:off x="5332412" y="5883275"/>
            <a:ext cx="4324044" cy="365125"/>
          </a:xfrm>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98796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EAA9A5A-2F77-4ABC-9BB1-F58ADCD7C3F9}" type="datetimeFigureOut">
              <a:rPr lang="ru-RU" smtClean="0"/>
              <a:t>22.05.2024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548489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3915977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169328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31814322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14638417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274748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51088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2671657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951856" y="5867131"/>
            <a:ext cx="551167" cy="365125"/>
          </a:xfrm>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2360891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EAA9A5A-2F77-4ABC-9BB1-F58ADCD7C3F9}" type="datetimeFigureOut">
              <a:rPr lang="ru-RU" smtClean="0"/>
              <a:t>22.05.2024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2426914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EAA9A5A-2F77-4ABC-9BB1-F58ADCD7C3F9}" type="datetimeFigureOut">
              <a:rPr lang="ru-RU" smtClean="0"/>
              <a:t>22.05.2024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1091543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EAA9A5A-2F77-4ABC-9BB1-F58ADCD7C3F9}" type="datetimeFigureOut">
              <a:rPr lang="ru-RU" smtClean="0"/>
              <a:t>22.05.2024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629367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9EAA9A5A-2F77-4ABC-9BB1-F58ADCD7C3F9}" type="datetimeFigureOut">
              <a:rPr lang="ru-RU" smtClean="0"/>
              <a:t>22.05.2024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2955213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AA9A5A-2F77-4ABC-9BB1-F58ADCD7C3F9}" type="datetimeFigureOut">
              <a:rPr lang="ru-RU" smtClean="0"/>
              <a:t>22.05.2024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3271757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EAA9A5A-2F77-4ABC-9BB1-F58ADCD7C3F9}" type="datetimeFigureOut">
              <a:rPr lang="ru-RU" smtClean="0"/>
              <a:t>22.05.2024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2570903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EAA9A5A-2F77-4ABC-9BB1-F58ADCD7C3F9}" type="datetimeFigureOut">
              <a:rPr lang="ru-RU" smtClean="0"/>
              <a:t>22.05.2024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539FB38-7434-4A53-A2F0-C3A148BD96FC}" type="slidenum">
              <a:rPr lang="ru-RU" smtClean="0"/>
              <a:t>‹#›</a:t>
            </a:fld>
            <a:endParaRPr lang="ru-RU"/>
          </a:p>
        </p:txBody>
      </p:sp>
    </p:spTree>
    <p:extLst>
      <p:ext uri="{BB962C8B-B14F-4D97-AF65-F5344CB8AC3E}">
        <p14:creationId xmlns:p14="http://schemas.microsoft.com/office/powerpoint/2010/main" val="1903034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EAA9A5A-2F77-4ABC-9BB1-F58ADCD7C3F9}" type="datetimeFigureOut">
              <a:rPr lang="ru-RU" smtClean="0"/>
              <a:t>22.05.2024</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539FB38-7434-4A53-A2F0-C3A148BD96FC}" type="slidenum">
              <a:rPr lang="ru-RU" smtClean="0"/>
              <a:t>‹#›</a:t>
            </a:fld>
            <a:endParaRPr lang="ru-RU"/>
          </a:p>
        </p:txBody>
      </p:sp>
    </p:spTree>
    <p:extLst>
      <p:ext uri="{BB962C8B-B14F-4D97-AF65-F5344CB8AC3E}">
        <p14:creationId xmlns:p14="http://schemas.microsoft.com/office/powerpoint/2010/main" val="42385969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de-DE" dirty="0">
                <a:latin typeface="Forte" panose="03060902040502070203" pitchFamily="66" charset="0"/>
              </a:rPr>
              <a:t>Wie funktioniert die Ausbildung in der Schweiz?</a:t>
            </a:r>
            <a:endParaRPr lang="ru-RU" dirty="0"/>
          </a:p>
        </p:txBody>
      </p:sp>
      <p:sp>
        <p:nvSpPr>
          <p:cNvPr id="3" name="Подзаголовок 2"/>
          <p:cNvSpPr>
            <a:spLocks noGrp="1"/>
          </p:cNvSpPr>
          <p:nvPr>
            <p:ph type="subTitle" idx="1"/>
          </p:nvPr>
        </p:nvSpPr>
        <p:spPr>
          <a:xfrm>
            <a:off x="3962401" y="3996267"/>
            <a:ext cx="7540622" cy="1388534"/>
          </a:xfrm>
        </p:spPr>
        <p:txBody>
          <a:bodyPr/>
          <a:lstStyle/>
          <a:p>
            <a:r>
              <a:rPr lang="de-DE" dirty="0">
                <a:latin typeface="Ink Free" panose="03080402000500000000" pitchFamily="66" charset="0"/>
              </a:rPr>
              <a:t>Das Grundprinzip des Bildungssystems in der Schweiz ist die Bildung einer vielseitig entwickelten Persönlichkeit des Kindes.</a:t>
            </a:r>
            <a:endParaRPr lang="ru-RU" dirty="0"/>
          </a:p>
        </p:txBody>
      </p:sp>
      <p:sp>
        <p:nvSpPr>
          <p:cNvPr id="4" name="TextBox 3"/>
          <p:cNvSpPr txBox="1"/>
          <p:nvPr/>
        </p:nvSpPr>
        <p:spPr>
          <a:xfrm>
            <a:off x="9379527" y="6427800"/>
            <a:ext cx="1970411" cy="369332"/>
          </a:xfrm>
          <a:prstGeom prst="rect">
            <a:avLst/>
          </a:prstGeom>
          <a:noFill/>
        </p:spPr>
        <p:txBody>
          <a:bodyPr wrap="none" rtlCol="0">
            <a:spAutoFit/>
          </a:bodyPr>
          <a:lstStyle/>
          <a:p>
            <a:r>
              <a:rPr lang="en-US" b="1" dirty="0" err="1">
                <a:effectLst>
                  <a:outerShdw blurRad="38100" dist="38100" dir="2700000" algn="tl">
                    <a:srgbClr val="000000">
                      <a:alpha val="43137"/>
                    </a:srgbClr>
                  </a:outerShdw>
                </a:effectLst>
                <a:latin typeface="Ink Free" panose="03080402000500000000" pitchFamily="66" charset="0"/>
              </a:rPr>
              <a:t>Rasinowa</a:t>
            </a:r>
            <a:r>
              <a:rPr lang="en-US" b="1" dirty="0">
                <a:effectLst>
                  <a:outerShdw blurRad="38100" dist="38100" dir="2700000" algn="tl">
                    <a:srgbClr val="000000">
                      <a:alpha val="43137"/>
                    </a:srgbClr>
                  </a:outerShdw>
                </a:effectLst>
                <a:latin typeface="Ink Free" panose="03080402000500000000" pitchFamily="66" charset="0"/>
              </a:rPr>
              <a:t> Angelina</a:t>
            </a:r>
            <a:endParaRPr lang="ru-R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82618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88036" y="0"/>
            <a:ext cx="3675206" cy="1752599"/>
          </a:xfrm>
        </p:spPr>
        <p:txBody>
          <a:bodyPr/>
          <a:lstStyle/>
          <a:p>
            <a:pPr algn="r"/>
            <a:r>
              <a:rPr lang="de-DE" dirty="0">
                <a:latin typeface="Forte" panose="03060902040502070203" pitchFamily="66" charset="0"/>
              </a:rPr>
              <a:t>Kindergarten</a:t>
            </a:r>
            <a:endParaRPr lang="ru-RU" dirty="0"/>
          </a:p>
        </p:txBody>
      </p:sp>
      <p:sp>
        <p:nvSpPr>
          <p:cNvPr id="3" name="Объект 2"/>
          <p:cNvSpPr>
            <a:spLocks noGrp="1"/>
          </p:cNvSpPr>
          <p:nvPr>
            <p:ph idx="1"/>
          </p:nvPr>
        </p:nvSpPr>
        <p:spPr>
          <a:xfrm>
            <a:off x="1221076" y="2909454"/>
            <a:ext cx="5027326" cy="1759527"/>
          </a:xfrm>
        </p:spPr>
        <p:txBody>
          <a:bodyPr>
            <a:noAutofit/>
          </a:bodyPr>
          <a:lstStyle/>
          <a:p>
            <a:r>
              <a:rPr lang="de-DE" sz="2800" dirty="0">
                <a:latin typeface="Ink Free" panose="03080402000500000000" pitchFamily="66" charset="0"/>
              </a:rPr>
              <a:t>Die Vorschulerziehung ist in diesem Land nicht obligatorisch, so dass die Kinder im Kindergarten fast nichts lernen. Das Hauptaugenmerk der Tagesmütter liegt darauf, dass das Kind gut ernährt ist.</a:t>
            </a:r>
            <a:endParaRPr lang="ru-RU" sz="2800" dirty="0"/>
          </a:p>
        </p:txBody>
      </p:sp>
      <p:pic>
        <p:nvPicPr>
          <p:cNvPr id="4" name="Рисунок 3"/>
          <p:cNvPicPr>
            <a:picLocks noChangeAspect="1"/>
          </p:cNvPicPr>
          <p:nvPr/>
        </p:nvPicPr>
        <p:blipFill>
          <a:blip r:embed="rId2"/>
          <a:stretch>
            <a:fillRect/>
          </a:stretch>
        </p:blipFill>
        <p:spPr>
          <a:xfrm>
            <a:off x="6592886" y="1679768"/>
            <a:ext cx="5270356" cy="4218897"/>
          </a:xfrm>
          <a:prstGeom prst="rect">
            <a:avLst/>
          </a:prstGeom>
          <a:ln>
            <a:noFill/>
          </a:ln>
          <a:effectLst>
            <a:softEdge rad="112500"/>
          </a:effectLst>
        </p:spPr>
      </p:pic>
      <p:sp>
        <p:nvSpPr>
          <p:cNvPr id="5" name="Прямоугольник 4"/>
          <p:cNvSpPr/>
          <p:nvPr/>
        </p:nvSpPr>
        <p:spPr>
          <a:xfrm>
            <a:off x="6287888" y="6084516"/>
            <a:ext cx="5971507" cy="400110"/>
          </a:xfrm>
          <a:prstGeom prst="rect">
            <a:avLst/>
          </a:prstGeom>
        </p:spPr>
        <p:txBody>
          <a:bodyPr wrap="none">
            <a:spAutoFit/>
          </a:bodyPr>
          <a:lstStyle/>
          <a:p>
            <a:r>
              <a:rPr lang="de-DE" sz="2000" dirty="0">
                <a:latin typeface="Ink Free" panose="03080402000500000000" pitchFamily="66" charset="0"/>
              </a:rPr>
              <a:t>Alle Kindergärten in der Schweiz sind kostenpflichtig. </a:t>
            </a:r>
            <a:endParaRPr lang="ru-RU" sz="2000" dirty="0"/>
          </a:p>
        </p:txBody>
      </p:sp>
    </p:spTree>
    <p:extLst>
      <p:ext uri="{BB962C8B-B14F-4D97-AF65-F5344CB8AC3E}">
        <p14:creationId xmlns:p14="http://schemas.microsoft.com/office/powerpoint/2010/main" val="2468262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99947" y="-17794"/>
            <a:ext cx="10018713" cy="1752599"/>
          </a:xfrm>
        </p:spPr>
        <p:txBody>
          <a:bodyPr/>
          <a:lstStyle/>
          <a:p>
            <a:pPr algn="r"/>
            <a:r>
              <a:rPr lang="de-DE" dirty="0">
                <a:latin typeface="Forte" panose="03060902040502070203" pitchFamily="66" charset="0"/>
              </a:rPr>
              <a:t>Grundschule </a:t>
            </a:r>
            <a:endParaRPr lang="ru-RU" dirty="0"/>
          </a:p>
        </p:txBody>
      </p:sp>
      <p:sp>
        <p:nvSpPr>
          <p:cNvPr id="3" name="Объект 2"/>
          <p:cNvSpPr>
            <a:spLocks noGrp="1"/>
          </p:cNvSpPr>
          <p:nvPr>
            <p:ph idx="1"/>
          </p:nvPr>
        </p:nvSpPr>
        <p:spPr>
          <a:xfrm>
            <a:off x="1221075" y="2177884"/>
            <a:ext cx="4367424" cy="3124201"/>
          </a:xfrm>
        </p:spPr>
        <p:txBody>
          <a:bodyPr>
            <a:normAutofit/>
          </a:bodyPr>
          <a:lstStyle/>
          <a:p>
            <a:r>
              <a:rPr lang="de-DE" sz="2800" dirty="0">
                <a:latin typeface="Ink Free" panose="03080402000500000000" pitchFamily="66" charset="0"/>
              </a:rPr>
              <a:t>Der Unterricht an der Grundschule dauert sechs Jahre, bundesweit ist er obligatorisch und kostenlos. </a:t>
            </a:r>
            <a:endParaRPr lang="ru-RU" sz="2800" dirty="0"/>
          </a:p>
        </p:txBody>
      </p:sp>
      <p:sp>
        <p:nvSpPr>
          <p:cNvPr id="4" name="Прямоугольник 3"/>
          <p:cNvSpPr/>
          <p:nvPr/>
        </p:nvSpPr>
        <p:spPr>
          <a:xfrm>
            <a:off x="5181600" y="5639342"/>
            <a:ext cx="7412182" cy="400110"/>
          </a:xfrm>
          <a:prstGeom prst="rect">
            <a:avLst/>
          </a:prstGeom>
        </p:spPr>
        <p:txBody>
          <a:bodyPr wrap="square">
            <a:spAutoFit/>
          </a:bodyPr>
          <a:lstStyle/>
          <a:p>
            <a:pPr lvl="0" defTabSz="457200">
              <a:spcBef>
                <a:spcPct val="20000"/>
              </a:spcBef>
              <a:spcAft>
                <a:spcPts val="600"/>
              </a:spcAft>
              <a:buClr>
                <a:srgbClr val="30ACEC">
                  <a:lumMod val="75000"/>
                </a:srgbClr>
              </a:buClr>
              <a:buSzPct val="145000"/>
            </a:pPr>
            <a:r>
              <a:rPr lang="de-DE" sz="2000" dirty="0">
                <a:solidFill>
                  <a:prstClr val="black"/>
                </a:solidFill>
                <a:latin typeface="Ink Free" panose="03080402000500000000" pitchFamily="66" charset="0"/>
              </a:rPr>
              <a:t>Die Grundschule wird ab dem sechsten Lebensjahr obligatorisch. </a:t>
            </a:r>
          </a:p>
        </p:txBody>
      </p:sp>
      <p:pic>
        <p:nvPicPr>
          <p:cNvPr id="5" name="Рисунок 4"/>
          <p:cNvPicPr>
            <a:picLocks noChangeAspect="1"/>
          </p:cNvPicPr>
          <p:nvPr/>
        </p:nvPicPr>
        <p:blipFill>
          <a:blip r:embed="rId2"/>
          <a:stretch>
            <a:fillRect/>
          </a:stretch>
        </p:blipFill>
        <p:spPr>
          <a:xfrm>
            <a:off x="5477663" y="1493167"/>
            <a:ext cx="6440997" cy="4052859"/>
          </a:xfrm>
          <a:prstGeom prst="rect">
            <a:avLst/>
          </a:prstGeom>
          <a:ln>
            <a:noFill/>
          </a:ln>
          <a:effectLst>
            <a:softEdge rad="112500"/>
          </a:effectLst>
        </p:spPr>
      </p:pic>
    </p:spTree>
    <p:extLst>
      <p:ext uri="{BB962C8B-B14F-4D97-AF65-F5344CB8AC3E}">
        <p14:creationId xmlns:p14="http://schemas.microsoft.com/office/powerpoint/2010/main" val="3859941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0674" y="34636"/>
            <a:ext cx="10018713" cy="1752599"/>
          </a:xfrm>
        </p:spPr>
        <p:txBody>
          <a:bodyPr/>
          <a:lstStyle/>
          <a:p>
            <a:pPr algn="r"/>
            <a:r>
              <a:rPr lang="de-DE" dirty="0">
                <a:latin typeface="Forte" panose="03060902040502070203" pitchFamily="66" charset="0"/>
              </a:rPr>
              <a:t>Mittelschule</a:t>
            </a:r>
            <a:endParaRPr lang="ru-RU" dirty="0"/>
          </a:p>
        </p:txBody>
      </p:sp>
      <p:sp>
        <p:nvSpPr>
          <p:cNvPr id="3" name="Объект 2"/>
          <p:cNvSpPr>
            <a:spLocks noGrp="1"/>
          </p:cNvSpPr>
          <p:nvPr>
            <p:ph idx="1"/>
          </p:nvPr>
        </p:nvSpPr>
        <p:spPr>
          <a:xfrm>
            <a:off x="1567436" y="394853"/>
            <a:ext cx="10901655" cy="3124201"/>
          </a:xfrm>
        </p:spPr>
        <p:txBody>
          <a:bodyPr/>
          <a:lstStyle/>
          <a:p>
            <a:pPr marL="0" indent="0">
              <a:buNone/>
            </a:pPr>
            <a:r>
              <a:rPr lang="de-DE" dirty="0">
                <a:latin typeface="Ink Free" panose="03080402000500000000" pitchFamily="66" charset="0"/>
              </a:rPr>
              <a:t>Das Hauptstudium beginnt mit dem Abitur und ist in zwei Stufen unterteilt: </a:t>
            </a:r>
            <a:r>
              <a:rPr lang="de-DE" dirty="0" err="1">
                <a:latin typeface="Ink Free" panose="03080402000500000000" pitchFamily="66" charset="0"/>
              </a:rPr>
              <a:t>Secondaire</a:t>
            </a:r>
            <a:r>
              <a:rPr lang="de-DE" dirty="0">
                <a:latin typeface="Ink Free" panose="03080402000500000000" pitchFamily="66" charset="0"/>
              </a:rPr>
              <a:t> I und </a:t>
            </a:r>
            <a:r>
              <a:rPr lang="de-DE" dirty="0" err="1">
                <a:latin typeface="Ink Free" panose="03080402000500000000" pitchFamily="66" charset="0"/>
              </a:rPr>
              <a:t>Secondaire</a:t>
            </a:r>
            <a:r>
              <a:rPr lang="de-DE" dirty="0">
                <a:latin typeface="Ink Free" panose="03080402000500000000" pitchFamily="66" charset="0"/>
              </a:rPr>
              <a:t> II</a:t>
            </a:r>
            <a:endParaRPr lang="ru-RU" dirty="0"/>
          </a:p>
        </p:txBody>
      </p:sp>
      <p:sp>
        <p:nvSpPr>
          <p:cNvPr id="4" name="Прямоугольник 3"/>
          <p:cNvSpPr/>
          <p:nvPr/>
        </p:nvSpPr>
        <p:spPr>
          <a:xfrm>
            <a:off x="7370618" y="3158835"/>
            <a:ext cx="4714296" cy="2308324"/>
          </a:xfrm>
          <a:prstGeom prst="rect">
            <a:avLst/>
          </a:prstGeom>
        </p:spPr>
        <p:txBody>
          <a:bodyPr wrap="square">
            <a:spAutoFit/>
          </a:bodyPr>
          <a:lstStyle/>
          <a:p>
            <a:r>
              <a:rPr lang="de-DE" sz="2400" dirty="0">
                <a:latin typeface="Ink Free" panose="03080402000500000000" pitchFamily="66" charset="0"/>
              </a:rPr>
              <a:t>Das Schuljahr in der Schweiz dauert von September bis Juni und ist in drei Trimester unterteilt. In den Ferien gehen die Schüler von Mitte Dezember bis Mitte Januar, dann zwei Wochen im April.</a:t>
            </a:r>
            <a:endParaRPr lang="ru-RU" sz="2400" dirty="0"/>
          </a:p>
        </p:txBody>
      </p:sp>
      <p:pic>
        <p:nvPicPr>
          <p:cNvPr id="5" name="Рисунок 4"/>
          <p:cNvPicPr>
            <a:picLocks noChangeAspect="1"/>
          </p:cNvPicPr>
          <p:nvPr/>
        </p:nvPicPr>
        <p:blipFill>
          <a:blip r:embed="rId2"/>
          <a:stretch>
            <a:fillRect/>
          </a:stretch>
        </p:blipFill>
        <p:spPr>
          <a:xfrm>
            <a:off x="1567436" y="2717032"/>
            <a:ext cx="5619750" cy="3733800"/>
          </a:xfrm>
          <a:prstGeom prst="rect">
            <a:avLst/>
          </a:prstGeom>
          <a:ln>
            <a:noFill/>
          </a:ln>
          <a:effectLst>
            <a:softEdge rad="112500"/>
          </a:effectLst>
        </p:spPr>
      </p:pic>
    </p:spTree>
    <p:extLst>
      <p:ext uri="{BB962C8B-B14F-4D97-AF65-F5344CB8AC3E}">
        <p14:creationId xmlns:p14="http://schemas.microsoft.com/office/powerpoint/2010/main" val="992529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46219" y="478365"/>
            <a:ext cx="9203169" cy="768927"/>
          </a:xfrm>
        </p:spPr>
        <p:txBody>
          <a:bodyPr/>
          <a:lstStyle/>
          <a:p>
            <a:pPr algn="r"/>
            <a:r>
              <a:rPr lang="de-DE" dirty="0">
                <a:latin typeface="Forte" panose="03060902040502070203" pitchFamily="66" charset="0"/>
              </a:rPr>
              <a:t>Bundeslehrplan</a:t>
            </a:r>
            <a:endParaRPr lang="ru-RU" dirty="0"/>
          </a:p>
        </p:txBody>
      </p:sp>
      <p:sp>
        <p:nvSpPr>
          <p:cNvPr id="3" name="Объект 2"/>
          <p:cNvSpPr>
            <a:spLocks noGrp="1"/>
          </p:cNvSpPr>
          <p:nvPr>
            <p:ph idx="1"/>
          </p:nvPr>
        </p:nvSpPr>
        <p:spPr>
          <a:xfrm>
            <a:off x="1302805" y="2037982"/>
            <a:ext cx="3750181" cy="3124201"/>
          </a:xfrm>
        </p:spPr>
        <p:txBody>
          <a:bodyPr>
            <a:normAutofit fontScale="92500"/>
          </a:bodyPr>
          <a:lstStyle/>
          <a:p>
            <a:pPr marL="0" indent="0">
              <a:buNone/>
            </a:pPr>
            <a:r>
              <a:rPr lang="de-DE" b="1" dirty="0">
                <a:latin typeface="Ink Free" panose="03080402000500000000" pitchFamily="66" charset="0"/>
              </a:rPr>
              <a:t>• alte Sprachen,</a:t>
            </a:r>
          </a:p>
          <a:p>
            <a:pPr marL="0" indent="0">
              <a:buNone/>
            </a:pPr>
            <a:r>
              <a:rPr lang="de-DE" b="1" dirty="0">
                <a:latin typeface="Ink Free" panose="03080402000500000000" pitchFamily="66" charset="0"/>
              </a:rPr>
              <a:t>• Gegenwartssprache,</a:t>
            </a:r>
          </a:p>
          <a:p>
            <a:pPr marL="0" indent="0">
              <a:buNone/>
            </a:pPr>
            <a:r>
              <a:rPr lang="de-DE" b="1" dirty="0">
                <a:latin typeface="Ink Free" panose="03080402000500000000" pitchFamily="66" charset="0"/>
              </a:rPr>
              <a:t>• Mathematik und Naturwissenschaften,</a:t>
            </a:r>
          </a:p>
          <a:p>
            <a:pPr marL="0" indent="0">
              <a:buNone/>
            </a:pPr>
            <a:r>
              <a:rPr lang="de-DE" b="1" dirty="0">
                <a:latin typeface="Ink Free" panose="03080402000500000000" pitchFamily="66" charset="0"/>
              </a:rPr>
              <a:t>• moderne Fremdsprachen,</a:t>
            </a:r>
          </a:p>
          <a:p>
            <a:pPr marL="0" indent="0">
              <a:buNone/>
            </a:pPr>
            <a:r>
              <a:rPr lang="de-DE" b="1" dirty="0">
                <a:latin typeface="Ink Free" panose="03080402000500000000" pitchFamily="66" charset="0"/>
              </a:rPr>
              <a:t>• Wirtschaftswissenschaften.</a:t>
            </a:r>
            <a:endParaRPr lang="ru-RU" b="1" dirty="0"/>
          </a:p>
        </p:txBody>
      </p:sp>
      <p:sp>
        <p:nvSpPr>
          <p:cNvPr id="4" name="Прямоугольник 3"/>
          <p:cNvSpPr/>
          <p:nvPr/>
        </p:nvSpPr>
        <p:spPr>
          <a:xfrm>
            <a:off x="6224442" y="2703016"/>
            <a:ext cx="5624946" cy="4154984"/>
          </a:xfrm>
          <a:prstGeom prst="rect">
            <a:avLst/>
          </a:prstGeom>
        </p:spPr>
        <p:txBody>
          <a:bodyPr wrap="square">
            <a:spAutoFit/>
          </a:bodyPr>
          <a:lstStyle/>
          <a:p>
            <a:pPr algn="r"/>
            <a:r>
              <a:rPr lang="de-DE" sz="2400" b="1" dirty="0">
                <a:ln w="0"/>
                <a:latin typeface="Ink Free" panose="03080402000500000000" pitchFamily="66" charset="0"/>
              </a:rPr>
              <a:t>10 obligatorische Schulfächer :</a:t>
            </a:r>
            <a:endParaRPr lang="ru-RU" sz="2400" b="1" dirty="0">
              <a:ln w="0"/>
            </a:endParaRPr>
          </a:p>
          <a:p>
            <a:pPr algn="r"/>
            <a:r>
              <a:rPr lang="de-DE" sz="2400" b="1" dirty="0">
                <a:ln w="0"/>
                <a:latin typeface="Ink Free" panose="03080402000500000000" pitchFamily="66" charset="0"/>
              </a:rPr>
              <a:t>• Muttersprache,</a:t>
            </a:r>
            <a:endParaRPr lang="ru-RU" sz="2400" b="1" dirty="0">
              <a:ln w="0"/>
            </a:endParaRPr>
          </a:p>
          <a:p>
            <a:pPr algn="r"/>
            <a:r>
              <a:rPr lang="de-DE" sz="2400" b="1" dirty="0">
                <a:ln w="0"/>
                <a:latin typeface="Ink Free" panose="03080402000500000000" pitchFamily="66" charset="0"/>
              </a:rPr>
              <a:t>• zweite Landessprache,</a:t>
            </a:r>
            <a:endParaRPr lang="ru-RU" sz="2400" b="1" dirty="0">
              <a:ln w="0"/>
            </a:endParaRPr>
          </a:p>
          <a:p>
            <a:pPr algn="r"/>
            <a:r>
              <a:rPr lang="de-DE" sz="2400" b="1" dirty="0">
                <a:ln w="0"/>
                <a:latin typeface="Ink Free" panose="03080402000500000000" pitchFamily="66" charset="0"/>
              </a:rPr>
              <a:t>• Mathematik,</a:t>
            </a:r>
            <a:endParaRPr lang="ru-RU" sz="2400" b="1" dirty="0">
              <a:ln w="0"/>
            </a:endParaRPr>
          </a:p>
          <a:p>
            <a:pPr algn="r"/>
            <a:r>
              <a:rPr lang="de-DE" sz="2400" b="1" dirty="0">
                <a:ln w="0"/>
                <a:latin typeface="Ink Free" panose="03080402000500000000" pitchFamily="66" charset="0"/>
              </a:rPr>
              <a:t>• Geschichte,</a:t>
            </a:r>
            <a:endParaRPr lang="ru-RU" sz="2400" b="1" dirty="0">
              <a:ln w="0"/>
            </a:endParaRPr>
          </a:p>
          <a:p>
            <a:pPr algn="r"/>
            <a:r>
              <a:rPr lang="de-DE" sz="2400" b="1" dirty="0">
                <a:ln w="0"/>
                <a:latin typeface="Ink Free" panose="03080402000500000000" pitchFamily="66" charset="0"/>
              </a:rPr>
              <a:t>• Geographie,</a:t>
            </a:r>
            <a:endParaRPr lang="ru-RU" sz="2400" b="1" dirty="0">
              <a:ln w="0"/>
            </a:endParaRPr>
          </a:p>
          <a:p>
            <a:pPr algn="r"/>
            <a:r>
              <a:rPr lang="de-DE" sz="2400" b="1" dirty="0">
                <a:ln w="0"/>
                <a:latin typeface="Ink Free" panose="03080402000500000000" pitchFamily="66" charset="0"/>
              </a:rPr>
              <a:t>• Physik,</a:t>
            </a:r>
            <a:endParaRPr lang="ru-RU" sz="2400" b="1" dirty="0">
              <a:ln w="0"/>
            </a:endParaRPr>
          </a:p>
          <a:p>
            <a:pPr algn="r"/>
            <a:r>
              <a:rPr lang="de-DE" sz="2400" b="1" dirty="0">
                <a:ln w="0"/>
                <a:latin typeface="Ink Free" panose="03080402000500000000" pitchFamily="66" charset="0"/>
              </a:rPr>
              <a:t>• Chemie,</a:t>
            </a:r>
            <a:endParaRPr lang="ru-RU" sz="2400" b="1" dirty="0">
              <a:ln w="0"/>
            </a:endParaRPr>
          </a:p>
          <a:p>
            <a:pPr algn="r"/>
            <a:r>
              <a:rPr lang="de-DE" sz="2400" b="1" dirty="0">
                <a:ln w="0"/>
                <a:latin typeface="Ink Free" panose="03080402000500000000" pitchFamily="66" charset="0"/>
              </a:rPr>
              <a:t>• Biologie,</a:t>
            </a:r>
            <a:endParaRPr lang="ru-RU" sz="2400" b="1" dirty="0">
              <a:ln w="0"/>
            </a:endParaRPr>
          </a:p>
          <a:p>
            <a:pPr algn="r"/>
            <a:r>
              <a:rPr lang="de-DE" sz="2400" b="1" dirty="0">
                <a:ln w="0"/>
                <a:latin typeface="Ink Free" panose="03080402000500000000" pitchFamily="66" charset="0"/>
              </a:rPr>
              <a:t>• </a:t>
            </a:r>
            <a:r>
              <a:rPr lang="de-DE" sz="2400" b="1" dirty="0" err="1">
                <a:ln w="0"/>
                <a:latin typeface="Ink Free" panose="03080402000500000000" pitchFamily="66" charset="0"/>
              </a:rPr>
              <a:t>kunst</a:t>
            </a:r>
            <a:r>
              <a:rPr lang="de-DE" sz="2400" b="1" dirty="0">
                <a:ln w="0"/>
                <a:latin typeface="Ink Free" panose="03080402000500000000" pitchFamily="66" charset="0"/>
              </a:rPr>
              <a:t> (Musik/Zeichnung),</a:t>
            </a:r>
            <a:endParaRPr lang="ru-RU" sz="2400" b="1" dirty="0">
              <a:ln w="0"/>
            </a:endParaRPr>
          </a:p>
          <a:p>
            <a:pPr algn="r"/>
            <a:r>
              <a:rPr lang="de-DE" sz="2400" b="1" dirty="0">
                <a:ln w="0"/>
                <a:latin typeface="Ink Free" panose="03080402000500000000" pitchFamily="66" charset="0"/>
              </a:rPr>
              <a:t>• </a:t>
            </a:r>
            <a:r>
              <a:rPr lang="en-US" sz="2400" b="1" dirty="0">
                <a:ln w="0"/>
                <a:latin typeface="Ink Free" panose="03080402000500000000" pitchFamily="66" charset="0"/>
              </a:rPr>
              <a:t>Sport</a:t>
            </a:r>
            <a:r>
              <a:rPr lang="de-DE" sz="2400" b="1" dirty="0">
                <a:ln w="0"/>
                <a:latin typeface="Ink Free" panose="03080402000500000000" pitchFamily="66" charset="0"/>
              </a:rPr>
              <a:t>.</a:t>
            </a:r>
            <a:endParaRPr lang="ru-RU" sz="2400" b="1" dirty="0">
              <a:ln w="0"/>
            </a:endParaRPr>
          </a:p>
        </p:txBody>
      </p:sp>
      <p:pic>
        <p:nvPicPr>
          <p:cNvPr id="5" name="Рисунок 4"/>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46000" y1="94894" x2="46000" y2="94894"/>
                        <a14:foregroundMark x1="44500" y1="96851" x2="4417" y2="70043"/>
                        <a14:foregroundMark x1="6083" y1="55830" x2="1000" y2="65021"/>
                        <a14:foregroundMark x1="2667" y1="58043" x2="2667" y2="58043"/>
                        <a14:foregroundMark x1="43667" y1="85957" x2="86167" y2="81787"/>
                        <a14:foregroundMark x1="85583" y1="69617" x2="45833" y2="97277"/>
                        <a14:foregroundMark x1="46500" y1="98383" x2="86833" y2="81787"/>
                        <a14:foregroundMark x1="81250" y1="66979" x2="86583" y2="69787"/>
                        <a14:foregroundMark x1="62083" y1="80511" x2="62083" y2="80511"/>
                        <a14:foregroundMark x1="65667" y1="78723" x2="65667" y2="78723"/>
                        <a14:foregroundMark x1="86167" y1="80681" x2="86167" y2="80681"/>
                        <a14:foregroundMark x1="51833" y1="46894" x2="95333" y2="35745"/>
                        <a14:foregroundMark x1="70167" y1="78553" x2="59917" y2="75915"/>
                        <a14:foregroundMark x1="60333" y1="82213" x2="51583" y2="82043"/>
                      </a14:backgroundRemoval>
                    </a14:imgEffect>
                  </a14:imgLayer>
                </a14:imgProps>
              </a:ext>
            </a:extLst>
          </a:blip>
          <a:stretch>
            <a:fillRect/>
          </a:stretch>
        </p:blipFill>
        <p:spPr>
          <a:xfrm>
            <a:off x="4904418" y="2970449"/>
            <a:ext cx="3697141" cy="3620117"/>
          </a:xfrm>
          <a:prstGeom prst="rect">
            <a:avLst/>
          </a:prstGeom>
        </p:spPr>
      </p:pic>
      <p:pic>
        <p:nvPicPr>
          <p:cNvPr id="6" name="Рисунок 5"/>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foregroundMark x1="10482" y1="78732" x2="81408" y2="84259"/>
                        <a14:foregroundMark x1="2678" y1="29423" x2="19912" y2="76890"/>
                        <a14:foregroundMark x1="97360" y1="96695" x2="69051" y2="78271"/>
                        <a14:foregroundMark x1="5279" y1="83338" x2="32938" y2="82417"/>
                        <a14:foregroundMark x1="72303" y1="86562" x2="95084" y2="98076"/>
                        <a14:foregroundMark x1="62223" y1="89325" x2="43669" y2="77811"/>
                        <a14:foregroundMark x1="52123" y1="86562" x2="52123" y2="86562"/>
                        <a14:foregroundMark x1="1377" y1="26659" x2="4629" y2="83338"/>
                        <a14:foregroundMark x1="55700" y1="89325" x2="64499" y2="85641"/>
                        <a14:foregroundMark x1="66450" y1="85641" x2="74254" y2="87944"/>
                        <a14:foregroundMark x1="11783" y1="86562" x2="26090" y2="84259"/>
                      </a14:backgroundRemoval>
                    </a14:imgEffect>
                  </a14:imgLayer>
                </a14:imgProps>
              </a:ext>
            </a:extLst>
          </a:blip>
          <a:stretch>
            <a:fillRect/>
          </a:stretch>
        </p:blipFill>
        <p:spPr>
          <a:xfrm>
            <a:off x="2979486" y="371342"/>
            <a:ext cx="2844540" cy="2008263"/>
          </a:xfrm>
          <a:prstGeom prst="rect">
            <a:avLst/>
          </a:prstGeom>
        </p:spPr>
      </p:pic>
    </p:spTree>
    <p:extLst>
      <p:ext uri="{BB962C8B-B14F-4D97-AF65-F5344CB8AC3E}">
        <p14:creationId xmlns:p14="http://schemas.microsoft.com/office/powerpoint/2010/main" val="1980022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10783" y="0"/>
            <a:ext cx="10018713" cy="1752599"/>
          </a:xfrm>
        </p:spPr>
        <p:txBody>
          <a:bodyPr>
            <a:normAutofit/>
          </a:bodyPr>
          <a:lstStyle/>
          <a:p>
            <a:pPr algn="r"/>
            <a:r>
              <a:rPr lang="de-DE" sz="4400" b="1" dirty="0" err="1">
                <a:ln>
                  <a:noFill/>
                </a:ln>
                <a:solidFill>
                  <a:prstClr val="black"/>
                </a:solidFill>
                <a:latin typeface="Forte" panose="03060902040502070203" pitchFamily="66" charset="0"/>
                <a:ea typeface="+mn-ea"/>
                <a:cs typeface="+mn-cs"/>
              </a:rPr>
              <a:t>Secondaire</a:t>
            </a:r>
            <a:r>
              <a:rPr lang="de-DE" sz="4400" b="1" dirty="0">
                <a:ln>
                  <a:noFill/>
                </a:ln>
                <a:solidFill>
                  <a:prstClr val="black"/>
                </a:solidFill>
                <a:latin typeface="Forte" panose="03060902040502070203" pitchFamily="66" charset="0"/>
                <a:ea typeface="+mn-ea"/>
                <a:cs typeface="+mn-cs"/>
              </a:rPr>
              <a:t> 1</a:t>
            </a:r>
            <a:endParaRPr lang="ru-RU" sz="6600" dirty="0"/>
          </a:p>
        </p:txBody>
      </p:sp>
      <p:sp>
        <p:nvSpPr>
          <p:cNvPr id="3" name="Объект 2"/>
          <p:cNvSpPr>
            <a:spLocks noGrp="1"/>
          </p:cNvSpPr>
          <p:nvPr>
            <p:ph idx="1"/>
          </p:nvPr>
        </p:nvSpPr>
        <p:spPr>
          <a:xfrm>
            <a:off x="1368246" y="1384372"/>
            <a:ext cx="4319623" cy="3124201"/>
          </a:xfrm>
        </p:spPr>
        <p:txBody>
          <a:bodyPr/>
          <a:lstStyle/>
          <a:p>
            <a:r>
              <a:rPr lang="de-DE" dirty="0">
                <a:latin typeface="Ink Free" panose="03080402000500000000" pitchFamily="66" charset="0"/>
              </a:rPr>
              <a:t>Der Unterricht beginnt um 8 Uhr und endet um 16 Uhr. In der Mitte des Tages gibt es eine lange Pause.</a:t>
            </a:r>
          </a:p>
        </p:txBody>
      </p:sp>
      <p:pic>
        <p:nvPicPr>
          <p:cNvPr id="4" name="Рисунок 3"/>
          <p:cNvPicPr>
            <a:picLocks noChangeAspect="1"/>
          </p:cNvPicPr>
          <p:nvPr/>
        </p:nvPicPr>
        <p:blipFill>
          <a:blip r:embed="rId2"/>
          <a:stretch>
            <a:fillRect/>
          </a:stretch>
        </p:blipFill>
        <p:spPr>
          <a:xfrm>
            <a:off x="5718574" y="1777260"/>
            <a:ext cx="6341627" cy="4226719"/>
          </a:xfrm>
          <a:prstGeom prst="rect">
            <a:avLst/>
          </a:prstGeom>
          <a:ln>
            <a:noFill/>
          </a:ln>
          <a:effectLst>
            <a:softEdge rad="112500"/>
          </a:effectLst>
        </p:spPr>
      </p:pic>
      <p:sp>
        <p:nvSpPr>
          <p:cNvPr id="5" name="Прямоугольник 4"/>
          <p:cNvSpPr/>
          <p:nvPr/>
        </p:nvSpPr>
        <p:spPr>
          <a:xfrm>
            <a:off x="1149927" y="3890620"/>
            <a:ext cx="4350328" cy="2089803"/>
          </a:xfrm>
          <a:prstGeom prst="rect">
            <a:avLst/>
          </a:prstGeom>
        </p:spPr>
        <p:txBody>
          <a:bodyPr wrap="square">
            <a:spAutoFit/>
          </a:bodyPr>
          <a:lstStyle/>
          <a:p>
            <a:pPr marL="285750" lvl="0" indent="-285750" defTabSz="457200">
              <a:spcBef>
                <a:spcPct val="20000"/>
              </a:spcBef>
              <a:spcAft>
                <a:spcPts val="600"/>
              </a:spcAft>
              <a:buClr>
                <a:srgbClr val="30ACEC">
                  <a:lumMod val="75000"/>
                </a:srgbClr>
              </a:buClr>
              <a:buSzPct val="145000"/>
              <a:buFont typeface="Arial"/>
              <a:buChar char="•"/>
            </a:pPr>
            <a:r>
              <a:rPr lang="de-DE" sz="2400" dirty="0">
                <a:solidFill>
                  <a:prstClr val="black"/>
                </a:solidFill>
                <a:latin typeface="Ink Free" panose="03080402000500000000" pitchFamily="66" charset="0"/>
              </a:rPr>
              <a:t>Sport und kulturelle Entwicklung sind nach wie vor wichtige Meilensteine in der Sekundarbildung</a:t>
            </a:r>
          </a:p>
          <a:p>
            <a:pPr marL="285750" lvl="0" indent="-285750" defTabSz="457200">
              <a:spcBef>
                <a:spcPct val="20000"/>
              </a:spcBef>
              <a:spcAft>
                <a:spcPts val="600"/>
              </a:spcAft>
              <a:buClr>
                <a:srgbClr val="30ACEC">
                  <a:lumMod val="75000"/>
                </a:srgbClr>
              </a:buClr>
              <a:buSzPct val="145000"/>
              <a:buFont typeface="Arial"/>
              <a:buChar char="•"/>
            </a:pPr>
            <a:endParaRPr lang="ru-RU" sz="2400" dirty="0">
              <a:solidFill>
                <a:prstClr val="black"/>
              </a:solidFill>
            </a:endParaRPr>
          </a:p>
        </p:txBody>
      </p:sp>
    </p:spTree>
    <p:extLst>
      <p:ext uri="{BB962C8B-B14F-4D97-AF65-F5344CB8AC3E}">
        <p14:creationId xmlns:p14="http://schemas.microsoft.com/office/powerpoint/2010/main" val="1365489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96930" y="0"/>
            <a:ext cx="10018713" cy="1752599"/>
          </a:xfrm>
        </p:spPr>
        <p:txBody>
          <a:bodyPr/>
          <a:lstStyle/>
          <a:p>
            <a:pPr algn="r"/>
            <a:r>
              <a:rPr lang="de-DE" dirty="0" err="1">
                <a:latin typeface="Forte" panose="03060902040502070203" pitchFamily="66" charset="0"/>
              </a:rPr>
              <a:t>Secondaire</a:t>
            </a:r>
            <a:r>
              <a:rPr lang="de-DE" dirty="0">
                <a:latin typeface="Forte" panose="03060902040502070203" pitchFamily="66" charset="0"/>
              </a:rPr>
              <a:t> 2 </a:t>
            </a:r>
            <a:endParaRPr lang="ru-RU" dirty="0"/>
          </a:p>
        </p:txBody>
      </p:sp>
      <p:sp>
        <p:nvSpPr>
          <p:cNvPr id="3" name="Объект 2"/>
          <p:cNvSpPr>
            <a:spLocks noGrp="1"/>
          </p:cNvSpPr>
          <p:nvPr>
            <p:ph idx="1"/>
          </p:nvPr>
        </p:nvSpPr>
        <p:spPr>
          <a:xfrm>
            <a:off x="1441513" y="2017496"/>
            <a:ext cx="4156399" cy="4004163"/>
          </a:xfrm>
        </p:spPr>
        <p:txBody>
          <a:bodyPr>
            <a:normAutofit fontScale="92500"/>
          </a:bodyPr>
          <a:lstStyle/>
          <a:p>
            <a:r>
              <a:rPr lang="de-DE" dirty="0" err="1">
                <a:latin typeface="Ink Free" panose="03080402000500000000" pitchFamily="66" charset="0"/>
              </a:rPr>
              <a:t>Secondaire</a:t>
            </a:r>
            <a:r>
              <a:rPr lang="de-DE" dirty="0">
                <a:latin typeface="Ink Free" panose="03080402000500000000" pitchFamily="66" charset="0"/>
              </a:rPr>
              <a:t> II dauert drei Jahre. Die nationalen Programme bleiben bestehen, aber in diesem Stadium bietet die Schule den Schülern auch ein internationales Programm an — International </a:t>
            </a:r>
            <a:r>
              <a:rPr lang="de-DE" dirty="0" err="1">
                <a:latin typeface="Ink Free" panose="03080402000500000000" pitchFamily="66" charset="0"/>
              </a:rPr>
              <a:t>Baccalaureate</a:t>
            </a:r>
            <a:r>
              <a:rPr lang="de-DE" dirty="0">
                <a:latin typeface="Ink Free" panose="03080402000500000000" pitchFamily="66" charset="0"/>
              </a:rPr>
              <a:t> IB, nach dem sie an vielen internationalen Universitäten einschreiben können.</a:t>
            </a:r>
            <a:endParaRPr lang="ru-RU" dirty="0"/>
          </a:p>
        </p:txBody>
      </p:sp>
      <p:pic>
        <p:nvPicPr>
          <p:cNvPr id="4" name="Рисунок 3"/>
          <p:cNvPicPr>
            <a:picLocks noChangeAspect="1"/>
          </p:cNvPicPr>
          <p:nvPr/>
        </p:nvPicPr>
        <p:blipFill>
          <a:blip r:embed="rId2"/>
          <a:stretch>
            <a:fillRect/>
          </a:stretch>
        </p:blipFill>
        <p:spPr>
          <a:xfrm>
            <a:off x="5650455" y="1779235"/>
            <a:ext cx="6365188" cy="4242424"/>
          </a:xfrm>
          <a:prstGeom prst="rect">
            <a:avLst/>
          </a:prstGeom>
          <a:ln>
            <a:noFill/>
          </a:ln>
          <a:effectLst>
            <a:softEdge rad="112500"/>
          </a:effectLst>
        </p:spPr>
      </p:pic>
    </p:spTree>
    <p:extLst>
      <p:ext uri="{BB962C8B-B14F-4D97-AF65-F5344CB8AC3E}">
        <p14:creationId xmlns:p14="http://schemas.microsoft.com/office/powerpoint/2010/main" val="21511150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Параллакс</Template>
  <TotalTime>61</TotalTime>
  <Words>290</Words>
  <Application>Microsoft Office PowerPoint</Application>
  <PresentationFormat>Широкоэкранный</PresentationFormat>
  <Paragraphs>34</Paragraphs>
  <Slides>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7</vt:i4>
      </vt:variant>
    </vt:vector>
  </HeadingPairs>
  <TitlesOfParts>
    <vt:vector size="12" baseType="lpstr">
      <vt:lpstr>Arial</vt:lpstr>
      <vt:lpstr>Corbel</vt:lpstr>
      <vt:lpstr>Forte</vt:lpstr>
      <vt:lpstr>Ink Free</vt:lpstr>
      <vt:lpstr>Параллакс</vt:lpstr>
      <vt:lpstr>Wie funktioniert die Ausbildung in der Schweiz?</vt:lpstr>
      <vt:lpstr>Kindergarten</vt:lpstr>
      <vt:lpstr>Grundschule </vt:lpstr>
      <vt:lpstr>Mittelschule</vt:lpstr>
      <vt:lpstr>Bundeslehrplan</vt:lpstr>
      <vt:lpstr>Secondaire 1</vt:lpstr>
      <vt:lpstr>Secondaire 2 </vt:lpstr>
    </vt:vector>
  </TitlesOfParts>
  <Company>diakov.net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Ангелина Разинова</dc:creator>
  <cp:lastModifiedBy>Дима Моисеев</cp:lastModifiedBy>
  <cp:revision>8</cp:revision>
  <dcterms:created xsi:type="dcterms:W3CDTF">2022-03-20T18:45:20Z</dcterms:created>
  <dcterms:modified xsi:type="dcterms:W3CDTF">2024-05-22T12:19:36Z</dcterms:modified>
</cp:coreProperties>
</file>