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74" r:id="rId5"/>
    <p:sldId id="275" r:id="rId6"/>
    <p:sldId id="272" r:id="rId7"/>
    <p:sldId id="260" r:id="rId8"/>
    <p:sldId id="273" r:id="rId9"/>
    <p:sldId id="276" r:id="rId10"/>
    <p:sldId id="277" r:id="rId11"/>
    <p:sldId id="278" r:id="rId12"/>
    <p:sldId id="279" r:id="rId13"/>
    <p:sldId id="261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="" xmlns:p14="http://schemas.microsoft.com/office/powerpoint/2010/main" val="42079643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002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6593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0067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="" xmlns:p14="http://schemas.microsoft.com/office/powerpoint/2010/main" val="2359733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067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324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2837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005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06661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675191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BD3D874-CCB8-4AA2-95E8-6435E59572B3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0CDAD06-B64A-4A79-AD90-95780E27ED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2779393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Графы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313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962526" y="0"/>
          <a:ext cx="5705475" cy="3690940"/>
        </p:xfrm>
        <a:graphic>
          <a:graphicData uri="http://schemas.openxmlformats.org/drawingml/2006/table">
            <a:tbl>
              <a:tblPr/>
              <a:tblGrid>
                <a:gridCol w="582613"/>
                <a:gridCol w="3870325"/>
                <a:gridCol w="1252537"/>
              </a:tblGrid>
              <a:tr h="581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Предшествующие операции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Дуга графа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Расчистка территории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плитки на стены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ПВХ панелей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3-4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Клейка обоев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4-5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Замазывание щелей между плиткой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Крепление уголков на потолке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6-7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розеток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линолеума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Закрепление плинтусов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9-10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Уборка, расстановка мебели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10-11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12" name="Rectangle 1"/>
          <p:cNvSpPr>
            <a:spLocks noChangeArrowheads="1"/>
          </p:cNvSpPr>
          <p:nvPr/>
        </p:nvSpPr>
        <p:spPr bwMode="auto">
          <a:xfrm>
            <a:off x="1738313" y="214313"/>
            <a:ext cx="2500312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179388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№1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/>
          </a:p>
        </p:txBody>
      </p:sp>
      <p:pic>
        <p:nvPicPr>
          <p:cNvPr id="15413" name="Picture 2" descr="Безымянный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57626"/>
            <a:ext cx="5075238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04508464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24438" y="0"/>
          <a:ext cx="5643562" cy="3351744"/>
        </p:xfrm>
        <a:graphic>
          <a:graphicData uri="http://schemas.openxmlformats.org/drawingml/2006/table">
            <a:tbl>
              <a:tblPr/>
              <a:tblGrid>
                <a:gridCol w="576262"/>
                <a:gridCol w="3827463"/>
                <a:gridCol w="1239837"/>
              </a:tblGrid>
              <a:tr h="5475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Предшествующие операции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Дуга графа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Расчистка территории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плитки на стены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ПВХ панелей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3-4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Клейка обоев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4-5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Замазывание щелей между плиткой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Крепление уголков на потолке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розеток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линолеума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Закрепление плинтусов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9-10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Уборка, расстановка мебели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10-11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36" name="Rectangle 1"/>
          <p:cNvSpPr>
            <a:spLocks noChangeArrowheads="1"/>
          </p:cNvSpPr>
          <p:nvPr/>
        </p:nvSpPr>
        <p:spPr bwMode="auto">
          <a:xfrm>
            <a:off x="1524001" y="1"/>
            <a:ext cx="18081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79388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№2</a:t>
            </a:r>
            <a:endParaRPr lang="ru-RU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/>
          </a:p>
        </p:txBody>
      </p:sp>
      <p:pic>
        <p:nvPicPr>
          <p:cNvPr id="16437" name="Picture 2" descr="рдш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429000"/>
            <a:ext cx="54117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39601105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167314" y="0"/>
          <a:ext cx="5500687" cy="3362854"/>
        </p:xfrm>
        <a:graphic>
          <a:graphicData uri="http://schemas.openxmlformats.org/drawingml/2006/table">
            <a:tbl>
              <a:tblPr/>
              <a:tblGrid>
                <a:gridCol w="561975"/>
                <a:gridCol w="3730625"/>
                <a:gridCol w="1208087"/>
              </a:tblGrid>
              <a:tr h="5586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Предшествующие операции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Дуга графа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Расчистка территории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плитки на стены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ПВХ панелей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3-4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Клейка обоев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4-5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Замазывание щелей между плиткой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Крепление уголков на потолке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6-7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розеток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7-11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линолеума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Закрепление плинтусов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Уборка, расстановка мебели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9-10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60" name="Rectangle 1"/>
          <p:cNvSpPr>
            <a:spLocks noChangeArrowheads="1"/>
          </p:cNvSpPr>
          <p:nvPr/>
        </p:nvSpPr>
        <p:spPr bwMode="auto">
          <a:xfrm>
            <a:off x="1666876" y="214313"/>
            <a:ext cx="1808163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79388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№3</a:t>
            </a:r>
          </a:p>
          <a:p>
            <a:endParaRPr lang="ru-RU" altLang="ru-RU"/>
          </a:p>
        </p:txBody>
      </p:sp>
      <p:pic>
        <p:nvPicPr>
          <p:cNvPr id="17461" name="Picture 2" descr="л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571876"/>
            <a:ext cx="621982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15398636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10312" cy="14859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448056"/>
            <a:ext cx="9601200" cy="5419344"/>
          </a:xfrm>
        </p:spPr>
        <p:txBody>
          <a:bodyPr/>
          <a:lstStyle/>
          <a:p>
            <a:pPr algn="ctr"/>
            <a:r>
              <a:rPr lang="ru-RU" altLang="ru-RU" dirty="0">
                <a:latin typeface="Times New Roman" panose="02020603050405020304" pitchFamily="18" charset="0"/>
              </a:rPr>
              <a:t>Пятеро друзей встретились после каникул и обменялись рукопожатиями. Каждый, здороваясь, пожал руку. Сколько всего было сделано рукопожатий? </a:t>
            </a:r>
          </a:p>
          <a:p>
            <a:endParaRPr lang="ru-RU" dirty="0"/>
          </a:p>
        </p:txBody>
      </p:sp>
      <p:pic>
        <p:nvPicPr>
          <p:cNvPr id="4" name="Picture 8" descr="457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1590485"/>
            <a:ext cx="3857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457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942" y="3948398"/>
            <a:ext cx="3857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457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57" y="3948398"/>
            <a:ext cx="3857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457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881" y="2578036"/>
            <a:ext cx="3857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457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869" y="2578037"/>
            <a:ext cx="3857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2"/>
          <p:cNvSpPr>
            <a:spLocks noChangeShapeType="1"/>
          </p:cNvSpPr>
          <p:nvPr/>
        </p:nvSpPr>
        <p:spPr bwMode="auto">
          <a:xfrm flipV="1">
            <a:off x="4994275" y="2218467"/>
            <a:ext cx="698437" cy="61541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 flipH="1" flipV="1">
            <a:off x="6265925" y="2218467"/>
            <a:ext cx="758955" cy="615409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 flipV="1">
            <a:off x="4874038" y="3329464"/>
            <a:ext cx="372904" cy="618934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5632704" y="4500564"/>
            <a:ext cx="877253" cy="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6793993" y="3329464"/>
            <a:ext cx="365759" cy="618934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 flipV="1">
            <a:off x="5530978" y="2273714"/>
            <a:ext cx="348009" cy="157915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 flipH="1" flipV="1">
            <a:off x="6079649" y="2273714"/>
            <a:ext cx="430307" cy="157915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 flipH="1" flipV="1">
            <a:off x="5159505" y="3048243"/>
            <a:ext cx="1368635" cy="892729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 flipV="1">
            <a:off x="5658101" y="3048244"/>
            <a:ext cx="1255905" cy="889108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 flipV="1">
            <a:off x="5048631" y="2937601"/>
            <a:ext cx="1865375" cy="1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371600" y="5235060"/>
            <a:ext cx="304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10 рукопожатий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5801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9728"/>
            <a:ext cx="457199" cy="2057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8831" y="470440"/>
            <a:ext cx="9601200" cy="5428488"/>
          </a:xfrm>
        </p:spPr>
        <p:txBody>
          <a:bodyPr/>
          <a:lstStyle/>
          <a:p>
            <a:pPr algn="ctr"/>
            <a:r>
              <a:rPr lang="ru-RU" altLang="ru-RU" dirty="0">
                <a:latin typeface="Times New Roman" panose="02020603050405020304" pitchFamily="18" charset="0"/>
              </a:rPr>
              <a:t>Из цифр 9, 7, 5, 0 составляют все возможные трехзначные числа, в которых нет одинаковых цифр. Сколько среди чисел, меньше 900?</a:t>
            </a:r>
            <a:r>
              <a:rPr lang="ru-RU" altLang="ru-RU" dirty="0"/>
              <a:t> </a:t>
            </a:r>
          </a:p>
          <a:p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687" y="1623695"/>
            <a:ext cx="71913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033" y="2882520"/>
            <a:ext cx="5603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175" y="2896553"/>
            <a:ext cx="5016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680" y="2918239"/>
            <a:ext cx="5286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47" y="3987801"/>
            <a:ext cx="491184" cy="5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317" y="3968091"/>
            <a:ext cx="5016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203" y="3968091"/>
            <a:ext cx="502334" cy="58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811" y="3972431"/>
            <a:ext cx="501397" cy="5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2" y="3975689"/>
            <a:ext cx="5286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961" y="3972431"/>
            <a:ext cx="5286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Прямая соединительная линия 14"/>
          <p:cNvCxnSpPr>
            <a:stCxn id="4" idx="2"/>
            <a:endCxn id="6" idx="0"/>
          </p:cNvCxnSpPr>
          <p:nvPr/>
        </p:nvCxnSpPr>
        <p:spPr>
          <a:xfrm>
            <a:off x="2681256" y="2342833"/>
            <a:ext cx="108744" cy="553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5" idx="0"/>
          </p:cNvCxnSpPr>
          <p:nvPr/>
        </p:nvCxnSpPr>
        <p:spPr>
          <a:xfrm flipH="1">
            <a:off x="1439227" y="2325320"/>
            <a:ext cx="882460" cy="5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040825" y="2315781"/>
            <a:ext cx="860855" cy="6024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5" idx="2"/>
            <a:endCxn id="12" idx="0"/>
          </p:cNvCxnSpPr>
          <p:nvPr/>
        </p:nvCxnSpPr>
        <p:spPr>
          <a:xfrm>
            <a:off x="1439227" y="3530220"/>
            <a:ext cx="280194" cy="4454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5" idx="2"/>
            <a:endCxn id="8" idx="0"/>
          </p:cNvCxnSpPr>
          <p:nvPr/>
        </p:nvCxnSpPr>
        <p:spPr>
          <a:xfrm flipH="1">
            <a:off x="1093239" y="3530220"/>
            <a:ext cx="345988" cy="4575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6" idx="2"/>
            <a:endCxn id="13" idx="0"/>
          </p:cNvCxnSpPr>
          <p:nvPr/>
        </p:nvCxnSpPr>
        <p:spPr>
          <a:xfrm>
            <a:off x="2790000" y="3472815"/>
            <a:ext cx="339280" cy="4996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7" idx="2"/>
            <a:endCxn id="9" idx="0"/>
          </p:cNvCxnSpPr>
          <p:nvPr/>
        </p:nvCxnSpPr>
        <p:spPr>
          <a:xfrm>
            <a:off x="4165999" y="3494501"/>
            <a:ext cx="515143" cy="473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6" idx="2"/>
            <a:endCxn id="11" idx="0"/>
          </p:cNvCxnSpPr>
          <p:nvPr/>
        </p:nvCxnSpPr>
        <p:spPr>
          <a:xfrm flipH="1">
            <a:off x="2556510" y="3472815"/>
            <a:ext cx="233490" cy="4996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10" idx="0"/>
          </p:cNvCxnSpPr>
          <p:nvPr/>
        </p:nvCxnSpPr>
        <p:spPr>
          <a:xfrm flipH="1">
            <a:off x="4037370" y="3481931"/>
            <a:ext cx="129433" cy="486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551" y="1613766"/>
            <a:ext cx="5016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1691" y="2702843"/>
            <a:ext cx="604466" cy="604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654" y="3885951"/>
            <a:ext cx="593466" cy="66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550" y="3885951"/>
            <a:ext cx="658402" cy="65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9426" y="3900041"/>
            <a:ext cx="563263" cy="65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481" y="3892444"/>
            <a:ext cx="598032" cy="65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793" y="2702843"/>
            <a:ext cx="554510" cy="604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05" y="3892444"/>
            <a:ext cx="570601" cy="659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2386" y="3900040"/>
            <a:ext cx="564028" cy="65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735" y="2702843"/>
            <a:ext cx="522981" cy="604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Прямая соединительная линия 47"/>
          <p:cNvCxnSpPr>
            <a:stCxn id="39" idx="2"/>
            <a:endCxn id="45" idx="0"/>
          </p:cNvCxnSpPr>
          <p:nvPr/>
        </p:nvCxnSpPr>
        <p:spPr>
          <a:xfrm flipH="1">
            <a:off x="9334106" y="3307309"/>
            <a:ext cx="319818" cy="5851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47" idx="2"/>
            <a:endCxn id="43" idx="0"/>
          </p:cNvCxnSpPr>
          <p:nvPr/>
        </p:nvCxnSpPr>
        <p:spPr>
          <a:xfrm>
            <a:off x="8116226" y="3307309"/>
            <a:ext cx="251271" cy="5851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47" idx="2"/>
            <a:endCxn id="41" idx="0"/>
          </p:cNvCxnSpPr>
          <p:nvPr/>
        </p:nvCxnSpPr>
        <p:spPr>
          <a:xfrm flipH="1">
            <a:off x="7616751" y="3307309"/>
            <a:ext cx="499475" cy="5786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39" idx="2"/>
            <a:endCxn id="42" idx="0"/>
          </p:cNvCxnSpPr>
          <p:nvPr/>
        </p:nvCxnSpPr>
        <p:spPr>
          <a:xfrm>
            <a:off x="9653924" y="3307309"/>
            <a:ext cx="307134" cy="5927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stCxn id="44" idx="2"/>
            <a:endCxn id="46" idx="0"/>
          </p:cNvCxnSpPr>
          <p:nvPr/>
        </p:nvCxnSpPr>
        <p:spPr>
          <a:xfrm flipH="1">
            <a:off x="10804400" y="3307309"/>
            <a:ext cx="290648" cy="5927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endCxn id="40" idx="0"/>
          </p:cNvCxnSpPr>
          <p:nvPr/>
        </p:nvCxnSpPr>
        <p:spPr>
          <a:xfrm>
            <a:off x="11087054" y="3307309"/>
            <a:ext cx="393333" cy="5786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37" idx="2"/>
            <a:endCxn id="47" idx="0"/>
          </p:cNvCxnSpPr>
          <p:nvPr/>
        </p:nvCxnSpPr>
        <p:spPr>
          <a:xfrm flipH="1">
            <a:off x="8116226" y="2190028"/>
            <a:ext cx="1492150" cy="5128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stCxn id="37" idx="2"/>
            <a:endCxn id="39" idx="0"/>
          </p:cNvCxnSpPr>
          <p:nvPr/>
        </p:nvCxnSpPr>
        <p:spPr>
          <a:xfrm>
            <a:off x="9608376" y="2190028"/>
            <a:ext cx="45548" cy="5128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stCxn id="37" idx="2"/>
            <a:endCxn id="44" idx="0"/>
          </p:cNvCxnSpPr>
          <p:nvPr/>
        </p:nvCxnSpPr>
        <p:spPr>
          <a:xfrm>
            <a:off x="9608376" y="2190028"/>
            <a:ext cx="1486672" cy="5128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3494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10296144" cy="4572000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None/>
            </a:pPr>
            <a:r>
              <a:rPr lang="ru-RU" altLang="ru-RU" dirty="0"/>
              <a:t>Графы представляют изучаемые факты в наглядной форме. Решение многих математических задач упрощается, если удается использовать графы. </a:t>
            </a:r>
            <a:r>
              <a:rPr lang="ru-RU" altLang="ru-RU" dirty="0" err="1"/>
              <a:t>Графовые</a:t>
            </a:r>
            <a:r>
              <a:rPr lang="ru-RU" altLang="ru-RU" dirty="0"/>
              <a:t> задачи позволяют развивать воображение и  логическое мышление.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ru-RU" altLang="ru-RU" dirty="0"/>
              <a:t>Теория графов в настоящее время является интенсивно развивающимся разделом  математики. Это объясняется тем, что в виде </a:t>
            </a:r>
            <a:r>
              <a:rPr lang="ru-RU" altLang="ru-RU" dirty="0" err="1"/>
              <a:t>графовых</a:t>
            </a:r>
            <a:r>
              <a:rPr lang="ru-RU" altLang="ru-RU" dirty="0"/>
              <a:t> моделей описываются многие объекты и ситуации: коммуникационные сети, схемы электрических и электронных приборов, химические молекулы, отношения между людьми и многое другое.</a:t>
            </a:r>
          </a:p>
        </p:txBody>
      </p:sp>
    </p:spTree>
    <p:extLst>
      <p:ext uri="{BB962C8B-B14F-4D97-AF65-F5344CB8AC3E}">
        <p14:creationId xmlns="" xmlns:p14="http://schemas.microsoft.com/office/powerpoint/2010/main" val="410011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 истории Графов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6044184" cy="3581400"/>
          </a:xfrm>
        </p:spPr>
        <p:txBody>
          <a:bodyPr/>
          <a:lstStyle/>
          <a:p>
            <a:r>
              <a:rPr lang="ru-RU" dirty="0"/>
              <a:t>Родоначальником теории графов принято считать математика Леонарда Эйлера(1707-1783). Он предложил изящное решение знаменитой задачи о 7 Кенигсбергских мостах в 1736 году, а также придумал общий метод решения подобных </a:t>
            </a:r>
            <a:r>
              <a:rPr lang="ru-RU" dirty="0" smtClean="0"/>
              <a:t>задач.</a:t>
            </a:r>
            <a:endParaRPr lang="ru-RU" dirty="0"/>
          </a:p>
        </p:txBody>
      </p:sp>
      <p:pic>
        <p:nvPicPr>
          <p:cNvPr id="1026" name="Picture 2" descr="https://interesnyefakty.org/wp-content/uploads/leonard-ejler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639" y="874713"/>
            <a:ext cx="4165547" cy="5087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8946" y="4618750"/>
            <a:ext cx="5067300" cy="18192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921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Теория графов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Граф - </a:t>
            </a:r>
            <a:r>
              <a:rPr lang="ru-RU" dirty="0"/>
              <a:t>это </a:t>
            </a:r>
            <a:r>
              <a:rPr lang="ru-RU" dirty="0" smtClean="0"/>
              <a:t>топологическая </a:t>
            </a:r>
            <a:r>
              <a:rPr lang="ru-RU" dirty="0"/>
              <a:t>модель, которая состоит из множества вершин и множества соединяющих их рёбер. При этом значение имеет только сам факт, какая вершина с какой соединена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dirty="0" smtClean="0"/>
              <a:t>Теория </a:t>
            </a:r>
            <a:r>
              <a:rPr lang="ru-RU" b="1" dirty="0"/>
              <a:t>графов </a:t>
            </a:r>
            <a:r>
              <a:rPr lang="ru-RU" dirty="0"/>
              <a:t>- раздел математики, особенность которого геометрический подход </a:t>
            </a:r>
            <a:r>
              <a:rPr lang="ru-RU" dirty="0" smtClean="0"/>
              <a:t>к </a:t>
            </a:r>
            <a:r>
              <a:rPr lang="ru-RU" dirty="0"/>
              <a:t>изучению объектов.</a:t>
            </a:r>
          </a:p>
        </p:txBody>
      </p:sp>
      <p:pic>
        <p:nvPicPr>
          <p:cNvPr id="4" name="Picture 4" descr="https://flomaster.club/uploads/posts/2023-01/1673627866_flomaster-club-p-graf-risunok-vkontakte-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897" y="4254759"/>
            <a:ext cx="2534912" cy="2431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thumb/3/34/Circulant_graph_07_1_3_001.svg/1200px-Circulant_graph_07_1_3_001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067" y="3948501"/>
            <a:ext cx="2840845" cy="2909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7743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0664" y="91440"/>
            <a:ext cx="7302324" cy="676656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Вершина</a:t>
            </a:r>
            <a:r>
              <a:rPr lang="ru-RU" dirty="0"/>
              <a:t> - точка в графе, отдельный объект, для топологической модели графа не имеет значения координата вершины, её расположение, цвет, вкус, размер; однако при решении некоторых задачах вершины могут раскрашиваться в разные цвета или сохранять числовые значения.</a:t>
            </a:r>
          </a:p>
          <a:p>
            <a:r>
              <a:rPr lang="ru-RU" b="1" dirty="0"/>
              <a:t>Ребро</a:t>
            </a:r>
            <a:r>
              <a:rPr lang="ru-RU" dirty="0"/>
              <a:t> - неупорядоченная пара двух вершин, которые связаны друг с другом. Эти вершины называются концевыми точками или концами ребра. При этом важен сам факт наличия связи, каким именно образом осуществляется эта связь и по какой дороге - не имеет значения; однако рёбра может быть присвоен “вес”, что позволит говорить о “нагруженном графе” и решать задачи оптимизации.</a:t>
            </a:r>
          </a:p>
          <a:p>
            <a:r>
              <a:rPr lang="ru-RU" b="1" dirty="0"/>
              <a:t>Инцидентность</a:t>
            </a:r>
            <a:r>
              <a:rPr lang="ru-RU" dirty="0"/>
              <a:t> - вершина и ребро называются инцидентными, если вершина является для этого ребра концевой. Обратите внимание, что термин “инцидентность” применим только к вершине и ребру. </a:t>
            </a:r>
          </a:p>
          <a:p>
            <a:r>
              <a:rPr lang="ru-RU" b="1" dirty="0"/>
              <a:t>Смежность вершин</a:t>
            </a:r>
            <a:r>
              <a:rPr lang="ru-RU" dirty="0"/>
              <a:t> - две вершины называются смежными, если они инцидентны одному ребру.</a:t>
            </a:r>
          </a:p>
          <a:p>
            <a:r>
              <a:rPr lang="ru-RU" b="1" dirty="0"/>
              <a:t>Смежность рёбер</a:t>
            </a:r>
            <a:r>
              <a:rPr lang="ru-RU" dirty="0"/>
              <a:t> - два ребра называются смежными, если они </a:t>
            </a:r>
            <a:r>
              <a:rPr lang="ru-RU" dirty="0" smtClean="0"/>
              <a:t>инцидентные </a:t>
            </a:r>
            <a:r>
              <a:rPr lang="ru-RU" dirty="0"/>
              <a:t>одной вершине.</a:t>
            </a:r>
          </a:p>
          <a:p>
            <a:pPr marL="0" indent="0">
              <a:buNone/>
            </a:pPr>
            <a:r>
              <a:rPr lang="ru-RU" dirty="0" smtClean="0"/>
              <a:t> Говоря проще - две вершины смежные, если они соединены ребром, два ребра смежные - если они соединены вершиной.</a:t>
            </a:r>
          </a:p>
          <a:p>
            <a:r>
              <a:rPr lang="ru-RU" b="1" dirty="0" smtClean="0"/>
              <a:t> Петля</a:t>
            </a:r>
            <a:r>
              <a:rPr lang="ru-RU" dirty="0" smtClean="0"/>
              <a:t> - ребро, инцидентное одной вершине. Ребро, которое замыкается на одной вершине.</a:t>
            </a:r>
          </a:p>
          <a:p>
            <a:endParaRPr lang="ru-RU" dirty="0"/>
          </a:p>
        </p:txBody>
      </p:sp>
      <p:pic>
        <p:nvPicPr>
          <p:cNvPr id="7" name="Picture 6" descr="https://habrastorage.org/r/w1560/getpro/habr/upload_files/196/e98/9ff/196e989ffc3dad638f48799367d8a38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682" y="1586204"/>
            <a:ext cx="4242318" cy="3181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5053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1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6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3087" y="146304"/>
            <a:ext cx="9601200" cy="35814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Путь</a:t>
            </a:r>
            <a:r>
              <a:rPr lang="ru-RU" dirty="0"/>
              <a:t> или </a:t>
            </a:r>
            <a:r>
              <a:rPr lang="ru-RU" b="1" dirty="0"/>
              <a:t>Маршрут</a:t>
            </a:r>
            <a:r>
              <a:rPr lang="ru-RU" dirty="0"/>
              <a:t> - это последовательность смежных рёбер. Обычно путь задаётся перечислением вершин, по которым он пролегает.</a:t>
            </a:r>
          </a:p>
          <a:p>
            <a:r>
              <a:rPr lang="ru-RU" b="1" dirty="0"/>
              <a:t>Длина пути</a:t>
            </a:r>
            <a:r>
              <a:rPr lang="ru-RU" dirty="0"/>
              <a:t> - количество рёбер в пути.</a:t>
            </a:r>
          </a:p>
          <a:p>
            <a:r>
              <a:rPr lang="ru-RU" b="1" dirty="0"/>
              <a:t>Цепь</a:t>
            </a:r>
            <a:r>
              <a:rPr lang="ru-RU" dirty="0"/>
              <a:t> - маршрут без повторяющихся рёбер.</a:t>
            </a:r>
          </a:p>
          <a:p>
            <a:r>
              <a:rPr lang="ru-RU" b="1" dirty="0"/>
              <a:t>Простая цепь</a:t>
            </a:r>
            <a:r>
              <a:rPr lang="ru-RU" dirty="0"/>
              <a:t> - цепь без повторяющихся вершин</a:t>
            </a:r>
            <a:r>
              <a:rPr lang="ru-RU" dirty="0" smtClean="0"/>
              <a:t>.</a:t>
            </a:r>
          </a:p>
          <a:p>
            <a:r>
              <a:rPr lang="ru-RU" b="1" dirty="0"/>
              <a:t>Цикл</a:t>
            </a:r>
            <a:r>
              <a:rPr lang="ru-RU" dirty="0"/>
              <a:t> или </a:t>
            </a:r>
            <a:r>
              <a:rPr lang="ru-RU" b="1" dirty="0"/>
              <a:t>Контур</a:t>
            </a:r>
            <a:r>
              <a:rPr lang="ru-RU" dirty="0"/>
              <a:t> - цепь, в котором последняя вершина совпадает с первой. </a:t>
            </a:r>
          </a:p>
          <a:p>
            <a:r>
              <a:rPr lang="ru-RU" b="1" dirty="0"/>
              <a:t>Длина цикла</a:t>
            </a:r>
            <a:r>
              <a:rPr lang="ru-RU" dirty="0"/>
              <a:t> - количество рёбер в цикле.</a:t>
            </a:r>
          </a:p>
          <a:p>
            <a:r>
              <a:rPr lang="ru-RU" dirty="0"/>
              <a:t>Самый короткий цикл - это петля.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10242" name="Picture 2" descr="https://habrastorage.org/getpro/habr/upload_files/6f6/ed7/afe/6f6ed7afe8bee69813675589384164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965" y="3464016"/>
            <a:ext cx="4224409" cy="3168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habrastorage.org/getpro/habr/upload_files/081/47a/9b1/08147a9b12c69345e0dab83efdc21c9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741" y="2297689"/>
            <a:ext cx="4562856" cy="3168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776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графов: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786384" y="2119312"/>
            <a:ext cx="9601200" cy="3581400"/>
          </a:xfrm>
        </p:spPr>
        <p:txBody>
          <a:bodyPr>
            <a:normAutofit fontScale="77500" lnSpcReduction="20000"/>
          </a:bodyPr>
          <a:lstStyle/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1) Нулевой граф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2) Неполный граф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3) Полный граф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4) Несвязный граф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5) Связный граф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6) Ориентированный граф (орграф)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7) Взвешенный граф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8) </a:t>
            </a:r>
            <a:r>
              <a:rPr lang="ru-RU" altLang="ru-RU" dirty="0" err="1" smtClean="0"/>
              <a:t>Эйлеровый</a:t>
            </a:r>
            <a:r>
              <a:rPr lang="ru-RU" altLang="ru-RU" dirty="0" smtClean="0"/>
              <a:t> граф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9) Плоский граф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10) Дерево</a:t>
            </a:r>
          </a:p>
          <a:p>
            <a:pPr marL="514350" indent="-514350" algn="just">
              <a:lnSpc>
                <a:spcPct val="90000"/>
              </a:lnSpc>
            </a:pPr>
            <a:r>
              <a:rPr lang="ru-RU" altLang="ru-RU" dirty="0" smtClean="0"/>
              <a:t>11) Лес</a:t>
            </a:r>
          </a:p>
          <a:p>
            <a:pPr marL="514350" indent="-514350" algn="just">
              <a:lnSpc>
                <a:spcPct val="90000"/>
              </a:lnSpc>
              <a:buFont typeface="Wingdings 2" panose="05020102010507070707" pitchFamily="18" charset="2"/>
              <a:buAutoNum type="arabicParenR"/>
            </a:pPr>
            <a:endParaRPr lang="ru-RU" altLang="ru-RU" dirty="0" smtClean="0"/>
          </a:p>
          <a:p>
            <a:pPr marL="514350" indent="-514350" algn="just">
              <a:lnSpc>
                <a:spcPct val="90000"/>
              </a:lnSpc>
              <a:buFont typeface="Wingdings 2" panose="05020102010507070707" pitchFamily="18" charset="2"/>
              <a:buAutoNum type="arabicPeriod"/>
            </a:pPr>
            <a:endParaRPr lang="ru-RU" altLang="ru-RU" dirty="0" smtClean="0"/>
          </a:p>
        </p:txBody>
      </p:sp>
      <p:pic>
        <p:nvPicPr>
          <p:cNvPr id="23" name="Рисунок 22" descr="Рисунок1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6" y="2286000"/>
            <a:ext cx="7078663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 descr="Рисунок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2000251"/>
            <a:ext cx="8045450" cy="383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6" y="1071564"/>
            <a:ext cx="7751763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 descr="Безымянный.bmp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4" y="1357314"/>
            <a:ext cx="80422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 descr="Рисунок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0" y="1357314"/>
            <a:ext cx="8794750" cy="477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Рисунок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838" y="1285876"/>
            <a:ext cx="7142162" cy="501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Рисунок 28" descr="Рисунок2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1" y="785813"/>
            <a:ext cx="7635875" cy="528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Рисунок 29" descr="Рисунок6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1357313"/>
            <a:ext cx="828675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Рисунок 30" descr="Рисунок10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6" y="928688"/>
            <a:ext cx="5846763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Рисунок 31" descr="Рисунок9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1857375"/>
            <a:ext cx="67437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Рисунок 32" descr="Рисунок8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1357314"/>
            <a:ext cx="6940550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7609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5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64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6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7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80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8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8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96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0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10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12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1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40500"/>
                            </p:stCondLst>
                            <p:childTnLst>
                              <p:par>
                                <p:cTn id="1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2500"/>
                            </p:stCondLst>
                            <p:childTnLst>
                              <p:par>
                                <p:cTn id="128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13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3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44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50500"/>
                            </p:stCondLst>
                            <p:childTnLst>
                              <p:par>
                                <p:cTn id="14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51500"/>
                            </p:stCondLst>
                            <p:childTnLst>
                              <p:par>
                                <p:cTn id="15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53500"/>
                            </p:stCondLst>
                            <p:childTnLst>
                              <p:par>
                                <p:cTn id="160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6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16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76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Сетевые графики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4956048" cy="3581400"/>
          </a:xfrm>
        </p:spPr>
        <p:txBody>
          <a:bodyPr/>
          <a:lstStyle/>
          <a:p>
            <a:r>
              <a:rPr lang="ru-RU" dirty="0"/>
              <a:t>Сетевой график — граф, вершины которого отображают состояния некоторого объекта (например, строительства), а дуги — работы, ведущиеся на этом объекте.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89441" y="3906774"/>
            <a:ext cx="5523966" cy="2951226"/>
          </a:xfrm>
          <a:prstGeom prst="rect">
            <a:avLst/>
          </a:prstGeom>
        </p:spPr>
      </p:pic>
      <p:pic>
        <p:nvPicPr>
          <p:cNvPr id="4098" name="Picture 2" descr="https://yo31.ru/uploads/railway/image0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935" y="685800"/>
            <a:ext cx="5955944" cy="29512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07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spc="150" dirty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Применение </a:t>
            </a:r>
            <a:br>
              <a:rPr lang="ru-RU" b="1" spc="150" dirty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b="1" spc="150" dirty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теории графов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951707" y="2209800"/>
            <a:ext cx="9601200" cy="3581400"/>
          </a:xfrm>
        </p:spPr>
        <p:txBody>
          <a:bodyPr/>
          <a:lstStyle/>
          <a:p>
            <a:pPr algn="just"/>
            <a:r>
              <a:rPr lang="ru-RU" altLang="ru-RU" dirty="0" smtClean="0"/>
              <a:t>1) В теории информации</a:t>
            </a:r>
          </a:p>
          <a:p>
            <a:pPr algn="just"/>
            <a:r>
              <a:rPr lang="ru-RU" altLang="ru-RU" dirty="0" smtClean="0"/>
              <a:t>2) В биологии </a:t>
            </a:r>
          </a:p>
          <a:p>
            <a:pPr algn="just"/>
            <a:r>
              <a:rPr lang="ru-RU" altLang="ru-RU" dirty="0" smtClean="0"/>
              <a:t>3) В  химии</a:t>
            </a:r>
          </a:p>
          <a:p>
            <a:pPr algn="just"/>
            <a:r>
              <a:rPr lang="ru-RU" altLang="ru-RU" dirty="0" smtClean="0"/>
              <a:t>4) В физике</a:t>
            </a:r>
          </a:p>
          <a:p>
            <a:pPr algn="just"/>
            <a:r>
              <a:rPr lang="ru-RU" altLang="ru-RU" dirty="0" smtClean="0"/>
              <a:t>5) На транспорте</a:t>
            </a:r>
          </a:p>
        </p:txBody>
      </p:sp>
      <p:pic>
        <p:nvPicPr>
          <p:cNvPr id="4098" name="Picture 2" descr="archi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650" y="4943291"/>
            <a:ext cx="5357813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ref2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990" y="2697555"/>
            <a:ext cx="5341937" cy="53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6111" y="4393406"/>
            <a:ext cx="5135562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B3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789" y="5898329"/>
            <a:ext cx="7715250" cy="671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Безымянныйлдлд.bmp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929" y="4288477"/>
            <a:ext cx="7866063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743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4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6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68" presetID="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7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85" presetID="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3896" y="219456"/>
            <a:ext cx="9601200" cy="1485900"/>
          </a:xfrm>
        </p:spPr>
        <p:txBody>
          <a:bodyPr>
            <a:normAutofit fontScale="90000"/>
          </a:bodyPr>
          <a:lstStyle/>
          <a:p>
            <a:r>
              <a:rPr lang="ru-RU" altLang="ru-RU" dirty="0"/>
              <a:t>Я </a:t>
            </a:r>
            <a:r>
              <a:rPr lang="ru-RU" altLang="ru-RU" dirty="0" smtClean="0"/>
              <a:t>составил </a:t>
            </a:r>
            <a:r>
              <a:rPr lang="ru-RU" altLang="ru-RU" dirty="0"/>
              <a:t>три варианта ремонта кухни с помощью сетевых графиков </a:t>
            </a:r>
            <a:br>
              <a:rPr lang="ru-RU" alt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82918179"/>
              </p:ext>
            </p:extLst>
          </p:nvPr>
        </p:nvGraphicFramePr>
        <p:xfrm>
          <a:off x="2518983" y="1587498"/>
          <a:ext cx="6853616" cy="4493262"/>
        </p:xfrm>
        <a:graphic>
          <a:graphicData uri="http://schemas.openxmlformats.org/drawingml/2006/table">
            <a:tbl>
              <a:tblPr/>
              <a:tblGrid>
                <a:gridCol w="890888"/>
                <a:gridCol w="4709917"/>
                <a:gridCol w="1252811"/>
              </a:tblGrid>
              <a:tr h="749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(дни)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9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Уборка мебели, расчистка территории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9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плитки на стены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9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Закрепление ПВХ панелей на потолке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6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Клейка обоев, замазывание щелей между плитками 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6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Крепление уголков на потолке, замена розеток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6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Укладка линолеума, закрепление плинтусов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3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Уборка, расстановка  мебели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82664749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108</TotalTime>
  <Words>482</Words>
  <Application>Microsoft Office PowerPoint</Application>
  <PresentationFormat>Произвольный</PresentationFormat>
  <Paragraphs>174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Crop</vt:lpstr>
      <vt:lpstr>Графы</vt:lpstr>
      <vt:lpstr>Из истории Графов</vt:lpstr>
      <vt:lpstr>Теория графов </vt:lpstr>
      <vt:lpstr>Слайд 4</vt:lpstr>
      <vt:lpstr>Слайд 5</vt:lpstr>
      <vt:lpstr>Виды графов:</vt:lpstr>
      <vt:lpstr>Сетевые графики </vt:lpstr>
      <vt:lpstr>Применение  теории графов</vt:lpstr>
      <vt:lpstr>Я составил три варианта ремонта кухни с помощью сетевых графиков  </vt:lpstr>
      <vt:lpstr>Слайд 10</vt:lpstr>
      <vt:lpstr>Слайд 11</vt:lpstr>
      <vt:lpstr>Слайд 12</vt:lpstr>
      <vt:lpstr>Слайд 13</vt:lpstr>
      <vt:lpstr>Слайд 14</vt:lpstr>
      <vt:lpstr>Заключение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Графы</dc:title>
  <dc:creator>Lenovo</dc:creator>
  <cp:lastModifiedBy>student</cp:lastModifiedBy>
  <cp:revision>15</cp:revision>
  <dcterms:created xsi:type="dcterms:W3CDTF">2023-09-12T17:30:52Z</dcterms:created>
  <dcterms:modified xsi:type="dcterms:W3CDTF">2024-05-22T07:18:55Z</dcterms:modified>
</cp:coreProperties>
</file>