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79" d="100"/>
          <a:sy n="79" d="100"/>
        </p:scale>
        <p:origin x="-84" y="-7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pPr/>
              <a:t>5/22/2024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pPr/>
              <a:t>5/22/2024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pPr/>
              <a:t>5/22/2024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pPr/>
              <a:t>5/22/2024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pPr/>
              <a:t>5/22/2024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pPr/>
              <a:t>5/22/2024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pPr/>
              <a:t>5/22/2024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pPr/>
              <a:t>5/22/2024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pPr/>
              <a:t>5/22/2024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pPr/>
              <a:t>5/22/2024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pPr/>
              <a:t>5/22/2024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  <a:p>
            <a:pPr lvl="4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pPr/>
              <a:t>5/22/2024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FF0286-9AD5-4641-BB5D-AD73D78832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3592" y="2188410"/>
            <a:ext cx="8141536" cy="3328418"/>
          </a:xfrm>
        </p:spPr>
        <p:txBody>
          <a:bodyPr>
            <a:normAutofit/>
          </a:bodyPr>
          <a:lstStyle/>
          <a:p>
            <a:pPr algn="ctr"/>
            <a:r>
              <a:rPr lang="ru-RU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Дифференциальные уравнения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864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0CEA3661-3415-4AF9-AD46-E12E146839DC}"/>
              </a:ext>
            </a:extLst>
          </p:cNvPr>
          <p:cNvSpPr txBox="1">
            <a:spLocks/>
          </p:cNvSpPr>
          <p:nvPr/>
        </p:nvSpPr>
        <p:spPr>
          <a:xfrm>
            <a:off x="1400556" y="336561"/>
            <a:ext cx="9390888" cy="2152043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Уравнения </a:t>
            </a:r>
            <a:r>
              <a:rPr lang="ru-RU" dirty="0"/>
              <a:t>с разделяющимися переменными 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9C17833-7509-46E5-842F-7DED3127E1F2}"/>
              </a:ext>
            </a:extLst>
          </p:cNvPr>
          <p:cNvSpPr/>
          <p:nvPr/>
        </p:nvSpPr>
        <p:spPr>
          <a:xfrm>
            <a:off x="1400556" y="1761435"/>
            <a:ext cx="93908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простым ДУ первого порядка является, уравнение вида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P(x) · </a:t>
            </a:r>
            <a:r>
              <a:rPr lang="ru-RU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dx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Q(y) · </a:t>
            </a:r>
            <a:r>
              <a:rPr lang="ru-RU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0. (48.5)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такие ДУ называют уравнениями с разделенными переменными. Проинтегрировав </a:t>
            </a:r>
            <a:r>
              <a:rPr lang="ru-RU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почленно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 уравнение, получаем: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∫ 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P(x) · </a:t>
            </a:r>
            <a:r>
              <a:rPr lang="ru-RU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dx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∫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Q(у) · </a:t>
            </a:r>
            <a:r>
              <a:rPr lang="ru-RU" sz="28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c - его общий интеграл.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116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2C9D46E-7B24-40D0-BF6C-417D76FA7445}"/>
                  </a:ext>
                </a:extLst>
              </p:cNvPr>
              <p:cNvSpPr/>
              <p:nvPr/>
            </p:nvSpPr>
            <p:spPr>
              <a:xfrm>
                <a:off x="1216152" y="372833"/>
                <a:ext cx="9985248" cy="62987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32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48.2. Найти общий интеграл уравнения </a:t>
                </a:r>
              </a:p>
              <a:p>
                <a:pPr algn="ctr"/>
                <a:r>
                  <a:rPr lang="ru-RU" sz="32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· </a:t>
                </a:r>
                <a:r>
                  <a:rPr lang="ru-RU" sz="3200" b="1" i="1" dirty="0" err="1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dx</a:t>
                </a:r>
                <a:r>
                  <a:rPr lang="ru-RU" sz="32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y · </a:t>
                </a:r>
                <a:r>
                  <a:rPr lang="ru-RU" sz="3200" b="1" i="1" dirty="0" err="1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dy</a:t>
                </a:r>
                <a:r>
                  <a:rPr lang="ru-RU" sz="32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0.</a:t>
                </a:r>
              </a:p>
              <a:p>
                <a:br>
                  <a:rPr lang="ru-RU" dirty="0"/>
                </a:br>
                <a:r>
                  <a:rPr lang="ru-RU" sz="32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Данное уравнение есть ДУ с разделенными переменными. </a:t>
                </a:r>
                <a14:m>
                  <m:oMath xmlns:m="http://schemas.openxmlformats.org/officeDocument/2006/math">
                    <m:nary>
                      <m:naryPr>
                        <m:grow m:val="on"/>
                        <m:subHide m:val="on"/>
                        <m:supHide m:val="on"/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ru-RU" sz="24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⋅ⅆ</m:t>
                        </m:r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nary>
                    <m:r>
                      <a:rPr lang="ru-RU" sz="24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grow m:val="on"/>
                        <m:subHide m:val="on"/>
                        <m:supHide m:val="on"/>
                        <m:ctrlP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ru-RU" sz="24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⋅ⅆ</m:t>
                        </m:r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nary>
                    <m:r>
                      <a:rPr lang="ru-RU" sz="24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ru-RU" sz="24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или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ru-RU" sz="2400" i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2400" i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ru-RU" sz="2400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ru-RU" sz="2400" i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2400" i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ru-RU" sz="2400" i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400" b="0" i="0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Обозначим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2400" i="0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Тогда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4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4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4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— общий интеграл ДУ.</a:t>
                </a:r>
                <a:b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Более общий случай описывают уравнения с </a:t>
                </a:r>
                <a:r>
                  <a:rPr lang="ru-RU" sz="24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разделяющимися переменными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которые имеют вид</a:t>
                </a:r>
              </a:p>
              <a:p>
                <a:pPr algn="ctr"/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P1(x) • Q1(y) • </a:t>
                </a:r>
                <a:r>
                  <a:rPr lang="ru-RU" sz="28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dx</a:t>
                </a: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P2(x) • Q2(y) • </a:t>
                </a:r>
                <a:r>
                  <a:rPr lang="ru-RU" sz="28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dy</a:t>
                </a: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0. (48.6)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ru-RU" sz="20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b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42C9D46E-7B24-40D0-BF6C-417D76FA74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6152" y="372833"/>
                <a:ext cx="9985248" cy="6298712"/>
              </a:xfrm>
              <a:prstGeom prst="rect">
                <a:avLst/>
              </a:prstGeom>
              <a:blipFill>
                <a:blip r:embed="rId2"/>
                <a:stretch>
                  <a:fillRect l="-1587" t="-13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7153C44-AA1A-47C6-BF72-43721C70C522}"/>
              </a:ext>
            </a:extLst>
          </p:cNvPr>
          <p:cNvSpPr/>
          <p:nvPr/>
        </p:nvSpPr>
        <p:spPr>
          <a:xfrm>
            <a:off x="2418588" y="5120640"/>
            <a:ext cx="7580376" cy="786384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10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F2CA3B5-70ED-45FE-894D-77DD45E50DE3}"/>
                  </a:ext>
                </a:extLst>
              </p:cNvPr>
              <p:cNvSpPr/>
              <p:nvPr/>
            </p:nvSpPr>
            <p:spPr>
              <a:xfrm>
                <a:off x="1207008" y="279410"/>
                <a:ext cx="9976104" cy="62400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Особенность уравнения (48.6) в том, что коэффициенты при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dx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dy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представляют собой произведения двух функций (чисел), одна из которых зависит только от x, другая только от у.</a:t>
                </a:r>
              </a:p>
              <a:p>
                <a:b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Уравнение (48.6) легко сводится к уравнению (48.5) путем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почленного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деления его на Q1(y) . P2(x) ≠ 0. Получаем:</a:t>
                </a:r>
              </a:p>
              <a:p>
                <a:endParaRPr lang="ru-RU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32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ru-RU" sz="3200" i="0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num>
                      <m:den>
                        <m:sSub>
                          <m:sSub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ru-RU" sz="3200" i="0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den>
                    </m:f>
                    <m:r>
                      <a:rPr lang="ru-RU" sz="32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⋅ⅆ</m:t>
                    </m:r>
                    <m:r>
                      <a:rPr lang="ru-RU" sz="32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32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sz="32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ru-RU" sz="3200" i="0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num>
                      <m:den>
                        <m:sSub>
                          <m:sSub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ru-RU" sz="3200" i="0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den>
                    </m:f>
                    <m:r>
                      <a:rPr lang="ru-RU" sz="32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⋅ⅆ</m:t>
                    </m:r>
                    <m:r>
                      <a:rPr lang="ru-RU" sz="32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ru-RU" sz="32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∫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ru-RU" sz="3200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num>
                      <m:den>
                        <m:sSub>
                          <m:sSub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ru-RU" sz="3200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den>
                    </m:f>
                    <m:r>
                      <a:rPr lang="ru-RU" sz="320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⋅ⅆ</m:t>
                    </m:r>
                    <m:r>
                      <a:rPr lang="ru-RU" sz="32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320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nor/>
                      </m:rPr>
                      <a:rPr lang="ru-RU" sz="3200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∫</m:t>
                    </m:r>
                    <m:r>
                      <a:rPr lang="ru-RU" sz="3200" b="0" i="1" dirty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ru-RU" sz="32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ru-RU" sz="3200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num>
                      <m:den>
                        <m:sSub>
                          <m:sSub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ru-RU" sz="3200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32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den>
                    </m:f>
                    <m:r>
                      <a:rPr lang="ru-RU" sz="320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⋅ⅆ</m:t>
                    </m:r>
                    <m:r>
                      <a:rPr lang="ru-RU" sz="32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ru-RU" sz="320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=0</m:t>
                    </m:r>
                    <m:r>
                      <a:rPr lang="ru-RU" sz="3200" b="0" i="0" dirty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общий интеграл.</a:t>
                </a:r>
              </a:p>
              <a:p>
                <a:b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Замечания. 1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При проведении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почленного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деления ДУ на Q1(y) Х P2(x) могут быть потеряны некоторые решения. Поэтому следует отдельно решить уравнение Q1(y) . P2(x) = 0 и установить те решения ДУ, которые не могут быть получены из общего решения, - особые решения.</a:t>
                </a:r>
                <a:b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ru-RU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4F2CA3B5-70ED-45FE-894D-77DD45E50D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7008" y="279410"/>
                <a:ext cx="9976104" cy="6240042"/>
              </a:xfrm>
              <a:prstGeom prst="rect">
                <a:avLst/>
              </a:prstGeom>
              <a:blipFill>
                <a:blip r:embed="rId2"/>
                <a:stretch>
                  <a:fillRect l="-1527" t="-782" r="-14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1767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A3F764EB-BDFD-4A8A-8275-DBFD5A1A485D}"/>
                  </a:ext>
                </a:extLst>
              </p:cNvPr>
              <p:cNvSpPr/>
              <p:nvPr/>
            </p:nvSpPr>
            <p:spPr>
              <a:xfrm>
                <a:off x="1185672" y="331041"/>
                <a:ext cx="10098024" cy="60094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2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Уравнение у</a:t>
                </a:r>
                <a:r>
                  <a:rPr lang="ru-RU" sz="24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f1(x) · f2(y) также сводится к уравнению с разделенными переменными. Для этого достаточно положить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4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sz="2400" i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4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разделить переменные.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32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3.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Уравнение y</a:t>
                </a:r>
                <a:r>
                  <a:rPr lang="ru-RU" sz="24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f (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ax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by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+c), где а, b, c - числа, путем замены ах +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by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c =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сводится к ДУ с разделяющимися переменными.</a:t>
                </a: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Дифференцируя по х, получаем:</a:t>
                </a:r>
                <a:b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ru-RU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800" b="0" i="1" dirty="0">
                            <a:latin typeface="Cambria Math" panose="02040503050406030204" pitchFamily="18" charset="0"/>
                          </a:rPr>
                          <m:t>𝑢</m:t>
                        </m:r>
                      </m:num>
                      <m:den>
                        <m:r>
                          <a:rPr lang="ru-RU" sz="2800" b="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800" b="0" i="1" dirty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ru-RU" sz="2800" b="0" i="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800" b="0" i="1" dirty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ru-RU" sz="2800" b="0" i="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800" b="0" i="1" dirty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ru-RU" sz="2800" b="0" i="0" dirty="0">
                        <a:latin typeface="Cambria Math" panose="02040503050406030204" pitchFamily="18" charset="0"/>
                      </a:rPr>
                      <m:t>⋅</m:t>
                    </m:r>
                    <m:f>
                      <m:fPr>
                        <m:ctrlPr>
                          <a:rPr lang="ru-RU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800" b="0" i="1" dirty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800" b="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800" b="0" i="1" dirty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ru-RU" sz="2800" b="0" i="1" dirty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800" b="0" i="1" dirty="0">
                            <a:latin typeface="Cambria Math" panose="02040503050406030204" pitchFamily="18" charset="0"/>
                          </a:rPr>
                          <m:t>𝑢</m:t>
                        </m:r>
                      </m:num>
                      <m:den>
                        <m:r>
                          <a:rPr lang="ru-RU" sz="2800" b="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800" b="0" i="1" dirty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ru-RU" sz="2800" b="0" i="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800" b="0" i="1" dirty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ru-RU" sz="2800" b="0" i="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800" b="0" i="1" dirty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ru-RU" sz="2800" b="0" i="0" dirty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ru-RU" sz="2800" b="0" i="1" dirty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ru-RU" sz="28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800" b="0" i="1" dirty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d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b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откуда следует,</a:t>
                </a:r>
                <a:b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ru-RU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𝑢</m:t>
                        </m:r>
                      </m:num>
                      <m:den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ru-RU" sz="2800" i="0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ru-RU" sz="2800" i="0" dirty="0">
                            <a:latin typeface="Cambria Math" panose="02040503050406030204" pitchFamily="18" charset="0"/>
                          </a:rPr>
                          <m:t>⋅</m:t>
                        </m:r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ru-RU" sz="28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800" i="1" dirty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</m:d>
                      </m:den>
                    </m:f>
                    <m:r>
                      <a:rPr lang="ru-RU" sz="2800" i="0" dirty="0">
                        <a:latin typeface="Cambria Math" panose="02040503050406030204" pitchFamily="18" charset="0"/>
                      </a:rPr>
                      <m:t>=ⅆ</m:t>
                    </m:r>
                    <m:r>
                      <a:rPr lang="ru-RU" sz="2800" i="1" dirty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Интегрируя это уравнение и заменяя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 ах +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by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с, получим общий интеграл исходного уравнения.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A3F764EB-BDFD-4A8A-8275-DBFD5A1A48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5672" y="331041"/>
                <a:ext cx="10098024" cy="6009466"/>
              </a:xfrm>
              <a:prstGeom prst="rect">
                <a:avLst/>
              </a:prstGeom>
              <a:blipFill>
                <a:blip r:embed="rId2"/>
                <a:stretch>
                  <a:fillRect l="-1570" t="-1420" r="-1208" b="-14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1812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4633AF10-FDB5-4585-A949-4776EEA2E5B4}"/>
                  </a:ext>
                </a:extLst>
              </p:cNvPr>
              <p:cNvSpPr/>
              <p:nvPr/>
            </p:nvSpPr>
            <p:spPr>
              <a:xfrm>
                <a:off x="1203960" y="304628"/>
                <a:ext cx="9784080" cy="60815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48.3.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Решить уравнение (у+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xy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dx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(х -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xy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dy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0.</a:t>
                </a:r>
                <a:endParaRPr 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Преобразуем левую часть уравнения: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 · (1 + x) •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dx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x · (1 - y) .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dy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0.</a:t>
                </a:r>
                <a:endParaRPr 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Оно имеет вид (48.6). Делим обе части уравнения на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ху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≠ 0: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dirty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ru-RU" sz="2400" i="0" dirty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ru-RU" sz="24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ru-RU" sz="24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ru-RU" sz="2400" i="0" dirty="0">
                          <a:latin typeface="Cambria Math" panose="02040503050406030204" pitchFamily="18" charset="0"/>
                        </a:rPr>
                        <m:t>ⅆ</m:t>
                      </m:r>
                      <m:r>
                        <a:rPr lang="ru-RU" sz="2400" i="1" dirty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400" i="0" dirty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i="0" dirty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ru-RU" sz="2400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ru-RU" sz="2400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r>
                        <a:rPr lang="ru-RU" sz="2400" i="0" dirty="0">
                          <a:latin typeface="Cambria Math" panose="02040503050406030204" pitchFamily="18" charset="0"/>
                        </a:rPr>
                        <m:t>ⅆ</m:t>
                      </m:r>
                      <m:r>
                        <a:rPr lang="ru-RU" sz="2400" i="1" dirty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ru-RU" sz="2400" i="0" dirty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Решением его является общий интеграл x +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ln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|x| +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ln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|y| - y = с, т. е. </a:t>
                </a:r>
                <a:endParaRPr 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ln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|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xy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 + x - y = с.</a:t>
                </a:r>
                <a:endParaRPr 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Здесь уравнение Q1(y) · P2(x) = 0 имеет вид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ху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0. Его решения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0, y = 0 являются решениями данного ДУ, но не входят в общий интеграл. Значит, решения x = 0, y=0 являются особыми.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4633AF10-FDB5-4585-A949-4776EEA2E5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3960" y="304628"/>
                <a:ext cx="9784080" cy="6081537"/>
              </a:xfrm>
              <a:prstGeom prst="rect">
                <a:avLst/>
              </a:prstGeom>
              <a:blipFill>
                <a:blip r:embed="rId2"/>
                <a:stretch>
                  <a:fillRect l="-1308" t="-1102" b="-130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65271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5159B1ED-BEA7-4EBF-A1C5-0470BF9BD318}"/>
                  </a:ext>
                </a:extLst>
              </p:cNvPr>
              <p:cNvSpPr/>
              <p:nvPr/>
            </p:nvSpPr>
            <p:spPr>
              <a:xfrm>
                <a:off x="1117092" y="347224"/>
                <a:ext cx="9957816" cy="632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48.4.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Решить уравнение у' = </a:t>
                </a:r>
                <a14:m>
                  <m:oMath xmlns:m="http://schemas.openxmlformats.org/officeDocument/2006/math">
                    <m:r>
                      <a:rPr lang="ru-RU" sz="240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удовлетворяющее условию у(4) = 1.</a:t>
                </a:r>
                <a:endParaRPr 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Этот пример представляет собой решение задачи 2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из п. 47.2.</a:t>
                </a: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Имеем: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ru-RU" sz="2400" i="0" dirty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или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ru-RU" sz="2400" i="0" dirty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𝜒</m:t>
                        </m:r>
                      </m:den>
                    </m:f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Проинтегрировав, получим:</a:t>
                </a: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|y| =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|c| -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|x|, т. Е. </a:t>
                </a:r>
                <a14:m>
                  <m:oMath xmlns:m="http://schemas.openxmlformats.org/officeDocument/2006/math">
                    <m:r>
                      <a:rPr lang="ru-RU" sz="24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ru-RU" sz="2400" i="0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ru-RU" sz="2400" b="0" i="0" dirty="0" smtClean="0">
                        <a:latin typeface="Cambria Math" panose="02040503050406030204" pitchFamily="18" charset="0"/>
                      </a:rPr>
                      <m:t> − 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общее решение ДУ.</a:t>
                </a: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Оно представляет собой, геометрически, семейство равносторонних гипербол. Выделим среди них одну, проходящую через точку (4;1). Подставим x = 4 и у = 1 в общее решение уравнения: 1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с = 4</a:t>
                </a: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Получаем: y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dirty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𝜒</m:t>
                        </m:r>
                      </m:den>
                    </m:f>
                    <m:r>
                      <a:rPr lang="ru-RU" sz="2400" b="0" i="0" dirty="0" smtClean="0">
                        <a:latin typeface="Cambria Math" panose="02040503050406030204" pitchFamily="18" charset="0"/>
                      </a:rPr>
                      <m:t> − 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частное решение уравнения у’ = </a:t>
                </a:r>
                <a14:m>
                  <m:oMath xmlns:m="http://schemas.openxmlformats.org/officeDocument/2006/math">
                    <m:r>
                      <a:rPr lang="ru-RU" sz="240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sz="24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4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br>
                  <a:rPr lang="ru-RU" dirty="0"/>
                </a:br>
                <a:endParaRPr lang="ru-RU" dirty="0"/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5159B1ED-BEA7-4EBF-A1C5-0470BF9BD3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092" y="347224"/>
                <a:ext cx="9957816" cy="6328143"/>
              </a:xfrm>
              <a:prstGeom prst="rect">
                <a:avLst/>
              </a:prstGeom>
              <a:blipFill>
                <a:blip r:embed="rId2"/>
                <a:stretch>
                  <a:fillRect l="-1224" t="-11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46307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0EF4678B-100F-4CA9-8CC8-5210E374A2AD}"/>
                  </a:ext>
                </a:extLst>
              </p:cNvPr>
              <p:cNvSpPr/>
              <p:nvPr/>
            </p:nvSpPr>
            <p:spPr>
              <a:xfrm>
                <a:off x="1143000" y="1577174"/>
                <a:ext cx="10014204" cy="47089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 уравнению с разделяющимися переменными приводятся однородные ДУ первого порядка.</a:t>
                </a:r>
              </a:p>
              <a:p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Функция f(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называется </a:t>
                </a:r>
                <a:r>
                  <a:rPr lang="ru-RU" sz="20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однородной функцией</a:t>
                </a:r>
                <a:r>
                  <a:rPr lang="en-US" sz="20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</a:t>
                </a:r>
                <a:r>
                  <a:rPr lang="ru-RU" sz="20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-го порядка 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(измерения), если при умножении каждого ее аргумента на произвольный множитель</a:t>
                </a:r>
                <a:r>
                  <a:rPr lang="en-US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𝜆</m:t>
                    </m:r>
                    <m:r>
                      <a:rPr lang="ru-RU" sz="20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вся функция умножится на на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p>
                        <m:r>
                          <a:rPr lang="ru-RU" sz="20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ru-RU" sz="20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т. е. </a:t>
                </a:r>
              </a:p>
              <a:p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(</a:t>
                </a:r>
                <a14:m>
                  <m:oMath xmlns:m="http://schemas.openxmlformats.org/officeDocument/2006/math">
                    <m:r>
                      <a:rPr lang="ru-RU" sz="20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· x; </a:t>
                </a:r>
                <a14:m>
                  <m:oMath xmlns:m="http://schemas.openxmlformats.org/officeDocument/2006/math">
                    <m:r>
                      <a:rPr lang="ru-RU" sz="20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· y)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p>
                        <m:r>
                          <a:rPr lang="ru-RU" sz="20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· f (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Например, функция f(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0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- 2xy есть однородная функция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второго порядка, поскольку</a:t>
                </a:r>
              </a:p>
              <a:p>
                <a:endParaRPr lang="en-US" sz="20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ru-RU" sz="200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ru-R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ru-RU" sz="2000" i="0">
                            <a:latin typeface="Cambria Math" panose="02040503050406030204" pitchFamily="18" charset="0"/>
                          </a:rPr>
                          <m:t>⋅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; </m:t>
                        </m:r>
                        <m:r>
                          <a:rPr lang="ru-RU" sz="2000" i="1" smtClean="0"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ru-RU" sz="2000" i="1" smtClean="0">
                            <a:latin typeface="Cambria Math" panose="02040503050406030204" pitchFamily="18" charset="0"/>
                          </a:rPr>
                          <m:t>⋅</m:t>
                        </m:r>
                        <m:r>
                          <a:rPr lang="ru-RU" sz="200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ru-RU" sz="2000" i="0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0" dirty="0">
                        <a:latin typeface="Cambria Math" panose="02040503050406030204" pitchFamily="18" charset="0"/>
                      </a:rPr>
                      <m:t>−2⋅</m:t>
                    </m:r>
                    <m:d>
                      <m:d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d>
                    <m:r>
                      <a:rPr lang="ru-RU" sz="2000" i="0" dirty="0">
                        <a:latin typeface="Cambria Math" panose="02040503050406030204" pitchFamily="18" charset="0"/>
                      </a:rPr>
                      <m:t>⋅</m:t>
                    </m:r>
                    <m:d>
                      <m:d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ru-RU" sz="2000" i="0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p>
                        <m:r>
                          <a:rPr lang="ru-RU" sz="2000" i="0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0" dirty="0">
                        <a:latin typeface="Cambria Math" panose="02040503050406030204" pitchFamily="18" charset="0"/>
                      </a:rPr>
                      <m:t>⋅</m:t>
                    </m:r>
                    <m:d>
                      <m:d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ru-RU" sz="2000" i="0" dirty="0"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𝑥𝑦</m:t>
                        </m:r>
                      </m:e>
                    </m:d>
                    <m:r>
                      <a:rPr lang="ru-RU" sz="2000" i="0" dirty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p>
                        <m:r>
                          <a:rPr lang="ru-RU" sz="2000" i="0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0" dirty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ru-RU" sz="2000" i="1" dirty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000" b="0" i="1" dirty="0" smtClean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Дифференциальное уравнение y' = f(x; y)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(48.7) - называется </a:t>
                </a:r>
                <a:r>
                  <a:rPr lang="ru-RU" sz="20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однородным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если функция f(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есть однородная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функция нулевого порядка.</a:t>
                </a:r>
                <a:endParaRPr lang="ru-RU" sz="2000" dirty="0"/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0EF4678B-100F-4CA9-8CC8-5210E374A2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1577174"/>
                <a:ext cx="10014204" cy="4708981"/>
              </a:xfrm>
              <a:prstGeom prst="rect">
                <a:avLst/>
              </a:prstGeom>
              <a:blipFill>
                <a:blip r:embed="rId2"/>
                <a:stretch>
                  <a:fillRect l="-670" t="-777" b="-14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61190BA4-0409-4140-8D6F-7471EC1B0BF7}"/>
              </a:ext>
            </a:extLst>
          </p:cNvPr>
          <p:cNvSpPr txBox="1">
            <a:spLocks/>
          </p:cNvSpPr>
          <p:nvPr/>
        </p:nvSpPr>
        <p:spPr>
          <a:xfrm>
            <a:off x="1400556" y="336561"/>
            <a:ext cx="9390888" cy="2152043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>
                <a:solidFill>
                  <a:srgbClr val="FFFFFF"/>
                </a:solidFill>
                <a:latin typeface="Open Sans"/>
              </a:rPr>
              <a:t>Однородные </a:t>
            </a:r>
            <a:r>
              <a:rPr lang="ru-RU" sz="3200" dirty="0">
                <a:solidFill>
                  <a:srgbClr val="FFFFFF"/>
                </a:solidFill>
                <a:latin typeface="Open Sans"/>
              </a:rPr>
              <a:t>дифференциальные уравнения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388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85FE028E-22CB-4AAF-8486-29C5E88246D9}"/>
                  </a:ext>
                </a:extLst>
              </p:cNvPr>
              <p:cNvSpPr/>
              <p:nvPr/>
            </p:nvSpPr>
            <p:spPr>
              <a:xfrm>
                <a:off x="1353312" y="117693"/>
                <a:ext cx="9619488" cy="5932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Дифференциальное уравнение</a:t>
                </a:r>
              </a:p>
              <a:p>
                <a:pPr algn="ctr"/>
                <a:b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y' = f(x; y) (48.7)</a:t>
                </a:r>
              </a:p>
              <a:p>
                <a:b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называется </a:t>
                </a:r>
                <a:r>
                  <a:rPr lang="ru-RU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однородным</a:t>
                </a:r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если функция f(</a:t>
                </a:r>
                <a:r>
                  <a:rPr lang="ru-RU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есть однородная</a:t>
                </a:r>
                <a:b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функция нулевого порядка.</a:t>
                </a:r>
                <a:b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Покажем, что однородное ДУ (48.7) можно записать в виде</a:t>
                </a:r>
              </a:p>
              <a:p>
                <a:endParaRPr lang="ru-RU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b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p>
                        <m:r>
                          <a:rPr lang="ru-RU" b="1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b="1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b="1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𝝋</m:t>
                    </m:r>
                    <m:d>
                      <m:dPr>
                        <m:ctrlPr>
                          <a:rPr lang="ru-RU" b="1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b="1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b="1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𝒚</m:t>
                            </m:r>
                          </m:num>
                          <m:den>
                            <m:r>
                              <a:rPr lang="ru-RU" b="1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den>
                        </m:f>
                      </m:e>
                    </m:d>
                  </m:oMath>
                </a14:m>
                <a:r>
                  <a:rPr lang="ru-RU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(48.8)</a:t>
                </a:r>
              </a:p>
              <a:p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► Если f(</a:t>
                </a:r>
                <a:r>
                  <a:rPr lang="ru-RU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— однородная функция нулевого порядка, то, по определению, f(</a:t>
                </a:r>
                <a:r>
                  <a:rPr lang="ru-RU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f(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ru-RU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ru-RU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 Положив </a:t>
                </a:r>
                <a14:m>
                  <m:oMath xmlns:m="http://schemas.openxmlformats.org/officeDocument/2006/math">
                    <m:r>
                      <a:rPr lang="ru-RU" i="1" dirty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𝜆</m:t>
                    </m:r>
                    <m:r>
                      <a:rPr lang="ru-RU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получаем:</a:t>
                </a:r>
                <a:b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dirty="0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ru-RU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b="0" i="1" dirty="0" smtClean="0"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ru-RU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ru-RU" i="0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i="1" dirty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ru-RU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ru-RU" i="1" dirty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num>
                            <m:den>
                              <m:r>
                                <a:rPr lang="ru-RU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  <m:r>
                            <a:rPr lang="ru-RU" b="0" i="1" dirty="0" smtClean="0">
                              <a:latin typeface="Cambria Math" panose="020405030504060302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ru-RU" i="1" dirty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1" dirty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ru-RU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d>
                      <m:r>
                        <a:rPr lang="ru-RU" i="0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i="1" dirty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ru-RU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ru-RU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0" dirty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ru-RU" b="0" i="0" dirty="0" smtClean="0"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</m:e>
                            <m:sup>
                              <m:f>
                                <m:fPr>
                                  <m:ctrlPr>
                                    <a:rPr lang="ru-RU" i="1" dirty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 dirty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ru-RU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sup>
                          </m:sSup>
                        </m:e>
                      </m:d>
                      <m:r>
                        <a:rPr lang="ru-RU" i="0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b="1" i="1">
                          <a:solidFill>
                            <a:srgbClr val="FFFFFF"/>
                          </a:solidFill>
                          <a:latin typeface="Cambria Math" panose="02040503050406030204" pitchFamily="18" charset="0"/>
                        </a:rPr>
                        <m:t>𝝋</m:t>
                      </m:r>
                      <m:d>
                        <m:dPr>
                          <m:ctrlPr>
                            <a:rPr lang="ru-RU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ru-RU" i="1" dirty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1" dirty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ru-RU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b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Однородное уравнение (48.8) преобразуется в уравнение с разделяющимися переменными при помощи замены переменной (подстановки)</a:t>
                </a:r>
              </a:p>
              <a:p>
                <a:b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r>
                      <a:rPr lang="ru-RU" b="0" i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         </m:t>
                    </m:r>
                    <m:f>
                      <m:fPr>
                        <m:ctrlPr>
                          <a:rPr lang="ru-RU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ru-RU" i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ru-RU" b="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или, что то же самое,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b="0" i="0" dirty="0" smtClean="0">
                        <a:latin typeface="Cambria Math" panose="02040503050406030204" pitchFamily="18" charset="0"/>
                      </a:rPr>
                      <m:t>                               </m:t>
                    </m:r>
                    <m:r>
                      <a:rPr lang="ru-RU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ru-RU" i="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i="1" dirty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ru-RU" i="0" dirty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ru-RU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b="0" i="0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(48.9)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85FE028E-22CB-4AAF-8486-29C5E88246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3312" y="117693"/>
                <a:ext cx="9619488" cy="5932330"/>
              </a:xfrm>
              <a:prstGeom prst="rect">
                <a:avLst/>
              </a:prstGeom>
              <a:blipFill>
                <a:blip r:embed="rId2"/>
                <a:stretch>
                  <a:fillRect l="-507" t="-514" r="-3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36849BD-2788-46CD-919C-5895018D60FA}"/>
              </a:ext>
            </a:extLst>
          </p:cNvPr>
          <p:cNvSpPr/>
          <p:nvPr/>
        </p:nvSpPr>
        <p:spPr>
          <a:xfrm>
            <a:off x="5147310" y="2459736"/>
            <a:ext cx="1985010" cy="841248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0CAE1A5-7DF1-4EA0-91E4-CB101CDD05C5}"/>
              </a:ext>
            </a:extLst>
          </p:cNvPr>
          <p:cNvSpPr/>
          <p:nvPr/>
        </p:nvSpPr>
        <p:spPr>
          <a:xfrm>
            <a:off x="1559052" y="5449824"/>
            <a:ext cx="1339596" cy="676656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31909DD-8807-4790-BAA6-16A3C31DDF25}"/>
              </a:ext>
            </a:extLst>
          </p:cNvPr>
          <p:cNvSpPr/>
          <p:nvPr/>
        </p:nvSpPr>
        <p:spPr>
          <a:xfrm>
            <a:off x="8078724" y="5458968"/>
            <a:ext cx="1339596" cy="676656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311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F9182CC6-8BC2-4FF8-86F7-FACEEFA09BB6}"/>
                  </a:ext>
                </a:extLst>
              </p:cNvPr>
              <p:cNvSpPr/>
              <p:nvPr/>
            </p:nvSpPr>
            <p:spPr>
              <a:xfrm>
                <a:off x="1289304" y="245745"/>
                <a:ext cx="9957816" cy="62182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Действительно, подставив у =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ux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y' = u' x + </a:t>
                </a:r>
                <a:r>
                  <a:rPr lang="en-US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 уравнение (48.8),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получаем </a:t>
                </a:r>
                <a14:m>
                  <m:oMath xmlns:m="http://schemas.openxmlformats.org/officeDocument/2006/math">
                    <m:r>
                      <a:rPr lang="ru-RU" sz="2000" i="1" dirty="0" smtClean="0">
                        <a:latin typeface="Cambria Math" panose="02040503050406030204" pitchFamily="18" charset="0"/>
                      </a:rPr>
                      <m:t>𝑤𝑥</m:t>
                    </m:r>
                    <m:r>
                      <a:rPr lang="ru-RU" sz="2000" i="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000" i="1" dirty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ru-RU" sz="2000" i="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i="1" dirty="0">
                        <a:latin typeface="Cambria Math" panose="02040503050406030204" pitchFamily="18" charset="0"/>
                      </a:rPr>
                      <m:t>𝜑</m:t>
                    </m:r>
                    <m:d>
                      <m:d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d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или </a:t>
                </a:r>
                <a14:m>
                  <m:oMath xmlns:m="http://schemas.openxmlformats.org/officeDocument/2006/math">
                    <m:r>
                      <a:rPr lang="ru-RU" sz="20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⋅</m:t>
                    </m:r>
                    <m:f>
                      <m:fPr>
                        <m:ctrlP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num>
                      <m:den>
                        <m:r>
                          <a:rPr lang="ru-RU" sz="20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ru-RU" sz="2000" i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𝜑</m:t>
                    </m:r>
                    <m:d>
                      <m:dPr>
                        <m:ctrlP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d>
                    <m:r>
                      <a:rPr lang="ru-RU" sz="2000" i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ru-RU" sz="20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т. е. уравнение с разделяющимися переменными. Найдя его общее решение (или общий интеграл),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следует заменить в нем </a:t>
                </a:r>
                <a:r>
                  <a:rPr lang="en-US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одного уравнения.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Получим общее решение (интеграл) исходного уравнения.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Однородное уравнение часто задается в дифференциальной форме:</a:t>
                </a:r>
              </a:p>
              <a:p>
                <a:endParaRPr lang="ru-RU" sz="20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Р(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ru-RU" sz="200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dx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Q(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ru-RU" sz="200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0.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(48.10) 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ДУ (48.10) будет однородным, если P(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и Q(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– однородные функции одинакового порядка. Переписав уравнение (48.10) в виде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0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0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0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ru-RU" sz="2000" i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d>
                          <m:dPr>
                            <m:ctrlPr>
                              <a:rPr lang="ru-RU" sz="20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e>
                        </m:d>
                      </m:num>
                      <m:den>
                        <m: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  <m:d>
                          <m:dPr>
                            <m:ctrlPr>
                              <a:rPr lang="ru-RU" sz="20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e>
                        </m:d>
                      </m:den>
                    </m:f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применив в правой части рассмотренное выше преобразование, получим уравнение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0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sz="2000" i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𝜑</m:t>
                    </m:r>
                    <m:d>
                      <m:dPr>
                        <m:ctrlP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0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ru-RU" sz="20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</m:e>
                    </m:d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</a:t>
                </a:r>
              </a:p>
              <a:p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 интегрировании уравнений вида (48.10) нет необходимости предварительно приводить их (но можно) к виду (48.8): подстановка (48.9) сразу преобразует уравнение (48.10) в уравнение с разделяющимися переменными.</a:t>
                </a: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F9182CC6-8BC2-4FF8-86F7-FACEEFA09BB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304" y="245745"/>
                <a:ext cx="9957816" cy="6218241"/>
              </a:xfrm>
              <a:prstGeom prst="rect">
                <a:avLst/>
              </a:prstGeom>
              <a:blipFill>
                <a:blip r:embed="rId2"/>
                <a:stretch>
                  <a:fillRect l="-674" t="-490" r="-429" b="-7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8859534-B54F-46E7-AE60-10021B1D1B3F}"/>
              </a:ext>
            </a:extLst>
          </p:cNvPr>
          <p:cNvSpPr/>
          <p:nvPr/>
        </p:nvSpPr>
        <p:spPr>
          <a:xfrm>
            <a:off x="4050792" y="2368296"/>
            <a:ext cx="3108960" cy="841248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620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EFE892A8-ECA0-487C-8BBC-67234D8C0FA4}"/>
                  </a:ext>
                </a:extLst>
              </p:cNvPr>
              <p:cNvSpPr/>
              <p:nvPr/>
            </p:nvSpPr>
            <p:spPr>
              <a:xfrm>
                <a:off x="1322832" y="117693"/>
                <a:ext cx="9546336" cy="63260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i="1" dirty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48.6. 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Найти общий интеграл уравнения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0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0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· dx + 2xy ·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0.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Данное уравнение однородное, т. к. функции Р(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х,у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00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00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 Q(x; y) = 2xy однородные функции второго порядка. </a:t>
                </a:r>
              </a:p>
              <a:p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Положим у = u · х. Тогда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x ·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u ·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dx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Подставляем в исходное уравнение: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0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ru-RU" sz="20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0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·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dx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+ 2x их · х ·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+ 2x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ux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 ·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dx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00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(1 -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ru-RU" sz="20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+2</m:t>
                    </m:r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ru-RU" sz="20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·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dx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+ 2u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0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·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0,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ru-RU" sz="200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·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dx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+ 2ux ·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0,</a:t>
                </a: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последнее - 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уравнение с разделяющимися переменными. Делим переменные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000" dirty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ru-RU" sz="20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ru-RU" sz="20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ru-RU" sz="2000" i="0" dirty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sz="20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000" i="0" dirty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sz="2000" i="1" dirty="0"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ru-RU" sz="2000" i="0" dirty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ru-RU" sz="2000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2000" i="1" dirty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p>
                              <m:r>
                                <a:rPr lang="ru-RU" sz="2000" i="0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ru-RU" sz="2000" i="0" dirty="0">
                          <a:latin typeface="Cambria Math" panose="02040503050406030204" pitchFamily="18" charset="0"/>
                        </a:rPr>
                        <m:t>⋅ⅆ</m:t>
                      </m:r>
                      <m:r>
                        <a:rPr lang="ru-RU" sz="2000" i="1" dirty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ru-RU" sz="2000" i="0" dirty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 интегрируем</a:t>
                </a:r>
                <a:endParaRPr lang="en-US" sz="20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|x|+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ru-RU" sz="200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) = c1,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(|x| . (1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ru-RU" sz="200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)) = c1, |x|(1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ru-RU" sz="200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sSub>
                          <m:sSubPr>
                            <m:ctrlPr>
                              <a:rPr lang="ru-RU" sz="2000" i="1" dirty="0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i="1" dirty="0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ru-RU" sz="2000" i="1" dirty="0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Обозначим с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sSub>
                          <m:sSubPr>
                            <m:ctrlPr>
                              <a:rPr lang="ru-RU" sz="20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ru-RU" sz="20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 &gt; 0. Тогда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|х| . (1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ru-RU" sz="200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c.</a:t>
                </a:r>
                <a:endParaRPr lang="en-US" sz="20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Заменяя </a:t>
                </a:r>
                <a:r>
                  <a:rPr lang="en-US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0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получаем: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0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0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sz="20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cx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общий интеграл исходного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уравнения.</a:t>
                </a: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EFE892A8-ECA0-487C-8BBC-67234D8C0FA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2832" y="117693"/>
                <a:ext cx="9546336" cy="6326027"/>
              </a:xfrm>
              <a:prstGeom prst="rect">
                <a:avLst/>
              </a:prstGeom>
              <a:blipFill>
                <a:blip r:embed="rId2"/>
                <a:stretch>
                  <a:fillRect l="-958" t="-771" b="-5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6453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DD09C21-3B5F-4D8A-BCA7-7A55B762F9B2}"/>
              </a:ext>
            </a:extLst>
          </p:cNvPr>
          <p:cNvSpPr/>
          <p:nvPr/>
        </p:nvSpPr>
        <p:spPr>
          <a:xfrm>
            <a:off x="1010494" y="2321267"/>
            <a:ext cx="101710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решении различных задач математики, физики, химии и других наук часто пользуются математическими моделями в виде уравнений, связывающих независимую переменную, искомую функцию её производные. Такие уравнения называются </a:t>
            </a:r>
            <a:r>
              <a:rPr lang="ru-RU" sz="20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дифференциальными</a:t>
            </a: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(термин принадлежит Г. Лейбницу, 1676 г.). </a:t>
            </a:r>
            <a:r>
              <a:rPr lang="ru-RU" sz="20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</a:t>
            </a: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дифференциального уравнения называется функция, которая при подстановке в уравнение обращает его в тождество.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Так, решением уравнения у' = f(x) является функция у = F(x) – первообразная для функции f(x).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некоторые общие сведения о дифференциальных уравнениях (ДУ).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искомая (неизвестная) функция зависит от одной переменной, то ДУ называют </a:t>
            </a:r>
            <a:r>
              <a:rPr lang="ru-RU" sz="20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обыкновенным</a:t>
            </a: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в противном случае - ДУ в </a:t>
            </a:r>
            <a:r>
              <a:rPr lang="ru-RU" sz="20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частных производных. </a:t>
            </a: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 будем рассматривать только обыкновенные ДУ.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Наивысший порядок производной, входящей в ДУ, называется </a:t>
            </a:r>
            <a:r>
              <a:rPr lang="ru-RU" sz="20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порядком</a:t>
            </a:r>
            <a:r>
              <a:rPr lang="ru-RU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этого уравнения.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A00873A3-FD0C-44BD-8E57-FB12D3A4E291}"/>
              </a:ext>
            </a:extLst>
          </p:cNvPr>
          <p:cNvSpPr txBox="1">
            <a:spLocks/>
          </p:cNvSpPr>
          <p:nvPr/>
        </p:nvSpPr>
        <p:spPr>
          <a:xfrm>
            <a:off x="740500" y="368754"/>
            <a:ext cx="10711000" cy="2152043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СВЕДЕНИЯ О ДИФФЕРЕНЦИАЛЬНЫХ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УРАВНЕНИЯХ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22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8935F0A7-DD23-4441-B16C-1D4AEC0D93AD}"/>
                  </a:ext>
                </a:extLst>
              </p:cNvPr>
              <p:cNvSpPr/>
              <p:nvPr/>
            </p:nvSpPr>
            <p:spPr>
              <a:xfrm>
                <a:off x="1181100" y="291429"/>
                <a:ext cx="9829800" cy="60264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Отметим, что данное уравнение можно было сначала привести к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виду (48.8):</a:t>
                </a:r>
                <a:endParaRPr 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ru-RU" sz="2400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0" dirty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0" dirty="0"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sz="2400" i="1" dirty="0">
                        <a:latin typeface="Cambria Math" panose="02040503050406030204" pitchFamily="18" charset="0"/>
                      </a:rPr>
                      <m:t>𝑥𝑦</m:t>
                    </m:r>
                    <m:r>
                      <a:rPr lang="ru-RU" sz="2400" i="0" dirty="0">
                        <a:latin typeface="Cambria Math" panose="02040503050406030204" pitchFamily="18" charset="0"/>
                      </a:rPr>
                      <m:t>⋅</m:t>
                    </m:r>
                    <m:f>
                      <m:f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ru-RU" sz="2400" i="0" dirty="0"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sz="2400" b="0" i="0" dirty="0" smtClean="0">
                        <a:latin typeface="Cambria Math" panose="02040503050406030204" pitchFamily="18" charset="0"/>
                      </a:rPr>
                      <m:t>, </m:t>
                    </m:r>
                    <m:f>
                      <m:fPr>
                        <m:ctrlPr>
                          <a:rPr lang="ru-RU" sz="2400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ru-RU" sz="2400" i="0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ru-RU" sz="24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sz="2400" i="0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ru-RU" sz="2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2400" i="1" dirty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ru-RU" sz="24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2400" i="1" dirty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ru-RU" sz="2400" i="0" dirty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ru-RU" sz="2400" i="1" dirty="0">
                                    <a:latin typeface="Cambria Math" panose="02040503050406030204" pitchFamily="18" charset="0"/>
                                  </a:rPr>
                                  <m:t>𝜒</m:t>
                                </m:r>
                              </m:den>
                            </m:f>
                          </m:e>
                        </m:d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2⋅</m:t>
                        </m:r>
                        <m:f>
                          <m:fPr>
                            <m:ctrlPr>
                              <a:rPr lang="ru-RU" sz="24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Затем положить у =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dirty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ru-RU" sz="24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x, тогда у' =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u'x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 т. д.</a:t>
                </a:r>
                <a:endParaRPr 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Замечание. Уравнение вида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sz="2400" i="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400" i="1" dirty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4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𝑎𝑥</m:t>
                            </m:r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𝑏𝑦</m:t>
                            </m:r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sSub>
                              <m:sSubPr>
                                <m:ctrlPr>
                                  <a:rPr lang="ru-RU" sz="24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ru-RU" sz="2400" i="1" dirty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ru-RU" sz="2400" i="0" dirty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ru-RU" sz="24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ru-RU" sz="2400" i="1" dirty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ru-RU" sz="2400" i="0" dirty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ru-RU" sz="24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ru-RU" sz="2400" i="1" dirty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ru-RU" sz="2400" i="0" dirty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где а, b, c, a1,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b1, c1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числа, приводится к однородному или с разделяющимися переменными. Для этого вводят новые переменные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v, положив x =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u+a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y =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где а и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US" sz="2400" b="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— числа. Их подбирают так, чтобы уравнение стало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однородным.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8935F0A7-DD23-4441-B16C-1D4AEC0D93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1100" y="291429"/>
                <a:ext cx="9829800" cy="6026458"/>
              </a:xfrm>
              <a:prstGeom prst="rect">
                <a:avLst/>
              </a:prstGeom>
              <a:blipFill>
                <a:blip r:embed="rId2"/>
                <a:stretch>
                  <a:fillRect l="-993" t="-810" r="-806" b="-14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83544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5FBEDB47-6DA5-47C6-8DB9-2BE339413AD5}"/>
                  </a:ext>
                </a:extLst>
              </p:cNvPr>
              <p:cNvSpPr/>
              <p:nvPr/>
            </p:nvSpPr>
            <p:spPr>
              <a:xfrm>
                <a:off x="1216152" y="173468"/>
                <a:ext cx="10030968" cy="63671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200" dirty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48.7.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Найти общий интеграл уравнения (x + 2y + 1) </a:t>
                </a:r>
                <a14:m>
                  <m:oMath xmlns:m="http://schemas.openxmlformats.org/officeDocument/2006/math">
                    <m:r>
                      <a:rPr lang="ru-RU" sz="2400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dx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(2x + y - 1) </a:t>
                </a:r>
                <a14:m>
                  <m:oMath xmlns:m="http://schemas.openxmlformats.org/officeDocument/2006/math">
                    <m:r>
                      <a:rPr lang="ru-RU" sz="2400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dy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0,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т. е.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sz="2400" i="0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Положив x = u + a, y = v + 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получаем: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ru-RU" sz="2400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sz="2400" i="0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ru-RU" sz="2400" i="0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𝑣</m:t>
                        </m:r>
                      </m:num>
                      <m:den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𝑢</m:t>
                        </m:r>
                      </m:den>
                    </m:f>
                    <m:r>
                      <a:rPr lang="ru-RU" sz="2400" i="0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𝑣</m:t>
                        </m:r>
                      </m:num>
                      <m:den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</m:t>
                        </m:r>
                      </m:den>
                    </m:f>
                    <m:f>
                      <m:f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𝛽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𝛽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ru-RU" sz="2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+2</m:t>
                            </m:r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𝛽</m:t>
                            </m:r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num>
                      <m:den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ru-RU" sz="2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𝑢</m:t>
                            </m:r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𝛽</m:t>
                            </m:r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den>
                    </m:f>
                  </m:oMath>
                </a14:m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Подберем а и </a:t>
                </a:r>
                <a14:m>
                  <m:oMath xmlns:m="http://schemas.openxmlformats.org/officeDocument/2006/math">
                    <m:r>
                      <a:rPr lang="ru-RU" sz="2400" i="1" dirty="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так,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чтобы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400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ru-RU" sz="2400" dirty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ru-RU" sz="2400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400" i="1" dirty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ru-RU" sz="2400" i="0" dirty="0">
                                        <a:latin typeface="Cambria Math" panose="02040503050406030204" pitchFamily="18" charset="0"/>
                                      </a:rPr>
                                      <m:t>+2</m:t>
                                    </m:r>
                                    <m:r>
                                      <a:rPr lang="ru-RU" sz="2400" i="1" dirty="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  <m:r>
                                      <a:rPr lang="ru-RU" sz="2400" i="0" dirty="0">
                                        <a:latin typeface="Cambria Math" panose="02040503050406030204" pitchFamily="18" charset="0"/>
                                      </a:rPr>
                                      <m:t>+1=0</m:t>
                                    </m:r>
                                  </m:num>
                                  <m:den>
                                    <m:r>
                                      <a:rPr lang="ru-RU" sz="2400" i="0" dirty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ru-RU" sz="2400" i="1" dirty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ru-RU" sz="2400" i="0" dirty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ru-RU" sz="2400" i="1" dirty="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  <m:r>
                                      <a:rPr lang="ru-RU" sz="2400" i="0" dirty="0">
                                        <a:latin typeface="Cambria Math" panose="02040503050406030204" pitchFamily="18" charset="0"/>
                                      </a:rPr>
                                      <m:t>−1=0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Находим, что а = 1, </a:t>
                </a:r>
                <a14:m>
                  <m:oMath xmlns:m="http://schemas.openxmlformats.org/officeDocument/2006/math">
                    <m:r>
                      <a:rPr lang="ru-RU" sz="2400" i="1" dirty="0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−1. Заданное уравнение примет вид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dirty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ru-RU" sz="2400" i="1" dirty="0">
                              <a:latin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ru-RU" sz="2400" i="0" dirty="0">
                              <a:latin typeface="Cambria Math" panose="02040503050406030204" pitchFamily="18" charset="0"/>
                            </a:rPr>
                            <m:t>ⅆ</m:t>
                          </m:r>
                          <m:r>
                            <a:rPr lang="ru-RU" sz="2400" i="1" dirty="0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r>
                        <a:rPr lang="ru-RU" sz="2400" i="0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i="1" dirty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ru-RU" sz="2400" i="0" dirty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ru-RU" sz="2400" i="1" dirty="0">
                              <a:latin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ru-RU" sz="2400" i="0" dirty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sz="2400" i="1" dirty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ru-RU" sz="2400" i="0" dirty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ru-RU" sz="2400" i="1" dirty="0">
                              <a:latin typeface="Cambria Math" panose="02040503050406030204" pitchFamily="18" charset="0"/>
                            </a:rPr>
                            <m:t>𝑣</m:t>
                          </m:r>
                        </m:den>
                      </m:f>
                    </m:oMath>
                  </m:oMathPara>
                </a14:m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 будет являться однородным. Его решение получается, как это показано выше, при помощи подстановки v =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Заметим, что, решив его, следует заменить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соответственно на x — 1 и у + 1. В итоге получим (y-x+2)3 = c(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x+y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- общий интеграл данного уравнения.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5FBEDB47-6DA5-47C6-8DB9-2BE339413A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6152" y="173468"/>
                <a:ext cx="10030968" cy="6367128"/>
              </a:xfrm>
              <a:prstGeom prst="rect">
                <a:avLst/>
              </a:prstGeom>
              <a:blipFill>
                <a:blip r:embed="rId2"/>
                <a:stretch>
                  <a:fillRect l="-1581" t="-1340" r="-1094" b="-124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1101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E31BF0-3E08-4E11-BD84-05F22F885506}"/>
              </a:ext>
            </a:extLst>
          </p:cNvPr>
          <p:cNvSpPr txBox="1">
            <a:spLocks/>
          </p:cNvSpPr>
          <p:nvPr/>
        </p:nvSpPr>
        <p:spPr>
          <a:xfrm>
            <a:off x="1400556" y="336561"/>
            <a:ext cx="9390888" cy="2152043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Линейные </a:t>
            </a:r>
            <a:r>
              <a:rPr lang="ru-RU" dirty="0"/>
              <a:t>уравнения. </a:t>
            </a:r>
            <a:endParaRPr lang="ru-RU" dirty="0" smtClean="0"/>
          </a:p>
          <a:p>
            <a:pPr algn="ctr"/>
            <a:r>
              <a:rPr lang="ru-RU" dirty="0" smtClean="0"/>
              <a:t>Уравнение </a:t>
            </a:r>
            <a:r>
              <a:rPr lang="ru-RU" dirty="0"/>
              <a:t>Я. Бернулли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7003A33-5046-4A09-A3C2-C35781825CE0}"/>
              </a:ext>
            </a:extLst>
          </p:cNvPr>
          <p:cNvSpPr/>
          <p:nvPr/>
        </p:nvSpPr>
        <p:spPr>
          <a:xfrm>
            <a:off x="1400556" y="1720840"/>
            <a:ext cx="95631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Дифференциальное уравнение первого порядка называется </a:t>
            </a:r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линейным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его можно записать в виде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y' + p(x) . y = g(x),</a:t>
            </a:r>
            <a:r>
              <a:rPr lang="en-US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(48.11)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p(x) и g(x) - заданные функции, в частности - постоянные. </a:t>
            </a:r>
          </a:p>
          <a:p>
            <a:endParaRPr lang="en-US" sz="24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Особенность ДУ (48.11): искомая функция у и ее производная</a:t>
            </a:r>
            <a:r>
              <a:rPr lang="en-US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y' входят в уравнение в первой степени, не </a:t>
            </a:r>
            <a:r>
              <a:rPr lang="ru-RU" sz="24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перемножаясь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между собой.</a:t>
            </a:r>
          </a:p>
          <a:p>
            <a:endParaRPr lang="ru-RU" sz="24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два метода интегрирования ДУ (48.11) - метод И. Бернулли и метод Лагранжа.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691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AFFD8AFF-11F3-45CA-945E-A26EC3F2584A}"/>
                  </a:ext>
                </a:extLst>
              </p:cNvPr>
              <p:cNvSpPr/>
              <p:nvPr/>
            </p:nvSpPr>
            <p:spPr>
              <a:xfrm>
                <a:off x="1267968" y="627347"/>
                <a:ext cx="9784080" cy="54635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i="1" dirty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48.8.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Проинтегрировать уравнение у' + 2</a:t>
                </a:r>
                <a:r>
                  <a:rPr lang="en-US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xy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х.</a:t>
                </a: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Полагаем у =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 </a:t>
                </a:r>
                <a14:m>
                  <m:oMath xmlns:m="http://schemas.openxmlformats.org/officeDocument/2006/math">
                    <m:r>
                      <a:rPr lang="ru-RU" sz="2400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v.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Тогда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 </a:t>
                </a:r>
                <a14:m>
                  <m:oMath xmlns:m="http://schemas.openxmlformats.org/officeDocument/2006/math">
                    <m:r>
                      <a:rPr lang="ru-RU" sz="2400" dirty="0" smtClean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 + u </a:t>
                </a:r>
                <a14:m>
                  <m:oMath xmlns:m="http://schemas.openxmlformats.org/officeDocument/2006/math">
                    <m:r>
                      <a:rPr lang="ru-RU" sz="2400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v' + 2x </a:t>
                </a:r>
                <a14:m>
                  <m:oMath xmlns:m="http://schemas.openxmlformats.org/officeDocument/2006/math">
                    <m:r>
                      <a:rPr lang="ru-RU" sz="2400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uv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2x,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т. е.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u・ (v' + 2xv) = 2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х. Сначала решаем уравнение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v' + 2x </a:t>
                </a:r>
                <a14:m>
                  <m:oMath xmlns:m="http://schemas.openxmlformats.org/officeDocument/2006/math">
                    <m:r>
                      <a:rPr lang="ru-RU" sz="2400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 = 0:</a:t>
                </a:r>
                <a:endParaRPr lang="ru-RU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th-TH" sz="2400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h-TH" sz="240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th-TH" sz="2400" i="1" dirty="0">
                            <a:latin typeface="Cambria Math" panose="02040503050406030204" pitchFamily="18" charset="0"/>
                          </a:rPr>
                          <m:t>𝑣</m:t>
                        </m:r>
                      </m:num>
                      <m:den>
                        <m:r>
                          <a:rPr lang="th-TH" sz="2400" i="1" dirty="0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th-TH" sz="2400" i="0" dirty="0">
                        <a:latin typeface="Cambria Math" panose="02040503050406030204" pitchFamily="18" charset="0"/>
                      </a:rPr>
                      <m:t>=−2</m:t>
                    </m:r>
                    <m:r>
                      <a:rPr lang="th-TH" sz="24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th-TH" sz="2400" i="0" dirty="0">
                        <a:latin typeface="Cambria Math" panose="02040503050406030204" pitchFamily="18" charset="0"/>
                      </a:rPr>
                      <m:t>⋅ⅆ</m:t>
                    </m:r>
                    <m:r>
                      <a:rPr lang="th-TH" sz="2400" i="1" dirty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th-TH" sz="2400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th-TH" sz="2400" dirty="0"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d>
                          <m:dPr>
                            <m:begChr m:val="|"/>
                            <m:endChr m:val="|"/>
                            <m:ctrlPr>
                              <a:rPr lang="th-TH" sz="2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th-TH" sz="2400" i="1" dirty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d>
                      </m:e>
                    </m:func>
                    <m:r>
                      <a:rPr lang="th-TH" sz="2400" i="0" dirty="0">
                        <a:latin typeface="Cambria Math" panose="02040503050406030204" pitchFamily="18" charset="0"/>
                      </a:rPr>
                      <m:t>=−</m:t>
                    </m:r>
                    <m:sSup>
                      <m:sSupPr>
                        <m:ctrlPr>
                          <a:rPr lang="th-TH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th-TH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th-TH" sz="2400" i="0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4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endParaRPr lang="ru-RU" sz="2400" dirty="0">
                  <a:latin typeface="Times New Roman" panose="02020603050405020304" pitchFamily="18" charset="0"/>
                </a:endParaRPr>
              </a:p>
              <a:p>
                <a:br>
                  <a:rPr lang="th-TH" sz="2400" dirty="0">
                    <a:latin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Теперь решаем уравнение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 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u </a:t>
                </a:r>
                <a14:m>
                  <m:oMath xmlns:m="http://schemas.openxmlformats.org/officeDocument/2006/math">
                    <m:r>
                      <a:rPr lang="ru-RU" sz="2400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0 = 2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х, т. е.</a:t>
                </a: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sz="2400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𝑢</m:t>
                        </m:r>
                      </m:num>
                      <m:den>
                        <m:r>
                          <a:rPr lang="en-US" sz="2400" i="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en-US" sz="2400" i="0" dirty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 ,</m:t>
                    </m:r>
                    <m:r>
                      <a:rPr lang="en-US" sz="2400" dirty="0" smtClean="0">
                        <a:latin typeface="Cambria Math" panose="02040503050406030204" pitchFamily="18" charset="0"/>
                      </a:rPr>
                      <m:t>ⅆ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sz="2400" i="0" dirty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grow m:val="on"/>
                        <m:subHide m:val="on"/>
                        <m:supHide m:val="on"/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400" i="0" dirty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0" dirty="0">
                            <a:latin typeface="Cambria Math" panose="02040503050406030204" pitchFamily="18" charset="0"/>
                          </a:rPr>
                          <m:t>⋅</m:t>
                        </m:r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0" dirty="0">
                                <a:latin typeface="Cambria Math" panose="02040503050406030204" pitchFamily="18" charset="0"/>
                              </a:rPr>
                              <m:t>ⅇ</m:t>
                            </m:r>
                          </m:e>
                          <m:sup>
                            <m:sSup>
                              <m:sSup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i="0" dirty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sup>
                        </m:sSup>
                        <m:r>
                          <a:rPr lang="en-US" sz="2400" i="0" dirty="0">
                            <a:latin typeface="Cambria Math" panose="02040503050406030204" pitchFamily="18" charset="0"/>
                          </a:rPr>
                          <m:t>⋅ⅆ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nary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sz="2400" i="0" dirty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  <m:r>
                      <a:rPr lang="en-US" sz="2400" i="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b="0" i="0" dirty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Итак, общее решение данного уравнения есть у =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u-v =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+c)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т. Е. </a:t>
                </a:r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ru-RU" sz="24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=1+</m:t>
                    </m:r>
                    <m:r>
                      <a:rPr lang="ru-RU" sz="24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ru-RU" sz="24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ru-RU" sz="24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4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AFFD8AFF-11F3-45CA-945E-A26EC3F258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7968" y="627347"/>
                <a:ext cx="9784080" cy="5463547"/>
              </a:xfrm>
              <a:prstGeom prst="rect">
                <a:avLst/>
              </a:prstGeom>
              <a:blipFill>
                <a:blip r:embed="rId2"/>
                <a:stretch>
                  <a:fillRect l="-1246" t="-1228" r="-125" b="-16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3618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9D027E60-C6CE-45A8-9AB7-C26027CBF769}"/>
                  </a:ext>
                </a:extLst>
              </p:cNvPr>
              <p:cNvSpPr/>
              <p:nvPr/>
            </p:nvSpPr>
            <p:spPr>
              <a:xfrm>
                <a:off x="1253609" y="537710"/>
                <a:ext cx="9902071" cy="57162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i="1" dirty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48.9. 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Решить пример 48.8 методом Лагранжа.</a:t>
                </a:r>
              </a:p>
              <a:p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Решаем уравнение у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+ 2ху = 0. Имеем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ru-RU" sz="2000" i="0" dirty="0">
                        <a:latin typeface="Cambria Math" panose="02040503050406030204" pitchFamily="18" charset="0"/>
                      </a:rPr>
                      <m:t>=−2</m:t>
                    </m:r>
                    <m:r>
                      <a:rPr lang="ru-RU" sz="20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0" dirty="0">
                        <a:latin typeface="Cambria Math" panose="02040503050406030204" pitchFamily="18" charset="0"/>
                      </a:rPr>
                      <m:t>⋅ⅆ</m:t>
                    </m:r>
                    <m:r>
                      <a:rPr lang="ru-RU" sz="20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000" b="0" i="0" dirty="0" smtClean="0">
                        <a:latin typeface="Cambria Math" panose="02040503050406030204" pitchFamily="18" charset="0"/>
                      </a:rPr>
                      <m:t>или </m:t>
                    </m:r>
                    <m:r>
                      <a:rPr lang="ru-RU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ru-RU" sz="2000" i="0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ru-RU" sz="2000" i="0" dirty="0" smtClean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0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0" dirty="0" smtClean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000" i="0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ru-RU" sz="200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i="0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Заменяем с на с(x), т. е. решение ДУ у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'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+ 2ху = 2х ищем в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y=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с(x) </a:t>
                </a:r>
                <a14:m>
                  <m:oMath xmlns:m="http://schemas.openxmlformats.org/officeDocument/2006/math">
                    <m:r>
                      <a:rPr lang="ru-RU" sz="200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Имеем</a:t>
                </a:r>
              </a:p>
              <a:p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' 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'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(x) </a:t>
                </a:r>
                <a14:m>
                  <m:oMath xmlns:m="http://schemas.openxmlformats.org/officeDocument/2006/math">
                    <m:r>
                      <a:rPr lang="ru-RU" sz="200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с(x) </a:t>
                </a:r>
                <a14:m>
                  <m:oMath xmlns:m="http://schemas.openxmlformats.org/officeDocument/2006/math">
                    <m:r>
                      <a:rPr lang="ru-RU" sz="200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b="0" i="0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ru-RU" sz="2000" dirty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ru-RU" sz="20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Тогда</a:t>
                </a:r>
              </a:p>
              <a:p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'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(x) </a:t>
                </a:r>
                <a14:m>
                  <m:oMath xmlns:m="http://schemas.openxmlformats.org/officeDocument/2006/math">
                    <m:r>
                      <a:rPr lang="ru-RU" sz="200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- 2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xc(x)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xc(x)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2x,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т.е. с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'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(x) </a:t>
                </a:r>
                <a14:m>
                  <m:oMath xmlns:m="http://schemas.openxmlformats.org/officeDocument/2006/math">
                    <m:r>
                      <a:rPr lang="ru-RU" sz="200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2ч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или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r>
                      <a:rPr lang="ru-RU" sz="2000" i="1" smtClean="0">
                        <a:latin typeface="Cambria Math" panose="02040503050406030204" pitchFamily="18" charset="0"/>
                      </a:rPr>
                      <m:t>𝑐</m:t>
                    </m:r>
                    <m:d>
                      <m:dPr>
                        <m:ctrlPr>
                          <a:rPr lang="ru-R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ru-RU" sz="200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grow m:val="on"/>
                        <m:subHide m:val="on"/>
                        <m:supHide m:val="on"/>
                        <m:ctrlPr>
                          <a:rPr lang="ru-RU" sz="2000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ru-RU" sz="200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200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000" i="1" smtClean="0">
                            <a:latin typeface="Cambria Math" panose="02040503050406030204" pitchFamily="18" charset="0"/>
                          </a:rPr>
                          <m:t>⋅</m:t>
                        </m:r>
                        <m:sSup>
                          <m:sSupPr>
                            <m:ctrlPr>
                              <a:rPr lang="ru-RU" sz="2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smtClean="0">
                                <a:latin typeface="Cambria Math" panose="02040503050406030204" pitchFamily="18" charset="0"/>
                              </a:rPr>
                              <m:t>ⅇ</m:t>
                            </m:r>
                          </m:e>
                          <m:sup>
                            <m:sSup>
                              <m:sSupPr>
                                <m:ctrlPr>
                                  <a:rPr lang="ru-RU" sz="20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ru-RU" sz="200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ru-RU" sz="200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sup>
                        </m:sSup>
                        <m:r>
                          <a:rPr lang="ru-RU" sz="2000" i="1" smtClean="0">
                            <a:latin typeface="Cambria Math" panose="02040503050406030204" pitchFamily="18" charset="0"/>
                          </a:rPr>
                          <m:t>⋅ⅆ</m:t>
                        </m:r>
                        <m:r>
                          <a:rPr lang="ru-RU" sz="20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nary>
                    <m:r>
                      <a:rPr lang="ru-RU" sz="2000" b="0" i="0" smtClean="0">
                        <a:latin typeface="Cambria Math" panose="02040503050406030204" pitchFamily="18" charset="0"/>
                      </a:rPr>
                      <m:t>, или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𝑐</m:t>
                    </m:r>
                    <m:d>
                      <m:d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ru-RU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sSup>
                          <m:sSup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с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Поэтому у =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sSup>
                          <m:sSup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с) </a:t>
                </a:r>
                <a14:m>
                  <m:oMath xmlns:m="http://schemas.openxmlformats.org/officeDocument/2006/math">
                    <m:r>
                      <a:rPr lang="ru-RU" sz="200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или у = 1+ с </a:t>
                </a:r>
                <a14:m>
                  <m:oMath xmlns:m="http://schemas.openxmlformats.org/officeDocument/2006/math">
                    <m:r>
                      <a:rPr lang="ru-RU" sz="200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000" dirty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0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  <m:r>
                      <a:rPr lang="ru-RU" sz="2000" b="0" i="0" dirty="0" smtClean="0">
                        <a:latin typeface="Cambria Math" panose="02040503050406030204" pitchFamily="18" charset="0"/>
                      </a:rPr>
                      <m:t> − </m:t>
                    </m:r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общее решение данного уравнения.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Замечание. Уравнение вида (x </a:t>
                </a:r>
                <a14:m>
                  <m:oMath xmlns:m="http://schemas.openxmlformats.org/officeDocument/2006/math">
                    <m:r>
                      <a:rPr lang="ru-RU" sz="2000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P(y) + Q(y)) </a:t>
                </a:r>
                <a14:m>
                  <m:oMath xmlns:m="http://schemas.openxmlformats.org/officeDocument/2006/math">
                    <m:r>
                      <a:rPr lang="ru-RU" sz="2000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ru-RU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'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R(y), где P(у), O(v), R(v) ≠ 0 - заданные функции, можно свести к линейному, если х считать функцией, а у — аргументом: x = х(у)</a:t>
                </a:r>
                <a:b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Тогнда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пользуясь равенством получаем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2000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  <m:sup>
                        <m:r>
                          <a:rPr lang="ru-RU" sz="2000" i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ru-RU" sz="2000" i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Sup>
                          <m:sSubSup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  <m:sup>
                            <m:r>
                              <a:rPr lang="ru-RU" sz="2000" i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den>
                    </m:f>
                    <m:r>
                      <a:rPr lang="ru-RU" sz="2000" b="0" i="0" smtClean="0">
                        <a:latin typeface="Cambria Math" panose="02040503050406030204" pitchFamily="18" charset="0"/>
                      </a:rPr>
                      <m:t>, </m:t>
                    </m:r>
                    <m:f>
                      <m:fPr>
                        <m:ctrlPr>
                          <a:rPr lang="ru-RU" sz="2000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000" i="0" dirty="0">
                            <a:latin typeface="Cambria Math" panose="02040503050406030204" pitchFamily="18" charset="0"/>
                          </a:rPr>
                          <m:t>⋅</m:t>
                        </m:r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ru-RU" sz="2000" i="0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𝑄</m:t>
                        </m:r>
                        <m:d>
                          <m:d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num>
                      <m:den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ru-RU" sz="2000" i="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i="1" dirty="0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т.е.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000" i="0" dirty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sz="2000" i="0" dirty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𝑝</m:t>
                        </m:r>
                        <m:d>
                          <m:d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num>
                      <m:den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den>
                    </m:f>
                    <m:r>
                      <a:rPr lang="ru-RU" sz="2000" i="0" dirty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ru-RU" sz="20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0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𝑄</m:t>
                        </m:r>
                        <m:d>
                          <m:d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d>
                      </m:num>
                      <m:den>
                        <m:r>
                          <a:rPr lang="ru-RU" sz="2000" i="1" dirty="0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ru-RU" sz="20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den>
                    </m:f>
                    <m:r>
                      <a:rPr lang="ru-RU" sz="2000" b="0" i="0" dirty="0" smtClean="0">
                        <a:latin typeface="Cambria Math" panose="02040503050406030204" pitchFamily="18" charset="0"/>
                      </a:rPr>
                      <m:t> − </m:t>
                    </m:r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линейное относительно х уравнение. Его решение ищем в виде x = u . v, где 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u(y), v = v(y)</a:t>
                </a:r>
                <a:r>
                  <a:rPr lang="en-US" sz="20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две неизвестные функции.</a:t>
                </a: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9D027E60-C6CE-45A8-9AB7-C26027CBF7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3609" y="537710"/>
                <a:ext cx="9902071" cy="5716245"/>
              </a:xfrm>
              <a:prstGeom prst="rect">
                <a:avLst/>
              </a:prstGeom>
              <a:blipFill>
                <a:blip r:embed="rId2"/>
                <a:stretch>
                  <a:fillRect l="-1293" t="-1066" r="-739" b="-9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8172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D8128374-89A1-41AF-BE30-2EBF7305E921}"/>
                  </a:ext>
                </a:extLst>
              </p:cNvPr>
              <p:cNvSpPr/>
              <p:nvPr/>
            </p:nvSpPr>
            <p:spPr>
              <a:xfrm>
                <a:off x="1226820" y="359441"/>
                <a:ext cx="9738360" cy="61391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200" b="1" i="1" dirty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48.10.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Найти общее решение уравнения (x + y) - y' = 1.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Учитывая, что у’=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ru-RU" sz="24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den>
                    </m:f>
                    <m:r>
                      <a:rPr lang="en-US" sz="2400" b="0" i="0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 исходного уравнения переходим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 линейному уравнению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sz="2400" i="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4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 dirty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Применим подстановку x =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uv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Тогда x' =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u'v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uv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'. Получаем: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u' • v + u • v' = u • v + y, или u' . v + u(v' - v) = y.</a:t>
                </a:r>
                <a:endParaRPr 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Находим функцию v: v' - v = 0,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ⅆ</m:t>
                        </m:r>
                        <m:r>
                          <a:rPr lang="ru-RU" sz="24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num>
                      <m:den>
                        <m:r>
                          <a:rPr lang="ru-RU" sz="24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dy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v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Находим функцию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p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sz="2400" i="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  <m:r>
                      <a:rPr lang="ru-RU" sz="2400" i="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 dirty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ru-RU" sz="2400" i="0" dirty="0">
                        <a:latin typeface="Cambria Math" panose="02040503050406030204" pitchFamily="18" charset="0"/>
                      </a:rPr>
                      <m:t>⋅0=</m:t>
                    </m:r>
                    <m:r>
                      <a:rPr lang="ru-RU" sz="2400" i="1" dirty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0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т. е. u' = y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или </a:t>
                </a:r>
                <a14:m>
                  <m:oMath xmlns:m="http://schemas.openxmlformats.org/officeDocument/2006/math">
                    <m:r>
                      <a:rPr lang="ru-RU" sz="2400" i="1" dirty="0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ru-RU" sz="2400" i="0" dirty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grow m:val="on"/>
                        <m:subHide m:val="on"/>
                        <m:supHide m:val="on"/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  <m:sSup>
                          <m:sSupPr>
                            <m:ctrlPr>
                              <a:rPr lang="ru-RU" sz="24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ⅇ</m:t>
                            </m:r>
                          </m:e>
                          <m:sup>
                            <m:r>
                              <a:rPr lang="ru-RU" sz="2400" i="0" dirty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ru-RU" sz="24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p>
                        </m:sSup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⋅ⅆ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nary>
                  </m:oMath>
                </a14:m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Интегрируя по частям, находим: </a:t>
                </a:r>
                <a14:m>
                  <m:oMath xmlns:m="http://schemas.openxmlformats.org/officeDocument/2006/math">
                    <m:r>
                      <a:rPr lang="ru-RU" sz="2400" i="1" dirty="0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ru-RU" sz="2400" i="0" dirty="0">
                        <a:latin typeface="Cambria Math" panose="02040503050406030204" pitchFamily="18" charset="0"/>
                      </a:rPr>
                      <m:t>=−</m:t>
                    </m:r>
                    <m:r>
                      <a:rPr lang="ru-RU" sz="2400" i="1" dirty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ru-RU" sz="2400" i="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  <m:r>
                      <a:rPr lang="ru-RU" sz="2400" i="0" dirty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  <m:r>
                      <a:rPr lang="ru-RU" sz="2400" i="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 dirty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Значит, общее решение данного уравнения: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= u • v = </a:t>
                </a:r>
                <a14:m>
                  <m:oMath xmlns:m="http://schemas.openxmlformats.org/officeDocument/2006/math">
                    <m:r>
                      <a:rPr lang="ru-RU" sz="2400" dirty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ru-RU" sz="2400" i="1" dirty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ru-RU" sz="240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dirty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  <m:r>
                      <a:rPr lang="ru-RU" sz="2400" dirty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dirty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  <m:r>
                      <a:rPr lang="ru-RU" sz="240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 dirty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ru-RU" sz="24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или x=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-y-1 + с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D8128374-89A1-41AF-BE30-2EBF7305E9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6820" y="359441"/>
                <a:ext cx="9738360" cy="6139117"/>
              </a:xfrm>
              <a:prstGeom prst="rect">
                <a:avLst/>
              </a:prstGeom>
              <a:blipFill>
                <a:blip r:embed="rId2"/>
                <a:stretch>
                  <a:fillRect l="-5820" t="-1390" b="-13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6682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9BFF9A-62E3-4009-993D-1AF044582F67}"/>
              </a:ext>
            </a:extLst>
          </p:cNvPr>
          <p:cNvSpPr txBox="1">
            <a:spLocks/>
          </p:cNvSpPr>
          <p:nvPr/>
        </p:nvSpPr>
        <p:spPr>
          <a:xfrm>
            <a:off x="1400556" y="336561"/>
            <a:ext cx="9390888" cy="2152043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/>
              <a:t>Уравнение Я. Бернулли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id="{DB1C17D7-DDCA-4547-A629-E309A88F22FC}"/>
                  </a:ext>
                </a:extLst>
              </p:cNvPr>
              <p:cNvSpPr/>
              <p:nvPr/>
            </p:nvSpPr>
            <p:spPr>
              <a:xfrm>
                <a:off x="1400556" y="1628507"/>
                <a:ext cx="9390888" cy="36009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Уравнение вида</a:t>
                </a:r>
                <a:endParaRPr lang="en-US" sz="32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b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y' + p(x) . y = g(x) 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32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32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n ∈ R, n ≠ 0, n ≠ 1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(48.15)</a:t>
                </a:r>
                <a:endParaRPr lang="en-US" sz="32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b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называется </a:t>
                </a:r>
                <a:r>
                  <a:rPr lang="ru-RU" sz="3600" b="1" i="1" dirty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уравнением Бернулли. </a:t>
                </a:r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xmlns="" id="{DB1C17D7-DDCA-4547-A629-E309A88F22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0556" y="1628507"/>
                <a:ext cx="9390888" cy="3600986"/>
              </a:xfrm>
              <a:prstGeom prst="rect">
                <a:avLst/>
              </a:prstGeom>
              <a:blipFill>
                <a:blip r:embed="rId2"/>
                <a:stretch>
                  <a:fillRect t="-2369" b="-52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91226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D01815-531E-4958-9931-1DD9FDE5D4B7}"/>
              </a:ext>
            </a:extLst>
          </p:cNvPr>
          <p:cNvSpPr txBox="1">
            <a:spLocks/>
          </p:cNvSpPr>
          <p:nvPr/>
        </p:nvSpPr>
        <p:spPr>
          <a:xfrm>
            <a:off x="1400556" y="336561"/>
            <a:ext cx="9390888" cy="2152043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ДИФФЕРЕНЦИАЛЬНЫЕ </a:t>
            </a:r>
            <a:r>
              <a:rPr lang="ru-RU" dirty="0"/>
              <a:t>УРАВНЕНИЯ ВЫСШИХ</a:t>
            </a:r>
            <a:r>
              <a:rPr lang="en-US" dirty="0"/>
              <a:t> </a:t>
            </a:r>
            <a:r>
              <a:rPr lang="ru-RU" dirty="0"/>
              <a:t>ПОРЯДКОВ</a:t>
            </a:r>
            <a:br>
              <a:rPr lang="ru-RU" dirty="0"/>
            </a:br>
            <a:r>
              <a:rPr lang="ru-RU" dirty="0" smtClean="0"/>
              <a:t>Основные </a:t>
            </a:r>
            <a:r>
              <a:rPr lang="ru-RU" dirty="0"/>
              <a:t>понятия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id="{49D101F2-9333-4AA7-BA4C-A3D76173FF81}"/>
                  </a:ext>
                </a:extLst>
              </p:cNvPr>
              <p:cNvSpPr/>
              <p:nvPr/>
            </p:nvSpPr>
            <p:spPr>
              <a:xfrm>
                <a:off x="1400556" y="2153405"/>
                <a:ext cx="9709404" cy="44319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Дифференциальные уравнения порядка выше первого называются ДУ </a:t>
                </a:r>
                <a:r>
                  <a:rPr lang="ru-RU" sz="22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высших порядков</a:t>
                </a:r>
                <a:r>
                  <a:rPr lang="ru-RU" sz="2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ДУ второго порядка в общем случае записывается в виде.</a:t>
                </a:r>
                <a:br>
                  <a:rPr lang="ru-RU" sz="2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</a:t>
                </a:r>
                <a:r>
                  <a:rPr lang="ru-RU" sz="22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sz="2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y'; y") = 0  (49.1)</a:t>
                </a:r>
                <a:br>
                  <a:rPr lang="ru-RU" sz="2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или, если это возможно, в виде, </a:t>
                </a:r>
                <a:r>
                  <a:rPr lang="ru-RU" sz="22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разрешенном относительно старшей производной</a:t>
                </a:r>
                <a:r>
                  <a:rPr lang="ru-RU" sz="2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br>
                  <a:rPr lang="ru-RU" sz="2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y" = f(</a:t>
                </a:r>
                <a:r>
                  <a:rPr lang="ru-RU" sz="22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x;y;y</a:t>
                </a:r>
                <a:r>
                  <a:rPr lang="ru-RU" sz="2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’).  (49.2)</a:t>
                </a:r>
              </a:p>
              <a:p>
                <a:br>
                  <a:rPr lang="ru-RU" sz="2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Будем в основном рассматривать уравнение вида (49.2): всегда можно перейти к (49.1).</a:t>
                </a:r>
              </a:p>
              <a:p>
                <a:br>
                  <a:rPr lang="ru-RU" sz="2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2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Решением ДУ </a:t>
                </a:r>
                <a:r>
                  <a:rPr lang="ru-RU" sz="2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(49.2) называется всякая функция у = </a:t>
                </a:r>
                <a14:m>
                  <m:oMath xmlns:m="http://schemas.openxmlformats.org/officeDocument/2006/math">
                    <m:r>
                      <a:rPr lang="ru-RU" sz="22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ru-RU" sz="2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(x), рая при подстановке в уравнение обращает его в тождество.</a:t>
                </a:r>
              </a:p>
              <a:p>
                <a:r>
                  <a:rPr lang="ru-RU" dirty="0">
                    <a:solidFill>
                      <a:srgbClr val="FFFFFF"/>
                    </a:solidFill>
                    <a:latin typeface="Open Sans"/>
                  </a:rPr>
                  <a:t> </a:t>
                </a:r>
                <a:endParaRPr lang="ru-RU" dirty="0"/>
              </a:p>
            </p:txBody>
          </p:sp>
        </mc:Choice>
        <mc:Fallback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xmlns="" id="{49D101F2-9333-4AA7-BA4C-A3D76173FF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0556" y="2153405"/>
                <a:ext cx="9709404" cy="4431983"/>
              </a:xfrm>
              <a:prstGeom prst="rect">
                <a:avLst/>
              </a:prstGeom>
              <a:blipFill>
                <a:blip r:embed="rId2"/>
                <a:stretch>
                  <a:fillRect l="-816" t="-963" r="-5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29914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EF72FCC0-22F8-44C4-8C1A-98A34B03BB10}"/>
                  </a:ext>
                </a:extLst>
              </p:cNvPr>
              <p:cNvSpPr/>
              <p:nvPr/>
            </p:nvSpPr>
            <p:spPr>
              <a:xfrm>
                <a:off x="1243584" y="335846"/>
                <a:ext cx="9610344" cy="6180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Общим решением </a:t>
                </a: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ДУ (49.2) называется функция у = </a:t>
                </a:r>
                <a14:m>
                  <m:oMath xmlns:m="http://schemas.openxmlformats.org/officeDocument/2006/math">
                    <m:r>
                      <a:rPr lang="ru-RU" sz="28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(х;с1;с2), где C1 и C2 - не зависящие от x произвольные постоянные, удовлетворяющая условиям:</a:t>
                </a:r>
              </a:p>
              <a:p>
                <a:b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 </a:t>
                </a:r>
                <a14:m>
                  <m:oMath xmlns:m="http://schemas.openxmlformats.org/officeDocument/2006/math">
                    <m:r>
                      <a:rPr lang="ru-RU" sz="28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(х; с1; с2) является решением ДУ для каждого фиксированного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значения C1 и C2.</a:t>
                </a:r>
              </a:p>
              <a:p>
                <a:b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Каковы бы ни были начальные условия</a:t>
                </a:r>
              </a:p>
              <a:p>
                <a:pPr algn="ctr"/>
                <a:b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"/>
                            <m:endChr m:val="|"/>
                            <m:ctrlPr>
                              <a:rPr lang="ru-RU" sz="28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80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  <m:sub>
                        <m:r>
                          <a:rPr lang="ru-RU" sz="280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80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ru-RU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80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ru-RU" sz="280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  <m:r>
                      <a:rPr lang="ru-RU" sz="280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80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ru-RU" sz="280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"/>
                            <m:endChr m:val="|"/>
                            <m:ctrlPr>
                              <a:rPr lang="ru-RU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ru-RU" sz="2800" dirty="0">
                                <a:solidFill>
                                  <a:srgbClr val="FFFFFF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'</m:t>
                            </m:r>
                          </m:e>
                        </m:d>
                      </m:e>
                      <m:sub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ru-RU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ru-RU" sz="28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  <m:r>
                      <a:rPr lang="ru-RU" sz="28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ru-RU" sz="2800" dirty="0">
                            <a:solidFill>
                              <a:srgbClr val="FFFF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'</m:t>
                        </m:r>
                      </m:e>
                      <m:sub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ru-RU" sz="28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(49.3)</a:t>
                </a:r>
              </a:p>
              <a:p>
                <a:b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существуют единственные значения постоянных с1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280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sz="28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ru-RU" sz="2800" i="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ru-RU" sz="2800" i="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bSup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c2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28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sz="28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ru-RU" sz="2800" b="0" i="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ru-RU" sz="280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bSup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такие, что функция у = </a:t>
                </a:r>
                <a14:m>
                  <m:oMath xmlns:m="http://schemas.openxmlformats.org/officeDocument/2006/math">
                    <m:r>
                      <a:rPr lang="ru-RU" sz="28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28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sz="28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ru-RU" sz="280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ru-RU" sz="280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bSup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28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sz="28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ru-RU" sz="280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ru-RU" sz="280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bSup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является решением уравнения (49.2) и удовлетворяет начальным условиям (49.3).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EF72FCC0-22F8-44C4-8C1A-98A34B03BB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3584" y="335846"/>
                <a:ext cx="9610344" cy="6180218"/>
              </a:xfrm>
              <a:prstGeom prst="rect">
                <a:avLst/>
              </a:prstGeom>
              <a:blipFill>
                <a:blip r:embed="rId2"/>
                <a:stretch>
                  <a:fillRect l="-1268" t="-986" r="-824" b="-17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9112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DEDD96CF-4488-4719-84EB-01A30839667A}"/>
                  </a:ext>
                </a:extLst>
              </p:cNvPr>
              <p:cNvSpPr/>
              <p:nvPr/>
            </p:nvSpPr>
            <p:spPr>
              <a:xfrm>
                <a:off x="1528572" y="1597409"/>
                <a:ext cx="9134856" cy="36631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Теорема 49.1 </a:t>
                </a: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(существования и единственности задачи Коши).</a:t>
                </a:r>
              </a:p>
              <a:p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Если в уравнении (49.2) функция </a:t>
                </a:r>
                <a14:m>
                  <m:oMath xmlns:m="http://schemas.openxmlformats.org/officeDocument/2006/math">
                    <m:r>
                      <a:rPr lang="ru-RU" sz="28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ru-RU" sz="28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8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800" b="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ru-RU" sz="28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sSup>
                          <m:sSupPr>
                            <m:ctrlPr>
                              <a:rPr lang="ru-RU" sz="28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800" b="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;</m:t>
                            </m:r>
                            <m:r>
                              <a:rPr lang="ru-RU" sz="28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ru-RU" sz="2800" i="0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её частые производные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280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sz="28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sSup>
                          <m:sSupPr>
                            <m:ctrlPr>
                              <a:rPr lang="ru-RU" sz="28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800" i="1" smtClean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/>
                        </m:sSup>
                      </m:sub>
                      <m:sup>
                        <m:r>
                          <a:rPr lang="ru-RU" sz="28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28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sz="28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sSup>
                          <m:sSupPr>
                            <m:ctrlPr>
                              <a:rPr lang="ru-RU" sz="2800" i="1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800" i="1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ru-RU" sz="280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  <m:sup>
                        <m:r>
                          <a:rPr lang="ru-RU" sz="280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непрерывны в некоторой области D изменения переменных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800" b="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ru-RU" sz="28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sSup>
                      <m:sSupPr>
                        <m:ctrlPr>
                          <a:rPr lang="ru-RU" sz="28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b="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 и </m:t>
                        </m:r>
                        <m:r>
                          <a:rPr lang="ru-RU" sz="2800" i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80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sz="2800" b="0" i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 для всякой точки (хо; </a:t>
                </a:r>
                <a:r>
                  <a:rPr lang="ru-RU" sz="28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yo</a:t>
                </a: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y</a:t>
                </a:r>
                <a14:m>
                  <m:oMath xmlns:m="http://schemas.openxmlformats.org/officeDocument/2006/math">
                    <m:r>
                      <a:rPr lang="ru-RU" sz="280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o) ∈ D существует единственное решение У — </a:t>
                </a:r>
                <a14:m>
                  <m:oMath xmlns:m="http://schemas.openxmlformats.org/officeDocument/2006/math">
                    <m:r>
                      <a:rPr lang="ru-RU" sz="2800" i="1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(x) уравнения (49.2), удовлетворяющее начальным условиям (49.3).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DEDD96CF-4488-4719-84EB-01A3083966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8572" y="1597409"/>
                <a:ext cx="9134856" cy="3663182"/>
              </a:xfrm>
              <a:prstGeom prst="rect">
                <a:avLst/>
              </a:prstGeom>
              <a:blipFill>
                <a:blip r:embed="rId2"/>
                <a:stretch>
                  <a:fillRect l="-1402" t="-1664" b="-36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96F6190-81BB-4D00-B343-BDE73F1CF21B}"/>
              </a:ext>
            </a:extLst>
          </p:cNvPr>
          <p:cNvSpPr/>
          <p:nvPr/>
        </p:nvSpPr>
        <p:spPr>
          <a:xfrm>
            <a:off x="1316736" y="1508760"/>
            <a:ext cx="9134856" cy="3858768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363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D595101B-D844-49DC-B3F0-E7806352B1C5}"/>
                  </a:ext>
                </a:extLst>
              </p:cNvPr>
              <p:cNvSpPr/>
              <p:nvPr/>
            </p:nvSpPr>
            <p:spPr>
              <a:xfrm>
                <a:off x="1024128" y="840570"/>
                <a:ext cx="10341864" cy="47705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Например, </a:t>
                </a:r>
              </a:p>
              <a:p>
                <a:endParaRPr lang="ru-RU" sz="2800" b="1" i="1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уравнение у"' -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Зу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" + 2y = 0 — обыкновенное ДУ третьего порядка;</a:t>
                </a:r>
              </a:p>
              <a:p>
                <a:endParaRPr lang="ru-RU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уравнение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400" i="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400" i="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sz="2400" i="0" dirty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+5</m:t>
                    </m:r>
                    <m:r>
                      <a:rPr lang="ru-RU" sz="2400" i="1" dirty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𝑥𝑦</m:t>
                    </m:r>
                    <m:r>
                      <a:rPr lang="ru-RU" sz="2400" i="0" dirty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ru-RU" sz="2400" i="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первого порядка; </a:t>
                </a:r>
              </a:p>
              <a:p>
                <a:endParaRPr lang="ru-RU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sSup>
                      <m:sSupPr>
                        <m:ctrlP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ru-RU" sz="24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ru-RU" sz="2400" i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400" i="1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sSubSup>
                      <m:sSubSupPr>
                        <m:ctrlP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ru-RU" sz="2400" i="1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  <m:sup>
                        <m:r>
                          <a:rPr lang="ru-RU" sz="2400" i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ДУ в частных производных первого порядка.</a:t>
                </a:r>
              </a:p>
              <a:p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Процесс отыскания решения ДУ называется его </a:t>
                </a:r>
                <a:r>
                  <a:rPr lang="ru-RU" sz="28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интегрированием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а график решения ДУ - </a:t>
                </a:r>
                <a:r>
                  <a:rPr lang="ru-RU" sz="28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интегральной кривой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ru-RU" sz="2400" dirty="0"/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595101B-D844-49DC-B3F0-E7806352B1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128" y="840570"/>
                <a:ext cx="10341864" cy="4770537"/>
              </a:xfrm>
              <a:prstGeom prst="rect">
                <a:avLst/>
              </a:prstGeom>
              <a:blipFill>
                <a:blip r:embed="rId2"/>
                <a:stretch>
                  <a:fillRect l="-1179" t="-1407" b="-33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22361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7E41B1-800E-4C0E-A4C9-B1F4B9656EFC}"/>
              </a:ext>
            </a:extLst>
          </p:cNvPr>
          <p:cNvSpPr txBox="1">
            <a:spLocks/>
          </p:cNvSpPr>
          <p:nvPr/>
        </p:nvSpPr>
        <p:spPr>
          <a:xfrm>
            <a:off x="1400556" y="336561"/>
            <a:ext cx="9390888" cy="2152043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Линейные </a:t>
            </a:r>
            <a:r>
              <a:rPr lang="ru-RU" dirty="0"/>
              <a:t>дифференциальные уравнения высших порядков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id="{40D04DB4-8F8B-441F-8D54-F7BAA8018472}"/>
                  </a:ext>
                </a:extLst>
              </p:cNvPr>
              <p:cNvSpPr/>
              <p:nvPr/>
            </p:nvSpPr>
            <p:spPr>
              <a:xfrm>
                <a:off x="1400556" y="1882038"/>
                <a:ext cx="9720072" cy="41865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Основные понятия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Многие задачи математики, механики, электротехники и других технических наук приводят к линейным дифференциальным уравнениям.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Уравнение вида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ru-RU" sz="240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4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sSup>
                      <m:sSup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d>
                          <m:dPr>
                            <m:ctrlPr>
                              <a:rPr lang="ru-RU" sz="24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40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</m:sup>
                    </m:sSup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d>
                          <m:dPr>
                            <m:ctrlPr>
                              <a:rPr lang="ru-RU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ru-RU" sz="24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sup>
                    </m:sSup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+…+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/>
                    </m:sSup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g(x)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(49.11)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где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bo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(x) ≠ 0, b1(x), ...,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bn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(x), g(x) - заданные функции (от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 </a:t>
                </a:r>
                <a:r>
                  <a:rPr lang="ru-RU" sz="2400" b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называется линейным ДУ n-</a:t>
                </a:r>
                <a:r>
                  <a:rPr lang="ru-RU" sz="2400" b="1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го</a:t>
                </a:r>
                <a:r>
                  <a:rPr lang="ru-RU" sz="2400" b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порядка.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Оно содержит искомую функцию у и все ее производные лишь в первой степени. Функции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bo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(x),b1(x),...,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bn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(x) называются коэффициентами уравнения (49.11), а функция g(x)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его свободным членом.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xmlns="" id="{40D04DB4-8F8B-441F-8D54-F7BAA80184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0556" y="1882038"/>
                <a:ext cx="9720072" cy="4186595"/>
              </a:xfrm>
              <a:prstGeom prst="rect">
                <a:avLst/>
              </a:prstGeom>
              <a:blipFill>
                <a:blip r:embed="rId2"/>
                <a:stretch>
                  <a:fillRect l="-1004" t="-1164" r="-1380" b="-2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8381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225837-3DB5-4033-9114-B08CD8B02ED5}"/>
              </a:ext>
            </a:extLst>
          </p:cNvPr>
          <p:cNvSpPr txBox="1">
            <a:spLocks/>
          </p:cNvSpPr>
          <p:nvPr/>
        </p:nvSpPr>
        <p:spPr>
          <a:xfrm>
            <a:off x="1400556" y="336561"/>
            <a:ext cx="9390888" cy="2152043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Линейные </a:t>
            </a:r>
            <a:r>
              <a:rPr lang="ru-RU" dirty="0"/>
              <a:t>однородные ДУ второго порядка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908B78FC-A680-4423-901A-333A993BC306}"/>
              </a:ext>
            </a:extLst>
          </p:cNvPr>
          <p:cNvSpPr/>
          <p:nvPr/>
        </p:nvSpPr>
        <p:spPr>
          <a:xfrm>
            <a:off x="1400556" y="2982009"/>
            <a:ext cx="94990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Теорема 49.2. 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функции У1 = 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1(x) и y2 = У2(x) частными решениями уравнения (49.13), то решением этого уравнения является также функция</a:t>
            </a:r>
            <a:endParaRPr lang="en-US" sz="28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= 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1(x) + c2y2(x),</a:t>
            </a:r>
            <a:endParaRPr lang="en-US" sz="28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 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произвольные постоянные.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(49.14)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CA23189-649D-4A71-8954-D05A78A82AF8}"/>
              </a:ext>
            </a:extLst>
          </p:cNvPr>
          <p:cNvSpPr/>
          <p:nvPr/>
        </p:nvSpPr>
        <p:spPr>
          <a:xfrm>
            <a:off x="1292352" y="2757928"/>
            <a:ext cx="9499092" cy="3858768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83ADA4D-E7DB-4EF0-A947-1F18F40A6FD0}"/>
              </a:ext>
            </a:extLst>
          </p:cNvPr>
          <p:cNvSpPr/>
          <p:nvPr/>
        </p:nvSpPr>
        <p:spPr>
          <a:xfrm>
            <a:off x="1292352" y="1565274"/>
            <a:ext cx="997305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линейное однородное дифференциальное уравнение (ЛОДУ) второго порядка: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y" + a1(x)y' + a2(x)y = 0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установим некоторые свойства его решений.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40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377E5A1F-28C0-436F-9CCD-420886C2D2D9}"/>
                  </a:ext>
                </a:extLst>
              </p:cNvPr>
              <p:cNvSpPr/>
              <p:nvPr/>
            </p:nvSpPr>
            <p:spPr>
              <a:xfrm>
                <a:off x="1409700" y="453843"/>
                <a:ext cx="9372600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Функции У1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У1(х) и y2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y2(x) называются </a:t>
                </a:r>
                <a:r>
                  <a:rPr lang="ru-RU" sz="24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линейно независимыми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интервале (а; 6), если равенство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400" i="1" dirty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sz="2400" i="1" dirty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sz="2400" b="0" i="0" dirty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 (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49.15)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где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 ∈ R, выполняется тогда и только тогда, когда а1 =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2=0.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Если хотя бы одно из чисел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или </a:t>
                </a:r>
                <a:r>
                  <a:rPr lang="en-US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 отлично от нуля и выполняется равенство (49.15), то функции у1 и у2 называются </a:t>
                </a:r>
                <a:r>
                  <a:rPr lang="ru-RU" sz="24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линейно зависимыми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 (а; b).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377E5A1F-28C0-436F-9CCD-420886C2D2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9700" y="453843"/>
                <a:ext cx="9372600" cy="2677656"/>
              </a:xfrm>
              <a:prstGeom prst="rect">
                <a:avLst/>
              </a:prstGeom>
              <a:blipFill>
                <a:blip r:embed="rId2"/>
                <a:stretch>
                  <a:fillRect l="-975" t="-1818" r="-1560" b="-4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2E883E8-103C-4BFA-83DF-14B3E24ED974}"/>
              </a:ext>
            </a:extLst>
          </p:cNvPr>
          <p:cNvSpPr/>
          <p:nvPr/>
        </p:nvSpPr>
        <p:spPr>
          <a:xfrm>
            <a:off x="2028444" y="4284286"/>
            <a:ext cx="81351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Теорема 49.3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Если дифференцируемые функции y1(x) и y2(x) линейно зависимы на (a, b), то определитель Вронского на этом интервале тождественно равен нулю.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A455E47-075E-4C57-B394-78AD9609D4C2}"/>
              </a:ext>
            </a:extLst>
          </p:cNvPr>
          <p:cNvSpPr/>
          <p:nvPr/>
        </p:nvSpPr>
        <p:spPr>
          <a:xfrm>
            <a:off x="1868424" y="4169664"/>
            <a:ext cx="8135112" cy="1651504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263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715DF75-E048-4C3E-A564-D193B4A7733C}"/>
              </a:ext>
            </a:extLst>
          </p:cNvPr>
          <p:cNvSpPr/>
          <p:nvPr/>
        </p:nvSpPr>
        <p:spPr>
          <a:xfrm>
            <a:off x="1414272" y="1662087"/>
            <a:ext cx="9610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Теорема 49.4. 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функции y1(x) и y2(x) - линейно независимые решения уравнения (49.13) на (a, b), то определитель Вронского на этом интервале нигде не обращается в нуль.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CFD0E5F-5C2A-4866-B923-5882DC3AE9E9}"/>
              </a:ext>
            </a:extLst>
          </p:cNvPr>
          <p:cNvSpPr/>
          <p:nvPr/>
        </p:nvSpPr>
        <p:spPr>
          <a:xfrm>
            <a:off x="1260348" y="1436499"/>
            <a:ext cx="9799320" cy="1651504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F48248EE-25F6-4912-866C-11CE0BEC4A2E}"/>
                  </a:ext>
                </a:extLst>
              </p:cNvPr>
              <p:cNvSpPr/>
              <p:nvPr/>
            </p:nvSpPr>
            <p:spPr>
              <a:xfrm>
                <a:off x="1319784" y="3769998"/>
                <a:ext cx="9680448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Совокупность любых двух линейно независимых на интервале (a; b) частных решений У1(x) и У2(x) ЛОДУ второго порядка определяет </a:t>
                </a:r>
                <a:r>
                  <a:rPr lang="ru-RU" sz="2400" b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фундаментальную систему решений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этого уравнения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любое произвольное решение может быть получено как комбинация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ru-RU" sz="24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ru-RU" sz="24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ru-RU" sz="24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ru-RU" sz="24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xmlns="" id="{F48248EE-25F6-4912-866C-11CE0BEC4A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9784" y="3769998"/>
                <a:ext cx="9680448" cy="1938992"/>
              </a:xfrm>
              <a:prstGeom prst="rect">
                <a:avLst/>
              </a:prstGeom>
              <a:blipFill>
                <a:blip r:embed="rId2"/>
                <a:stretch>
                  <a:fillRect l="-1008" t="-2508" b="-59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21820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B2B7966-67E3-47E3-A7E8-AAD8C6A200A2}"/>
              </a:ext>
            </a:extLst>
          </p:cNvPr>
          <p:cNvSpPr/>
          <p:nvPr/>
        </p:nvSpPr>
        <p:spPr>
          <a:xfrm>
            <a:off x="1299972" y="460400"/>
            <a:ext cx="959205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49.4</a:t>
            </a:r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Частные решения у1 = </a:t>
            </a:r>
            <a:r>
              <a:rPr lang="ru-RU" sz="24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и y2 = </a:t>
            </a:r>
            <a:r>
              <a:rPr lang="ru-RU" sz="24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x, у3=2sin и у4 = 5cos x (их бесчисленное множество!) уравнения у" + y = 0 образуют фундаментальную систему решений; решения же у5 = 0 и у6 – </a:t>
            </a:r>
            <a:r>
              <a:rPr lang="ru-RU" sz="24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- не образуют.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79093B4C-276A-4829-9EE9-FAA293FC8401}"/>
              </a:ext>
            </a:extLst>
          </p:cNvPr>
          <p:cNvSpPr/>
          <p:nvPr/>
        </p:nvSpPr>
        <p:spPr>
          <a:xfrm>
            <a:off x="1299972" y="2596114"/>
            <a:ext cx="94442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Теорема 49.5 (структура общего решения ЛОДУ второго порядка). 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два частных решения у1 = у1(x) и y2 = y2(x) ЛОДУ (49.13) образуют на интервале (а; b) фундаментальную систему, то общим решением этого уравнения является функция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= с1у1 + с2у2, где с1 и с2 — произвольные постоянные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68FCFA5-142B-4B22-84E3-A6A28C3BB176}"/>
              </a:ext>
            </a:extLst>
          </p:cNvPr>
          <p:cNvSpPr/>
          <p:nvPr/>
        </p:nvSpPr>
        <p:spPr>
          <a:xfrm>
            <a:off x="1196340" y="2445470"/>
            <a:ext cx="9799320" cy="2240280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E339864-3AC6-4715-A2D9-16DD4F03B483}"/>
              </a:ext>
            </a:extLst>
          </p:cNvPr>
          <p:cNvSpPr/>
          <p:nvPr/>
        </p:nvSpPr>
        <p:spPr>
          <a:xfrm>
            <a:off x="1196340" y="5088743"/>
            <a:ext cx="979932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49.5</a:t>
            </a:r>
            <a:r>
              <a:rPr lang="ru-RU" sz="2400" b="1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теоремы 49.5 общим решением уравнения у" +y=0 (см. пример 49.4) является функция y=с1sin x+c2cos x.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532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1FFA470-CFC9-4CD3-887B-AB6EA30436F2}"/>
              </a:ext>
            </a:extLst>
          </p:cNvPr>
          <p:cNvSpPr txBox="1">
            <a:spLocks/>
          </p:cNvSpPr>
          <p:nvPr/>
        </p:nvSpPr>
        <p:spPr>
          <a:xfrm>
            <a:off x="1400556" y="336561"/>
            <a:ext cx="9390888" cy="2152043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ИНТЕГРИРОВАНИЕ </a:t>
            </a:r>
            <a:r>
              <a:rPr lang="ru-RU" dirty="0"/>
              <a:t>ДУ ВТОРОГО ПОРЯДКА С ПОСТОЯННЫМИ КОЭФФИЦИЕНТАМИ </a:t>
            </a:r>
          </a:p>
          <a:p>
            <a:pPr algn="ctr"/>
            <a:r>
              <a:rPr lang="ru-RU" dirty="0" smtClean="0"/>
              <a:t>Интегрирование </a:t>
            </a:r>
            <a:r>
              <a:rPr lang="ru-RU" dirty="0"/>
              <a:t>ЛОДУ второго порядка с постоянными коэффициентами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id="{BD456A34-3EFC-495E-9D6D-9658A2C8DB08}"/>
                  </a:ext>
                </a:extLst>
              </p:cNvPr>
              <p:cNvSpPr/>
              <p:nvPr/>
            </p:nvSpPr>
            <p:spPr>
              <a:xfrm>
                <a:off x="1400556" y="2633901"/>
                <a:ext cx="9755124" cy="37921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Частным случаем рассмотренных выше линейных однородных дифференциальных уравнений являются ЛОДУ </a:t>
                </a:r>
                <a:r>
                  <a:rPr lang="ru-RU" sz="2400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 постоянными коэффициентами.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Пусть дано ЛОДУ второго порядка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y" + p • y' + q • y = 0, (50.1), где р и д постоянны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Для нахождения общего решения уравнения (50.1) достаточно найти два его частных решения, образующих фундаментальную систему (см. теорему 49.5).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Будем искать частные решения уравнения (50.1) в виде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b="1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b="1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𝒌𝒙</m:t>
                        </m:r>
                      </m:sup>
                    </m:sSup>
                  </m:oMath>
                </a14:m>
                <a:endParaRPr lang="ru-RU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xmlns="" id="{BD456A34-3EFC-495E-9D6D-9658A2C8DB0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0556" y="2633901"/>
                <a:ext cx="9755124" cy="3792192"/>
              </a:xfrm>
              <a:prstGeom prst="rect">
                <a:avLst/>
              </a:prstGeom>
              <a:blipFill>
                <a:blip r:embed="rId2"/>
                <a:stretch>
                  <a:fillRect l="-1000" t="-1286" r="-688" b="-30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21764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9E3B3143-49E9-4EF3-B7BF-18CF320E121A}"/>
                  </a:ext>
                </a:extLst>
              </p:cNvPr>
              <p:cNvSpPr/>
              <p:nvPr/>
            </p:nvSpPr>
            <p:spPr>
              <a:xfrm>
                <a:off x="1235964" y="320744"/>
                <a:ext cx="9720072" cy="48551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Где k - некоторое число (предложено Л. Эйлером). Дифференцируя функцию два раза и подставляя выражения для у, у и у" в уравнение (50.1), получим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ru-RU" sz="2800" i="0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ru-RU" sz="28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i="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𝑘𝑥</m:t>
                        </m:r>
                      </m:sup>
                    </m:sSup>
                    <m:r>
                      <a:rPr lang="ru-RU" sz="2800" i="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800" i="1" dirty="0">
                        <a:latin typeface="Cambria Math" panose="02040503050406030204" pitchFamily="18" charset="0"/>
                      </a:rPr>
                      <m:t>𝑝𝑘</m:t>
                    </m:r>
                    <m:r>
                      <a:rPr lang="ru-RU" sz="2800" i="0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ru-RU" sz="28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i="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𝐾𝑥</m:t>
                        </m:r>
                      </m:sup>
                    </m:sSup>
                    <m:r>
                      <a:rPr lang="ru-RU" sz="2800" i="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800" i="1" dirty="0">
                        <a:latin typeface="Cambria Math" panose="02040503050406030204" pitchFamily="18" charset="0"/>
                      </a:rPr>
                      <m:t>𝑞</m:t>
                    </m:r>
                    <m:sSup>
                      <m:sSupPr>
                        <m:ctrlPr>
                          <a:rPr lang="ru-RU" sz="28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i="0" dirty="0"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𝑘𝑥</m:t>
                        </m:r>
                      </m:sup>
                    </m:sSup>
                    <m:r>
                      <a:rPr lang="ru-RU" sz="2800" i="0" dirty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т.е.</a:t>
                </a:r>
              </a:p>
              <a:p>
                <a:b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ru-RU" sz="2800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b="0" i="1" dirty="0" smtClean="0">
                            <a:latin typeface="Cambria Math" panose="02040503050406030204" pitchFamily="18" charset="0"/>
                          </a:rPr>
                          <m:t>е</m:t>
                        </m:r>
                      </m:e>
                      <m:sup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𝑘𝑥</m:t>
                        </m:r>
                      </m:sup>
                    </m:sSup>
                    <m:r>
                      <a:rPr lang="ru-RU" sz="2800" i="0" dirty="0">
                        <a:latin typeface="Cambria Math" panose="02040503050406030204" pitchFamily="18" charset="0"/>
                      </a:rPr>
                      <m:t>⋅</m:t>
                    </m:r>
                    <m:d>
                      <m:dPr>
                        <m:ctrlPr>
                          <a:rPr lang="ru-RU" sz="28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2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800" i="1" dirty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ru-RU" sz="2800" i="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ru-RU" sz="2800" i="0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𝑝𝑘</m:t>
                        </m:r>
                        <m:r>
                          <a:rPr lang="ru-RU" sz="2800" i="0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</m:d>
                    <m:r>
                      <a:rPr lang="ru-RU" sz="2800" i="0" dirty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или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8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800" i="1" dirty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ru-RU" sz="28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ru-RU" sz="2800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𝑝𝑘</m:t>
                        </m:r>
                        <m:r>
                          <a:rPr lang="ru-RU" sz="2800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</m:d>
                    <m:r>
                      <a:rPr lang="ru-RU" sz="2800" dirty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е</m:t>
                        </m:r>
                      </m:e>
                      <m:sup>
                        <m:r>
                          <a:rPr lang="ru-RU" sz="2800" i="1" dirty="0">
                            <a:latin typeface="Cambria Math" panose="02040503050406030204" pitchFamily="18" charset="0"/>
                          </a:rPr>
                          <m:t>𝑘𝑥</m:t>
                        </m:r>
                      </m:sup>
                    </m:sSup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dirty="0">
                        <a:latin typeface="Cambria Math" panose="02040503050406030204" pitchFamily="18" charset="0"/>
                      </a:rPr>
                      <m:t>≠</m:t>
                    </m:r>
                    <m:r>
                      <a:rPr lang="ru-RU" sz="2800" i="0" dirty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(50.2)</a:t>
                </a:r>
              </a:p>
              <a:p>
                <a:b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Уравнение (50.2) называется </a:t>
                </a:r>
                <a:r>
                  <a:rPr lang="ru-RU" sz="2800" b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характеристическим уравнением ДУ (50.1), </a:t>
                </a:r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заменить у", у и у соответственно на к2, к и 1)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9E3B3143-49E9-4EF3-B7BF-18CF320E12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964" y="320744"/>
                <a:ext cx="9720072" cy="4855175"/>
              </a:xfrm>
              <a:prstGeom prst="rect">
                <a:avLst/>
              </a:prstGeom>
              <a:blipFill>
                <a:blip r:embed="rId2"/>
                <a:stretch>
                  <a:fillRect l="-1317" t="-1382" b="-26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90A61A1-3A3E-4B52-AE0B-E448A3B4E49F}"/>
                  </a:ext>
                </a:extLst>
              </p:cNvPr>
              <p:cNvSpPr txBox="1"/>
              <p:nvPr/>
            </p:nvSpPr>
            <p:spPr>
              <a:xfrm>
                <a:off x="4052523" y="5486400"/>
                <a:ext cx="4086953" cy="5749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ru-RU" sz="3600" b="1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36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3600" b="1" i="1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ru-RU" sz="3600" b="1" i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p>
                        <m:sSupPr>
                          <m:ctrlPr>
                            <a:rPr lang="ru-RU" sz="36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b="1" i="0">
                              <a:latin typeface="Cambria Math" panose="02040503050406030204" pitchFamily="18" charset="0"/>
                            </a:rPr>
                            <m:t>ⅇ</m:t>
                          </m:r>
                        </m:e>
                        <m:sup>
                          <m:sSub>
                            <m:sSubPr>
                              <m:ctrlPr>
                                <a:rPr lang="ru-RU" sz="36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3600" b="1" i="1">
                                  <a:latin typeface="Cambria Math" panose="02040503050406030204" pitchFamily="18" charset="0"/>
                                </a:rPr>
                                <m:t>𝒌</m:t>
                              </m:r>
                            </m:e>
                            <m:sub>
                              <m:r>
                                <a:rPr lang="ru-RU" sz="3600" b="1" i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ru-RU" sz="36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ru-RU" sz="3600" b="1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ru-RU" sz="36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3600" b="1" i="1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ru-RU" sz="3600" b="1" i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p>
                        <m:sSupPr>
                          <m:ctrlPr>
                            <a:rPr lang="ru-RU" sz="36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b="1" i="0">
                              <a:latin typeface="Cambria Math" panose="02040503050406030204" pitchFamily="18" charset="0"/>
                            </a:rPr>
                            <m:t>ⅇ</m:t>
                          </m:r>
                        </m:e>
                        <m:sup>
                          <m:r>
                            <a:rPr lang="ru-RU" sz="3600" b="1" i="1">
                              <a:latin typeface="Cambria Math" panose="02040503050406030204" pitchFamily="18" charset="0"/>
                            </a:rPr>
                            <m:t>𝒌𝒙</m:t>
                          </m:r>
                        </m:sup>
                      </m:sSup>
                    </m:oMath>
                  </m:oMathPara>
                </a14:m>
                <a:endParaRPr lang="ru-RU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id="{890A61A1-3A3E-4B52-AE0B-E448A3B4E4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2523" y="5486400"/>
                <a:ext cx="4086953" cy="5749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9513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F09FB401-0CF4-4693-A6B3-72F8D6AF5E3C}"/>
                  </a:ext>
                </a:extLst>
              </p:cNvPr>
              <p:cNvSpPr/>
              <p:nvPr/>
            </p:nvSpPr>
            <p:spPr>
              <a:xfrm>
                <a:off x="1405128" y="894094"/>
                <a:ext cx="9668256" cy="23698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i="1" dirty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50.1</a:t>
                </a:r>
                <a:r>
                  <a:rPr lang="ru-RU" sz="2400" b="1" i="1" dirty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Решить уравнение у" - 5у' + 6у = 0.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Решение: Составим характеристическое уравнение: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ru-RU" sz="24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- 5 + 6 = 0. Решаем его: k1 = 2, k2 = 3. Записываем общее решение данного уравнения: y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ru-RU" sz="2400" i="1" dirty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где C1 и C2 - произвольные постоянные (формула (50.3)).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id="{F09FB401-0CF4-4693-A6B3-72F8D6AF5E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5128" y="894094"/>
                <a:ext cx="9668256" cy="2369880"/>
              </a:xfrm>
              <a:prstGeom prst="rect">
                <a:avLst/>
              </a:prstGeom>
              <a:blipFill>
                <a:blip r:embed="rId2"/>
                <a:stretch>
                  <a:fillRect l="-1324" t="-2835" b="-51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id="{D6F8898B-E611-4BFC-AA5E-20BACC529C10}"/>
                  </a:ext>
                </a:extLst>
              </p:cNvPr>
              <p:cNvSpPr/>
              <p:nvPr/>
            </p:nvSpPr>
            <p:spPr>
              <a:xfrm>
                <a:off x="1405128" y="3896005"/>
                <a:ext cx="9668256" cy="20005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i="1" dirty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50.2.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Решить уравнение у" - 6y' + 25y = 0.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 k2 Решение: Имеем: k2 - 6k + 25 = 0, k1 = 3 + 4i, k2 = 3-4</a:t>
                </a:r>
                <a:r>
                  <a:rPr lang="en-US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По формуле (50.5) получаем общее решение уравнения: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ⅇ</m:t>
                        </m:r>
                      </m:e>
                      <m:sup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(c1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cos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4x + c2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4x). (50.5)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Прямоугольник 2">
                <a:extLst>
                  <a:ext uri="{FF2B5EF4-FFF2-40B4-BE49-F238E27FC236}">
                    <a16:creationId xmlns:a16="http://schemas.microsoft.com/office/drawing/2014/main" xmlns="" id="{D6F8898B-E611-4BFC-AA5E-20BACC529C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5128" y="3896005"/>
                <a:ext cx="9668256" cy="2000548"/>
              </a:xfrm>
              <a:prstGeom prst="rect">
                <a:avLst/>
              </a:prstGeom>
              <a:blipFill>
                <a:blip r:embed="rId3"/>
                <a:stretch>
                  <a:fillRect l="-1324" t="-3049" r="-757" b="-60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22928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000C7D-D06B-4E49-89B7-7A7AC6A21277}"/>
              </a:ext>
            </a:extLst>
          </p:cNvPr>
          <p:cNvSpPr txBox="1">
            <a:spLocks/>
          </p:cNvSpPr>
          <p:nvPr/>
        </p:nvSpPr>
        <p:spPr>
          <a:xfrm>
            <a:off x="740500" y="272553"/>
            <a:ext cx="10711000" cy="2152043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ДИФФЕРЕНЦИАЛЬНЫЕ УРАВНЕНИЯ ПЕРВОГО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9D1AF34-4B23-4F61-BE85-09ED59731022}"/>
              </a:ext>
            </a:extLst>
          </p:cNvPr>
          <p:cNvSpPr/>
          <p:nvPr/>
        </p:nvSpPr>
        <p:spPr>
          <a:xfrm>
            <a:off x="1261872" y="2094032"/>
            <a:ext cx="98206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Дифференциальное уравнение первого порядка в общем случае можно записать в виде: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F(</a:t>
            </a:r>
            <a:r>
              <a:rPr lang="ru-RU" sz="2800" b="1" i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x;y</a:t>
            </a:r>
            <a:r>
              <a:rPr lang="ru-RU" sz="28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y') = 0.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F19C9D4A-E647-410A-8290-D693CBFCEF45}"/>
              </a:ext>
            </a:extLst>
          </p:cNvPr>
          <p:cNvSpPr/>
          <p:nvPr/>
        </p:nvSpPr>
        <p:spPr>
          <a:xfrm>
            <a:off x="1261872" y="3645318"/>
            <a:ext cx="98206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связывает независимую переменную х, искомую функцию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ее производную у'. Если уравнение можно разрешить относительно у’ , то его записывают в виде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y' = f(</a:t>
            </a:r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x;y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A008A30-56AA-47B6-A10C-0B602E27DFDD}"/>
              </a:ext>
            </a:extLst>
          </p:cNvPr>
          <p:cNvSpPr/>
          <p:nvPr/>
        </p:nvSpPr>
        <p:spPr>
          <a:xfrm>
            <a:off x="1261872" y="5565936"/>
            <a:ext cx="10012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называют ДУ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первого порядка, разрешенным относительно производной.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в основном будем рассматривать эту форму записи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70911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A646FF1-BB6F-4BF4-95AC-D18C5203CFA0}"/>
              </a:ext>
            </a:extLst>
          </p:cNvPr>
          <p:cNvSpPr/>
          <p:nvPr/>
        </p:nvSpPr>
        <p:spPr>
          <a:xfrm>
            <a:off x="1097280" y="582067"/>
            <a:ext cx="101589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уравнение устанавливает связь (зависимость) между координатами точки 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x;y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угловым коэффициентом </a:t>
            </a:r>
            <a:r>
              <a:rPr lang="ru-RU" sz="28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y'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касательной к интегральной кривой, проходящей через эту точку. Следовательно, ДУ </a:t>
            </a:r>
            <a:r>
              <a:rPr lang="ru-RU" sz="28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y'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f(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x;y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дает совокупность направлений (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 направлений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на плоскости Оху. Таково геометрическое истолкование ДУ первого порядка.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Кривая, во всех точках которой направление поля одинаково, называется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изоклиной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Изоклинами можно пользоваться 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приближенного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построения интегральных кривых. Уравнение изоклины можно по- лучить, если положить у' = с, т. е. f 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x;y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c.</a:t>
            </a:r>
          </a:p>
        </p:txBody>
      </p:sp>
    </p:spTree>
    <p:extLst>
      <p:ext uri="{BB962C8B-B14F-4D97-AF65-F5344CB8AC3E}">
        <p14:creationId xmlns:p14="http://schemas.microsoft.com/office/powerpoint/2010/main" xmlns="" val="238502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1829BA7-54A2-4B94-89B1-3EE23DDE5A4C}"/>
              </a:ext>
            </a:extLst>
          </p:cNvPr>
          <p:cNvSpPr/>
          <p:nvPr/>
        </p:nvSpPr>
        <p:spPr>
          <a:xfrm>
            <a:off x="1208532" y="920621"/>
            <a:ext cx="977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Общим решением 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 первого порядка называется функция </a:t>
            </a:r>
          </a:p>
          <a:p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= φ(x; c), содержащая одну произвольную постоянную и удовлетворяющая условиям:</a:t>
            </a:r>
          </a:p>
          <a:p>
            <a:endParaRPr lang="ru-RU" sz="24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φ(x; c) является решением ДУ при каждом фиксированном значении с.</a:t>
            </a:r>
          </a:p>
          <a:p>
            <a:pPr marL="342900" indent="-342900">
              <a:buFont typeface="+mj-lt"/>
              <a:buAutoNum type="arabicPeriod"/>
            </a:pPr>
            <a:endParaRPr lang="ru-RU" sz="24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24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Каково бы ни было начальное условие (48.4), можно найти такое значение постоянной с = со, что функция у = (x; </a:t>
            </a:r>
            <a:r>
              <a:rPr lang="ru-RU" sz="24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sz="2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удовлетворяет данному начальному условию.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628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8177CEDE-B03C-4C3A-BC54-6E40AA349BC1}"/>
                  </a:ext>
                </a:extLst>
              </p:cNvPr>
              <p:cNvSpPr/>
              <p:nvPr/>
            </p:nvSpPr>
            <p:spPr>
              <a:xfrm>
                <a:off x="1188720" y="471666"/>
                <a:ext cx="9985248" cy="57554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2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Частным решением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ДУ первого порядка называется любая функция </a:t>
                </a:r>
                <a14:m>
                  <m:oMath xmlns:m="http://schemas.openxmlformats.org/officeDocument/2006/math">
                    <m:r>
                      <a:rPr lang="ru-RU" sz="2400" i="1" dirty="0" smtClean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ru-RU" sz="2400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4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𝜑</m:t>
                    </m:r>
                    <m:d>
                      <m:dPr>
                        <m:ctrlP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400" b="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х;</m:t>
                        </m:r>
                        <m:sSub>
                          <m:sSubPr>
                            <m:ctrlPr>
                              <a:rPr lang="ru-RU" sz="24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400" i="1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ru-RU" sz="2400" i="0" dirty="0">
                                <a:solidFill>
                                  <a:srgbClr val="FFFFFF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полученная из общего решения у = φ(х; с) при конкретном значении постоянной </a:t>
                </a:r>
                <a14:m>
                  <m:oMath xmlns:m="http://schemas.openxmlformats.org/officeDocument/2006/math">
                    <m:r>
                      <a:rPr lang="ru-RU" sz="24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ru-RU" sz="2400" i="0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ru-RU" sz="2400" i="0" dirty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Если общее решение ДУ найдено в неявном виде, т. е. в виде </a:t>
                </a:r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Ф(х; у; С) = 0, то такое решение называется </a:t>
                </a:r>
                <a:r>
                  <a:rPr lang="ru-RU" sz="24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общим интегралом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ДУ. Уравнение Ф(х; у;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ru-RU" sz="2400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0 в этом случае называется </a:t>
                </a:r>
                <a:r>
                  <a:rPr lang="ru-RU" sz="2400" b="1" i="1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частным интегралом </a:t>
                </a: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уравнения.</a:t>
                </a: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b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 геометрической точки зрения у = </a:t>
                </a:r>
                <a14:m>
                  <m:oMath xmlns:m="http://schemas.openxmlformats.org/officeDocument/2006/math">
                    <m:r>
                      <a:rPr lang="ru-RU" sz="24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(x; c) есть семейство Интегральных кривых на плоскости Оху; частное решение у = φ(x;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ru-RU" sz="240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- одна кривая из этого семейства, проходящая через точку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sz="2400" i="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24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ru-RU" sz="2400" i="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  </a:t>
                </a:r>
              </a:p>
              <a:p>
                <a:endParaRPr lang="ru-RU" sz="2400" dirty="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Задача отыскания решения ДУ первого порядка , удовлетворяющего заданному начальному условию, называется </a:t>
                </a:r>
                <a:r>
                  <a:rPr lang="ru-RU" sz="24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задачей Коши.</a:t>
                </a: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8177CEDE-B03C-4C3A-BC54-6E40AA349B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720" y="471666"/>
                <a:ext cx="9985248" cy="5755422"/>
              </a:xfrm>
              <a:prstGeom prst="rect">
                <a:avLst/>
              </a:prstGeom>
              <a:blipFill>
                <a:blip r:embed="rId2"/>
                <a:stretch>
                  <a:fillRect l="-1526" t="-1481" r="-549" b="-13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9878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6DCD2807-3493-4E82-819C-0DF44003AD49}"/>
                  </a:ext>
                </a:extLst>
              </p:cNvPr>
              <p:cNvSpPr/>
              <p:nvPr/>
            </p:nvSpPr>
            <p:spPr>
              <a:xfrm>
                <a:off x="1176528" y="1578301"/>
                <a:ext cx="9838944" cy="37013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600" b="1" i="1" dirty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Теорема 48.1 (существования и единственности решения задачи Коши). </a:t>
                </a:r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Если в уравнении (48.2) функция f(</a:t>
                </a:r>
                <a:r>
                  <a:rPr lang="ru-RU" sz="32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и ее частная производная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3200" i="1" dirty="0" smtClean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sz="32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ru-RU" sz="32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  <m:sup>
                        <m:r>
                          <a:rPr lang="ru-RU" sz="3200" i="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ru-RU" sz="32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x;y</a:t>
                </a:r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непрерывны в некоторой области D, содержащей точку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32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sz="320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32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32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ru-RU" sz="320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 то существует единственное решение у = </a:t>
                </a:r>
                <a14:m>
                  <m:oMath xmlns:m="http://schemas.openxmlformats.org/officeDocument/2006/math">
                    <m:r>
                      <a:rPr lang="ru-RU" sz="3200" i="1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(x) уравнения, удовлетворяющее начальному условию (48.4).</a:t>
                </a:r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6DCD2807-3493-4E82-819C-0DF44003AD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6528" y="1578301"/>
                <a:ext cx="9838944" cy="3701398"/>
              </a:xfrm>
              <a:prstGeom prst="rect">
                <a:avLst/>
              </a:prstGeom>
              <a:blipFill>
                <a:blip r:embed="rId2"/>
                <a:stretch>
                  <a:fillRect l="-1859" t="-2801" r="-1673" b="-44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D82E5C1-1186-48EC-9588-14C4991CD2AC}"/>
              </a:ext>
            </a:extLst>
          </p:cNvPr>
          <p:cNvSpPr/>
          <p:nvPr/>
        </p:nvSpPr>
        <p:spPr>
          <a:xfrm>
            <a:off x="1088136" y="1578301"/>
            <a:ext cx="9927336" cy="3917243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631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id="{0E3BDDF5-52C6-467C-BC07-65D1DECA5401}"/>
                  </a:ext>
                </a:extLst>
              </p:cNvPr>
              <p:cNvSpPr/>
              <p:nvPr/>
            </p:nvSpPr>
            <p:spPr>
              <a:xfrm>
                <a:off x="1307592" y="1166842"/>
                <a:ext cx="9829800" cy="45243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Без доказательства).</a:t>
                </a:r>
                <a:b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Геометрический смысл теоремы состоит в том, что при выполнении ее условий существует единственная интегральная кривая ДУ,</a:t>
                </a:r>
                <a:b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прохо</a:t>
                </a:r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дящая через точку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32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sz="320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3200" dirty="0" err="1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3200" i="1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ru-RU" sz="3200" dirty="0" err="1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b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b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Рассмотрим теперь методы интегрирования ДУ первого порядка</a:t>
                </a:r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dirty="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определенного типа.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0E3BDDF5-52C6-467C-BC07-65D1DECA54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7592" y="1166842"/>
                <a:ext cx="9829800" cy="4524315"/>
              </a:xfrm>
              <a:prstGeom prst="rect">
                <a:avLst/>
              </a:prstGeom>
              <a:blipFill>
                <a:blip r:embed="rId2"/>
                <a:stretch>
                  <a:fillRect l="-1613" t="-1884" r="-2109" b="-32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55433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эдисон">
  <a:themeElements>
    <a:clrScheme name="Madison">
      <a:dk1>
        <a:sysClr val="windowText" lastClr="000000"/>
      </a:dk1>
      <a:lt1>
        <a:sysClr val="window" lastClr="FFFFFF"/>
      </a:lt1>
      <a:dk2>
        <a:srgbClr val="2D251F"/>
      </a:dk2>
      <a:lt2>
        <a:srgbClr val="FAE9C5"/>
      </a:lt2>
      <a:accent1>
        <a:srgbClr val="ED3846"/>
      </a:accent1>
      <a:accent2>
        <a:srgbClr val="F87184"/>
      </a:accent2>
      <a:accent3>
        <a:srgbClr val="EC9DA9"/>
      </a:accent3>
      <a:accent4>
        <a:srgbClr val="ECC190"/>
      </a:accent4>
      <a:accent5>
        <a:srgbClr val="FFB268"/>
      </a:accent5>
      <a:accent6>
        <a:srgbClr val="F98657"/>
      </a:accent6>
      <a:hlink>
        <a:srgbClr val="B97669"/>
      </a:hlink>
      <a:folHlink>
        <a:srgbClr val="9E9483"/>
      </a:folHlink>
    </a:clrScheme>
    <a:fontScheme name="Madison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dison" id="{025CB5FB-2DD3-45EE-B6F0-CC461540EB19}" vid="{BCCF8060-3FCB-4641-B728-8A589529B13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TM16401375[[fn=Мэдисон]]</Template>
  <TotalTime>386</TotalTime>
  <Words>597</Words>
  <Application>Microsoft Office PowerPoint</Application>
  <PresentationFormat>Произвольный</PresentationFormat>
  <Paragraphs>81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Мэдисон</vt:lpstr>
      <vt:lpstr>Дифференциальные уравнения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Дифференциальные уравнения</dc:title>
  <dc:creator>Пользователь</dc:creator>
  <cp:lastModifiedBy>student</cp:lastModifiedBy>
  <cp:revision>65</cp:revision>
  <dcterms:created xsi:type="dcterms:W3CDTF">2023-05-29T01:53:16Z</dcterms:created>
  <dcterms:modified xsi:type="dcterms:W3CDTF">2024-05-22T07:30:28Z</dcterms:modified>
</cp:coreProperties>
</file>