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8" r:id="rId4"/>
    <p:sldId id="257" r:id="rId5"/>
    <p:sldId id="258" r:id="rId6"/>
    <p:sldId id="270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1B3BD7-A08A-E449-1145-7C4AC5FF8F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2D0B6E-01A9-76A8-F60D-F29E350F07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C5872F-0499-2C9F-2737-E47CAA4FC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8FE3-2A6D-40DF-AC90-70D30EA7C0B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309D87-3145-2088-7D00-C15F7AED8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7907E1-74E8-330C-CB02-69AEE8F26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9F97-6AD1-486A-B3E9-3FFD8CE42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068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394DE2-4E25-38E0-52D8-ABDE55F87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8BB33EA-8DA1-6D2D-E735-C4AD0C6D42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8DF9AD-B771-FC44-1702-CDF1C0981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8FE3-2A6D-40DF-AC90-70D30EA7C0B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130BA11-6539-3D4A-1BC0-3AB1EA112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E12AB4-2EEA-84C1-7178-A517188F3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9F97-6AD1-486A-B3E9-3FFD8CE42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692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3E7B637-887C-88BB-3765-FF218B6D83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9470DE5-7D0C-A1C5-9E28-A31ABC4C7E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6FA37BF-A76C-8D6E-C9E5-D2A7F78CA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8FE3-2A6D-40DF-AC90-70D30EA7C0B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306E21-FF25-521F-AED3-0BAC20753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F57A91-82CC-3E37-9959-FF3D303C1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9F97-6AD1-486A-B3E9-3FFD8CE42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61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B24541-FF67-AA89-4A3B-0BE8BE9DC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38A3DA-BD3C-9D6D-C920-FE56F6622E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BEFEBFB-DCF8-9A12-CADF-8A01E083D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8FE3-2A6D-40DF-AC90-70D30EA7C0B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EFA7BE-EEBB-C04F-AEBF-CB22B385A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15849D-A8A3-3A5F-9356-BB49FEF37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9F97-6AD1-486A-B3E9-3FFD8CE42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861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FACB17-D5F3-B00B-0C25-406C33129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BF9F425-FAA1-EB5A-1ED7-DD347480C9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6AC3E6-EFA9-8D76-4B4F-591A5BEA9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8FE3-2A6D-40DF-AC90-70D30EA7C0B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A99089-F3E7-8D17-8233-981602A65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93DEC8F-A190-5974-8DCA-3D316F36A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9F97-6AD1-486A-B3E9-3FFD8CE42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690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909D68-0403-591F-9361-39087911B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25A89B-9387-87C4-9F82-4B2D4F1645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197C175-9CEF-D580-6684-144FB38A12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C3927E1-9A63-58BF-081F-A4E04A207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8FE3-2A6D-40DF-AC90-70D30EA7C0B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EB0D276-9FB8-4A3E-65F7-07BBE1F11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1349095-1DA6-AA49-3FE8-3B6A57849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9F97-6AD1-486A-B3E9-3FFD8CE42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210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341990-0975-787E-2BD4-8D09C2420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25FF070-9B6B-977C-A580-41516D14B0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F3C26B9-C359-48E8-BBDE-7F91CB43BE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19A0FDB-C9EC-272D-5D90-67D602BF4F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10F76D3-1786-1C75-1ADC-C9D88C2428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2130FEC-BCB6-4B48-3F12-3112BF7E5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8FE3-2A6D-40DF-AC90-70D30EA7C0B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8E6C646-B70A-25CB-D59E-C08C40280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8C01557-2B14-4DE1-70E3-1F3AAFBAE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9F97-6AD1-486A-B3E9-3FFD8CE42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446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C7A1FF-E056-A95F-2709-E6A1DBE2D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6785CF1-7B20-7C1D-6D2F-1A24ABE03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8FE3-2A6D-40DF-AC90-70D30EA7C0B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F99FCF4-762F-A4DE-9D1B-200899A28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954BD7B-B698-14EA-C3D6-C6A7C0D5A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9F97-6AD1-486A-B3E9-3FFD8CE42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984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15B81BD-C2C0-D76A-4BF2-E49A6A8EE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8FE3-2A6D-40DF-AC90-70D30EA7C0B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12525AB-75A0-7585-9DB5-328750045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FC021D0-738D-EC99-3CF5-2C8C9DA3D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9F97-6AD1-486A-B3E9-3FFD8CE42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75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D70B2E-70BE-8056-1E56-08F695D98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8BB92B-63DE-8405-B21C-F31D73AAA7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2B4A9B6-4FD0-8093-2427-861EF84C5F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2745BED-D211-4EB7-C85D-41620186C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8FE3-2A6D-40DF-AC90-70D30EA7C0B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7BE95DB-B8DA-4682-5216-5DFDCA709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85C8B99-E725-A978-D359-911C4E446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9F97-6AD1-486A-B3E9-3FFD8CE42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187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8360F4-1F00-61ED-A226-83F619FFC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B3BB279-56AE-7BD3-B4AE-35AE38413B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54FD509-6B10-C17C-7EF0-07E19946CF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7051AC3-8B86-BA3D-C041-51D75C693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8FE3-2A6D-40DF-AC90-70D30EA7C0B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24FB79C-43E9-0756-DA81-6C645C749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A304F8E-F28C-17D9-64AF-5550E649A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79F97-6AD1-486A-B3E9-3FFD8CE42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842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243DF6-5E7E-8EC7-D8F4-D0034B69F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E32DBF7-7F8C-4BCB-3942-382848BA03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9A563B-13FE-7102-E2B0-F5EFB2B553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658FE3-2A6D-40DF-AC90-70D30EA7C0B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F78AB1-E3A4-468E-31E9-8074FAFC8E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8CC45F-74B1-6EED-1287-DBF7AD0F98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979F97-6AD1-486A-B3E9-3FFD8CE42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348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204A9B6-E72C-8BC5-803A-B38A56716B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5FC499-BD06-2F21-0EF3-31DB32453F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3185" y="1968759"/>
            <a:ext cx="11178072" cy="2062064"/>
          </a:xfrm>
        </p:spPr>
        <p:txBody>
          <a:bodyPr>
            <a:noAutofit/>
          </a:bodyPr>
          <a:lstStyle/>
          <a:p>
            <a:r>
              <a:rPr lang="ru-RU" sz="7200" b="1" dirty="0">
                <a:latin typeface="+mn-lt"/>
                <a:cs typeface="Times New Roman" panose="02020603050405020304" pitchFamily="18" charset="0"/>
              </a:rPr>
              <a:t>Тема: Народы России во второй половине </a:t>
            </a:r>
            <a:r>
              <a:rPr lang="en-US" sz="7200" b="1" dirty="0">
                <a:latin typeface="+mn-lt"/>
                <a:cs typeface="Times New Roman" panose="02020603050405020304" pitchFamily="18" charset="0"/>
              </a:rPr>
              <a:t>XVI</a:t>
            </a:r>
            <a:r>
              <a:rPr lang="ru-RU" sz="7200" b="1" dirty="0">
                <a:latin typeface="+mn-lt"/>
                <a:cs typeface="Times New Roman" panose="02020603050405020304" pitchFamily="18" charset="0"/>
              </a:rPr>
              <a:t> века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E05301B-5F70-B03C-D7A9-1D3D9357B2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92898" y="4461685"/>
            <a:ext cx="9144000" cy="1203227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935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D6FC96-5C9C-DAB8-108C-40FB8ACBD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2EF885-D78D-793D-B80A-7519BBA055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40767"/>
            <a:ext cx="10433180" cy="432950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</a:rPr>
              <a:t>С середины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XVI </a:t>
            </a:r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</a:rPr>
              <a:t>века началось активное проникновение на территорию Поволжья и Сибири русского населения</a:t>
            </a:r>
            <a:r>
              <a:rPr lang="ru-RU" dirty="0"/>
              <a:t>. </a:t>
            </a:r>
          </a:p>
          <a:p>
            <a:pPr marL="0" indent="0" algn="ctr">
              <a:buNone/>
            </a:pPr>
            <a:endParaRPr lang="ru-RU" sz="3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</a:p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Работая с пунктом 4 попытайтесь определить, на какие основные этапы можно разделить процесс освоения русским населением новых территорий?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02DCDA9-9186-48AA-5D96-BDBAFE944BAD}"/>
              </a:ext>
            </a:extLst>
          </p:cNvPr>
          <p:cNvSpPr/>
          <p:nvPr/>
        </p:nvSpPr>
        <p:spPr>
          <a:xfrm>
            <a:off x="838200" y="419878"/>
            <a:ext cx="10498494" cy="109168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Освоение русскими присоединённых земель</a:t>
            </a:r>
          </a:p>
        </p:txBody>
      </p:sp>
    </p:spTree>
    <p:extLst>
      <p:ext uri="{BB962C8B-B14F-4D97-AF65-F5344CB8AC3E}">
        <p14:creationId xmlns:p14="http://schemas.microsoft.com/office/powerpoint/2010/main" val="39320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9F35E88-2B05-0052-DD48-F15761C971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615" y="430823"/>
            <a:ext cx="11614638" cy="6427177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кого легла основная задача по приобщению народов присоединенных земель к православию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Кто и почему принял активное участие в миссионерской деятельности?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Какой документ стал руководством для миссионерской деятельности?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Кто является автором этого документа?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методы распространения православия предписывались этим документом? </a:t>
            </a:r>
            <a:endParaRPr lang="ru-RU" sz="3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400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привилегии получали народы, принявшие православие?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называли людей, добровольно принявших православие?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цели преследовало российское правительство, распространяя христианство среди вновь присоединенных народов? 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51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отношение проявляло российское правительство к мусульманским народам?</a:t>
            </a:r>
          </a:p>
        </p:txBody>
      </p:sp>
    </p:spTree>
    <p:extLst>
      <p:ext uri="{BB962C8B-B14F-4D97-AF65-F5344CB8AC3E}">
        <p14:creationId xmlns:p14="http://schemas.microsoft.com/office/powerpoint/2010/main" val="105569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19A04BF-B69E-0C21-925F-8F9416F775E2}"/>
              </a:ext>
            </a:extLst>
          </p:cNvPr>
          <p:cNvSpPr/>
          <p:nvPr/>
        </p:nvSpPr>
        <p:spPr>
          <a:xfrm>
            <a:off x="838200" y="410547"/>
            <a:ext cx="10515600" cy="11943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710FD6-24FE-FBA8-A649-C2CCD68FF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 урока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80B1FC-E96E-535A-8D14-D426CC75C7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На уроке я узнал о…</a:t>
            </a:r>
          </a:p>
          <a:p>
            <a:r>
              <a:rPr lang="ru-RU" sz="3600" dirty="0"/>
              <a:t>Для этого  я работал с..</a:t>
            </a:r>
          </a:p>
        </p:txBody>
      </p:sp>
    </p:spTree>
    <p:extLst>
      <p:ext uri="{BB962C8B-B14F-4D97-AF65-F5344CB8AC3E}">
        <p14:creationId xmlns:p14="http://schemas.microsoft.com/office/powerpoint/2010/main" val="117612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46BBE2-D466-FB7C-EE0C-494C0C730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Домашнее задание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231A80-6AF7-6976-80CF-5A5DD2D560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4000" dirty="0">
                <a:solidFill>
                  <a:srgbClr val="C00000"/>
                </a:solidFill>
              </a:rPr>
              <a:t>11 параграф пересказ, выучить записи в тетради.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dirty="0">
                <a:solidFill>
                  <a:srgbClr val="00B0F0"/>
                </a:solidFill>
              </a:rPr>
              <a:t>На доп. оценку: </a:t>
            </a:r>
            <a:r>
              <a:rPr lang="ru-RU" sz="4000" dirty="0">
                <a:solidFill>
                  <a:srgbClr val="00B0F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Подготовить сообщение об одном из присоединенных народов.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987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B64DB8-9533-29BF-F157-A18EF801D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spc="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План урока</a:t>
            </a:r>
            <a:endParaRPr lang="ru-RU" sz="5400" dirty="0"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B8E7C3-37D1-9E73-BC36-2354F71FC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10065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3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Народы Западной Сибири и Поволжья.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новой администрации.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Освоение русскими присоединенных земель.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Проблема вероисповедования на присоединённых землях.</a:t>
            </a:r>
            <a:endParaRPr lang="ru-RU" sz="3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1150"/>
              </a:lnSpc>
              <a:buClr>
                <a:srgbClr val="000000"/>
              </a:buClr>
              <a:buSzPts val="1000"/>
              <a:buFont typeface="+mj-lt"/>
              <a:buAutoNum type="arabicPeriod"/>
              <a:tabLst>
                <a:tab pos="438785" algn="l"/>
              </a:tabLst>
            </a:pP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17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>
            <a:extLst>
              <a:ext uri="{FF2B5EF4-FFF2-40B4-BE49-F238E27FC236}">
                <a16:creationId xmlns:a16="http://schemas.microsoft.com/office/drawing/2014/main" id="{0F92BCA5-5D93-25F5-86F3-954454620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12645"/>
            <a:ext cx="10515600" cy="2111894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вы думаете, о чем мы будем говорить?</a:t>
            </a:r>
            <a:endParaRPr lang="ru-RU" sz="4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какие вопросы нам предстоит ответить?</a:t>
            </a:r>
            <a:endParaRPr lang="ru-RU" sz="4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5063CD7-CF22-5905-9BB1-B5B1A149EF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083" y="2799195"/>
            <a:ext cx="6359190" cy="3760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64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8B0500D-50F0-98CA-2807-F2C8279481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3221" y="1586108"/>
            <a:ext cx="6315264" cy="4861248"/>
          </a:xfrm>
        </p:spPr>
        <p:txBody>
          <a:bodyPr/>
          <a:lstStyle/>
          <a:p>
            <a:pPr marL="514350" indent="-51435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886D988-2058-0935-AD03-6AADDD7EA4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31"/>
          <a:stretch/>
        </p:blipFill>
        <p:spPr>
          <a:xfrm>
            <a:off x="772882" y="1586108"/>
            <a:ext cx="3741149" cy="4730716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BB9661A-CF86-054C-2DD2-286F66913576}"/>
              </a:ext>
            </a:extLst>
          </p:cNvPr>
          <p:cNvSpPr/>
          <p:nvPr/>
        </p:nvSpPr>
        <p:spPr>
          <a:xfrm>
            <a:off x="772883" y="410644"/>
            <a:ext cx="10703769" cy="9796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Народы западной Сибири и Поволжья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ACC09F-0BEE-E1AB-D7CE-DA361E9B7261}"/>
              </a:ext>
            </a:extLst>
          </p:cNvPr>
          <p:cNvSpPr txBox="1"/>
          <p:nvPr/>
        </p:nvSpPr>
        <p:spPr>
          <a:xfrm>
            <a:off x="4973220" y="2041476"/>
            <a:ext cx="6389913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В XVI в. территория Российского государства заметно расширилась. В его состав вошли новые народы. </a:t>
            </a:r>
          </a:p>
          <a:p>
            <a:endParaRPr lang="ru-RU" sz="2400" b="1" dirty="0">
              <a:effectLst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b="1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Как складывались их взаимоотношения с царской властью?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Как управлялись новые территории?</a:t>
            </a:r>
          </a:p>
          <a:p>
            <a:endParaRPr lang="ru-RU" sz="2400" b="1" dirty="0">
              <a:effectLst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Эти и другие вопросы мы обсудим с вами на нашем</a:t>
            </a:r>
            <a:r>
              <a:rPr lang="ru-RU" sz="2400" b="1" dirty="0">
                <a:ea typeface="Cambria" panose="02040503050406030204" pitchFamily="18" charset="0"/>
                <a:cs typeface="Times New Roman" panose="02020603050405020304" pitchFamily="18" charset="0"/>
              </a:rPr>
              <a:t> уроке.</a:t>
            </a:r>
          </a:p>
          <a:p>
            <a:pPr marL="457200" indent="-457200">
              <a:buFont typeface="+mj-lt"/>
              <a:buAutoNum type="arabicPeriod"/>
            </a:pPr>
            <a:endParaRPr lang="ru-RU" sz="3200" b="1" dirty="0"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73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C43345B-F631-2955-611C-A612D8763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256" y="447305"/>
            <a:ext cx="11120068" cy="128636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B6716E2-54F3-D2CC-70A1-4AAB12B354E3}"/>
              </a:ext>
            </a:extLst>
          </p:cNvPr>
          <p:cNvSpPr txBox="1"/>
          <p:nvPr/>
        </p:nvSpPr>
        <p:spPr>
          <a:xfrm>
            <a:off x="5857293" y="2073896"/>
            <a:ext cx="5348772" cy="3724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В царствование Ивана IV к Российскому государству были присоединены Поволжье и Западная Сибирь.</a:t>
            </a:r>
          </a:p>
          <a:p>
            <a:endParaRPr lang="ru-RU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1. Покажите на карте присоединенные территории.</a:t>
            </a:r>
          </a:p>
          <a:p>
            <a:r>
              <a:rPr lang="ru-RU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8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2. Какие народы проживали на данных территориях?</a:t>
            </a:r>
            <a:endParaRPr lang="ru-RU" sz="28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4E978E6-137C-DD4B-8826-2484F8D8D6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66" y="1922671"/>
            <a:ext cx="4460099" cy="448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1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8D0F72F-C259-BA3B-D899-65C1AE8775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816" y="-13083"/>
            <a:ext cx="9728367" cy="692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92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4B5C8F83-4E93-7B33-D80B-F663EA6C849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0905368"/>
              </p:ext>
            </p:extLst>
          </p:nvPr>
        </p:nvGraphicFramePr>
        <p:xfrm>
          <a:off x="0" y="315235"/>
          <a:ext cx="12192000" cy="460280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366727">
                  <a:extLst>
                    <a:ext uri="{9D8B030D-6E8A-4147-A177-3AD203B41FA5}">
                      <a16:colId xmlns:a16="http://schemas.microsoft.com/office/drawing/2014/main" val="1042692890"/>
                    </a:ext>
                  </a:extLst>
                </a:gridCol>
                <a:gridCol w="4161453">
                  <a:extLst>
                    <a:ext uri="{9D8B030D-6E8A-4147-A177-3AD203B41FA5}">
                      <a16:colId xmlns:a16="http://schemas.microsoft.com/office/drawing/2014/main" val="3847300148"/>
                    </a:ext>
                  </a:extLst>
                </a:gridCol>
                <a:gridCol w="3663820">
                  <a:extLst>
                    <a:ext uri="{9D8B030D-6E8A-4147-A177-3AD203B41FA5}">
                      <a16:colId xmlns:a16="http://schemas.microsoft.com/office/drawing/2014/main" val="3546769266"/>
                    </a:ext>
                  </a:extLst>
                </a:gridCol>
              </a:tblGrid>
              <a:tr h="1672185">
                <a:tc>
                  <a:txBody>
                    <a:bodyPr/>
                    <a:lstStyle/>
                    <a:p>
                      <a:pPr indent="-457200" algn="ctr">
                        <a:lnSpc>
                          <a:spcPts val="1150"/>
                        </a:lnSpc>
                      </a:pPr>
                      <a:r>
                        <a:rPr lang="ru-RU" sz="2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Народ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indent="-457200" algn="ctr">
                        <a:lnSpc>
                          <a:spcPts val="1150"/>
                        </a:lnSpc>
                        <a:spcAft>
                          <a:spcPts val="300"/>
                        </a:spcAft>
                      </a:pPr>
                      <a:r>
                        <a:rPr lang="ru-RU" sz="2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Территория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-457200" algn="ctr">
                        <a:lnSpc>
                          <a:spcPts val="1150"/>
                        </a:lnSpc>
                        <a:spcBef>
                          <a:spcPts val="300"/>
                        </a:spcBef>
                      </a:pPr>
                      <a:r>
                        <a:rPr lang="ru-RU" sz="2800" spc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проживания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indent="-457200" algn="ctr">
                        <a:lnSpc>
                          <a:spcPts val="1150"/>
                        </a:lnSpc>
                      </a:pPr>
                      <a:endParaRPr lang="ru-RU" sz="280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-457200" algn="ctr">
                        <a:lnSpc>
                          <a:spcPts val="1150"/>
                        </a:lnSpc>
                      </a:pPr>
                      <a:endParaRPr lang="ru-RU" sz="280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-457200" algn="ctr">
                        <a:lnSpc>
                          <a:spcPts val="1150"/>
                        </a:lnSpc>
                      </a:pPr>
                      <a:r>
                        <a:rPr lang="ru-RU" sz="2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</a:t>
                      </a:r>
                    </a:p>
                    <a:p>
                      <a:pPr indent="-457200" algn="ctr">
                        <a:lnSpc>
                          <a:spcPts val="1150"/>
                        </a:lnSpc>
                      </a:pPr>
                      <a:endParaRPr lang="ru-RU" sz="280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-457200" algn="ctr">
                        <a:lnSpc>
                          <a:spcPts val="1150"/>
                        </a:lnSpc>
                      </a:pPr>
                      <a:endParaRPr lang="ru-RU" sz="280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-457200" algn="ctr">
                        <a:lnSpc>
                          <a:spcPts val="1150"/>
                        </a:lnSpc>
                      </a:pPr>
                      <a:r>
                        <a:rPr lang="ru-RU" sz="2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присоединения новых </a:t>
                      </a:r>
                    </a:p>
                    <a:p>
                      <a:pPr indent="-457200" algn="ctr">
                        <a:lnSpc>
                          <a:spcPts val="1150"/>
                        </a:lnSpc>
                      </a:pPr>
                      <a:endParaRPr lang="ru-RU" sz="280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-457200" algn="ctr">
                        <a:lnSpc>
                          <a:spcPts val="1150"/>
                        </a:lnSpc>
                      </a:pPr>
                      <a:endParaRPr lang="ru-RU" sz="2800" spc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-457200" algn="ctr">
                        <a:lnSpc>
                          <a:spcPts val="1150"/>
                        </a:lnSpc>
                      </a:pPr>
                      <a:r>
                        <a:rPr lang="ru-RU" sz="2800" spc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</a:t>
                      </a:r>
                    </a:p>
                    <a:p>
                      <a:pPr indent="-457200" algn="ctr">
                        <a:lnSpc>
                          <a:spcPts val="1150"/>
                        </a:lnSpc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913174828"/>
                  </a:ext>
                </a:extLst>
              </a:tr>
              <a:tr h="2930624">
                <a:tc>
                  <a:txBody>
                    <a:bodyPr/>
                    <a:lstStyle/>
                    <a:p>
                      <a:pPr indent="-457200" algn="ctr">
                        <a:lnSpc>
                          <a:spcPts val="1150"/>
                        </a:lnSpc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indent="-457200" algn="ctr">
                        <a:lnSpc>
                          <a:spcPts val="1150"/>
                        </a:lnSpc>
                        <a:spcBef>
                          <a:spcPts val="300"/>
                        </a:spcBef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indent="-457200" algn="ctr">
                        <a:lnSpc>
                          <a:spcPts val="1150"/>
                        </a:lnSpc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2316707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83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4B2E60A-DA8D-26A7-0844-34A066B284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208" y="1520891"/>
            <a:ext cx="10924592" cy="2603241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Необходимо было выработать модель управления новыми территориями и сформировать новую администрацию.</a:t>
            </a:r>
          </a:p>
          <a:p>
            <a:pPr marL="0" indent="0" algn="ctr">
              <a:buNone/>
            </a:pP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Работая в парах с материалом учебника (с. 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77),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предположите, какие шаги должно было сделать Российское государство для решения проблемы управления новыми землями.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41F38D9-0132-0F9E-378A-B83C9C9E0BC5}"/>
              </a:ext>
            </a:extLst>
          </p:cNvPr>
          <p:cNvSpPr/>
          <p:nvPr/>
        </p:nvSpPr>
        <p:spPr>
          <a:xfrm>
            <a:off x="429208" y="214605"/>
            <a:ext cx="10924592" cy="109947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ts val="1150"/>
              </a:lnSpc>
              <a:spcBef>
                <a:spcPts val="725"/>
              </a:spcBef>
              <a:spcAft>
                <a:spcPts val="0"/>
              </a:spcAft>
              <a:buClr>
                <a:srgbClr val="000000"/>
              </a:buClr>
              <a:buSzPts val="1000"/>
              <a:tabLst>
                <a:tab pos="447675" algn="l"/>
              </a:tabLst>
            </a:pPr>
            <a:r>
              <a:rPr lang="ru-RU" sz="4400" b="1" u="none" strike="noStrike" spc="-50" dirty="0">
                <a:solidFill>
                  <a:schemeClr val="bg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новой администрации</a:t>
            </a:r>
            <a:endParaRPr lang="ru-RU" sz="3200" b="1" u="none" strike="noStrike" spc="-50" dirty="0">
              <a:solidFill>
                <a:schemeClr val="bg1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A0C67A9-7DA1-771B-8616-3961BF71C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172" y="4040154"/>
            <a:ext cx="4402930" cy="2603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7266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46B110-2533-C73E-CA9D-E721C536F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829" y="290478"/>
            <a:ext cx="10879493" cy="1346591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78A3B31A-4C87-34CB-6750-BE9870E809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Российское правительство подтвердило права местной знати:</a:t>
            </a:r>
            <a:endParaRPr lang="ru-RU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владение родовыми земельными угодьями;</a:t>
            </a:r>
            <a:endParaRPr lang="ru-RU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сбора дани с населения и управления им.</a:t>
            </a:r>
            <a:endParaRPr lang="ru-RU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Font typeface="+mj-lt"/>
              <a:buAutoNum type="arabicPeriod"/>
            </a:pPr>
            <a:endParaRPr lang="ru-RU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Служилые люди:</a:t>
            </a:r>
            <a:endParaRPr lang="ru-RU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принимались на службу за жалованье, а также получали за нее поместья;</a:t>
            </a:r>
            <a:endParaRPr lang="ru-RU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получали торговые и ремесленные преимущества.</a:t>
            </a:r>
            <a:endParaRPr lang="ru-RU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28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381</Words>
  <Application>Microsoft Office PowerPoint</Application>
  <PresentationFormat>Широкоэкранный</PresentationFormat>
  <Paragraphs>67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Cambria</vt:lpstr>
      <vt:lpstr>Times New Roman</vt:lpstr>
      <vt:lpstr>Тема Office</vt:lpstr>
      <vt:lpstr>Тема: Народы России во второй половине XVI века</vt:lpstr>
      <vt:lpstr>План урока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Подведение итогов урока </vt:lpstr>
      <vt:lpstr>Домашнее задание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Народы России во второй половине XVI века</dc:title>
  <dc:creator>Камила Шихнабиева</dc:creator>
  <cp:lastModifiedBy>17</cp:lastModifiedBy>
  <cp:revision>4</cp:revision>
  <dcterms:created xsi:type="dcterms:W3CDTF">2024-01-30T07:44:02Z</dcterms:created>
  <dcterms:modified xsi:type="dcterms:W3CDTF">2024-02-20T03:20:29Z</dcterms:modified>
</cp:coreProperties>
</file>