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3" r:id="rId3"/>
    <p:sldId id="275" r:id="rId4"/>
    <p:sldId id="257" r:id="rId5"/>
    <p:sldId id="265" r:id="rId6"/>
    <p:sldId id="259" r:id="rId7"/>
    <p:sldId id="260" r:id="rId8"/>
    <p:sldId id="261" r:id="rId9"/>
    <p:sldId id="263" r:id="rId10"/>
    <p:sldId id="264" r:id="rId11"/>
    <p:sldId id="277" r:id="rId12"/>
    <p:sldId id="286" r:id="rId13"/>
    <p:sldId id="27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1734" y="-336"/>
      </p:cViewPr>
      <p:guideLst>
        <p:guide orient="horz" pos="209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D891C-90F8-44C7-A43B-DBEC3A1D4E1F}" type="datetimeFigureOut">
              <a:rPr lang="ru-RU" smtClean="0"/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6437E-966D-411B-AAE9-16F9CF47FF24}" type="slidenum">
              <a:rPr lang="ru-RU" smtClean="0"/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D891C-90F8-44C7-A43B-DBEC3A1D4E1F}" type="datetimeFigureOut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6437E-966D-411B-AAE9-16F9CF47FF24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D891C-90F8-44C7-A43B-DBEC3A1D4E1F}" type="datetimeFigureOut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6437E-966D-411B-AAE9-16F9CF47FF24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D891C-90F8-44C7-A43B-DBEC3A1D4E1F}" type="datetimeFigureOut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6437E-966D-411B-AAE9-16F9CF47FF24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025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D891C-90F8-44C7-A43B-DBEC3A1D4E1F}" type="datetimeFigureOut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FB6437E-966D-411B-AAE9-16F9CF47FF24}" type="slidenum">
              <a:rPr lang="ru-RU" smtClean="0"/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D891C-90F8-44C7-A43B-DBEC3A1D4E1F}" type="datetimeFigureOut">
              <a:rPr lang="ru-RU" smtClean="0"/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6437E-966D-411B-AAE9-16F9CF47FF24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D891C-90F8-44C7-A43B-DBEC3A1D4E1F}" type="datetimeFigureOut">
              <a:rPr lang="ru-RU" smtClean="0"/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6437E-966D-411B-AAE9-16F9CF47FF24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D891C-90F8-44C7-A43B-DBEC3A1D4E1F}" type="datetimeFigureOut">
              <a:rPr lang="ru-RU" smtClean="0"/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6437E-966D-411B-AAE9-16F9CF47FF24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D891C-90F8-44C7-A43B-DBEC3A1D4E1F}" type="datetimeFigureOut">
              <a:rPr lang="ru-RU" smtClean="0"/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6437E-966D-411B-AAE9-16F9CF47FF24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D891C-90F8-44C7-A43B-DBEC3A1D4E1F}" type="datetimeFigureOut">
              <a:rPr lang="ru-RU" smtClean="0"/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6437E-966D-411B-AAE9-16F9CF47FF24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D891C-90F8-44C7-A43B-DBEC3A1D4E1F}" type="datetimeFigureOut">
              <a:rPr lang="ru-RU" smtClean="0"/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6437E-966D-411B-AAE9-16F9CF47FF24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  <a:p>
            <a:pPr lvl="1" eaLnBrk="1" latinLnBrk="0" hangingPunct="1"/>
            <a:r>
              <a:rPr kumimoji="0" lang="ru-RU" smtClean="0"/>
              <a:t>Второй уровень</a:t>
            </a:r>
            <a:endParaRPr kumimoji="0" lang="ru-RU" smtClean="0"/>
          </a:p>
          <a:p>
            <a:pPr lvl="2" eaLnBrk="1" latinLnBrk="0" hangingPunct="1"/>
            <a:r>
              <a:rPr kumimoji="0" lang="ru-RU" smtClean="0"/>
              <a:t>Третий уровень</a:t>
            </a:r>
            <a:endParaRPr kumimoji="0" lang="ru-RU" smtClean="0"/>
          </a:p>
          <a:p>
            <a:pPr lvl="3" eaLnBrk="1" latinLnBrk="0" hangingPunct="1"/>
            <a:r>
              <a:rPr kumimoji="0" lang="ru-RU" smtClean="0"/>
              <a:t>Четвертый уровень</a:t>
            </a:r>
            <a:endParaRPr kumimoji="0" lang="ru-RU" smtClean="0"/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78D891C-90F8-44C7-A43B-DBEC3A1D4E1F}" type="datetimeFigureOut">
              <a:rPr lang="ru-RU" smtClean="0"/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FB6437E-966D-411B-AAE9-16F9CF47FF24}" type="slidenum">
              <a:rPr lang="ru-RU" smtClean="0"/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210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4110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 panose="05000000000000000000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185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59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665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255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55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8229600" cy="648072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C00000"/>
                </a:solidFill>
              </a:rPr>
              <a:t>What are they doing now?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588224" y="1101411"/>
            <a:ext cx="2162612" cy="2139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1124744"/>
            <a:ext cx="2736304" cy="2120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896" y="1101411"/>
            <a:ext cx="2239382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512" y="4221088"/>
            <a:ext cx="2913799" cy="209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59268" y="4136046"/>
            <a:ext cx="2336055" cy="2175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326837" y="4152155"/>
            <a:ext cx="2857500" cy="2143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8786874" cy="654032"/>
          </a:xfrm>
        </p:spPr>
        <p:txBody>
          <a:bodyPr>
            <a:noAutofit/>
          </a:bodyPr>
          <a:lstStyle/>
          <a:p>
            <a:r>
              <a:rPr lang="en-US" sz="3200" i="1" dirty="0" smtClean="0">
                <a:solidFill>
                  <a:srgbClr val="002060"/>
                </a:solidFill>
              </a:rPr>
              <a:t>Fill the gaps with: </a:t>
            </a:r>
            <a:r>
              <a:rPr lang="en-US" sz="3200" i="1" dirty="0" smtClean="0">
                <a:solidFill>
                  <a:srgbClr val="C00000"/>
                </a:solidFill>
              </a:rPr>
              <a:t>have to, don't have to, has to, doesn't have to.</a:t>
            </a:r>
            <a:br>
              <a:rPr lang="en-US" sz="3200" i="1" dirty="0" smtClean="0">
                <a:solidFill>
                  <a:srgbClr val="C00000"/>
                </a:solidFill>
              </a:rPr>
            </a:b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5643578"/>
          </a:xfrm>
          <a:solidFill>
            <a:schemeClr val="tx2"/>
          </a:soli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    </a:t>
            </a:r>
            <a:r>
              <a:rPr lang="en-US" sz="3000" dirty="0" smtClean="0">
                <a:solidFill>
                  <a:schemeClr val="bg1"/>
                </a:solidFill>
              </a:rPr>
              <a:t>1. We  </a:t>
            </a:r>
            <a:r>
              <a:rPr lang="en-US" sz="3000" i="1" dirty="0" smtClean="0">
                <a:solidFill>
                  <a:srgbClr val="C00000"/>
                </a:solidFill>
                <a:sym typeface="+mn-ea"/>
              </a:rPr>
              <a:t>have to</a:t>
            </a:r>
            <a:r>
              <a:rPr lang="en-US" sz="3000" dirty="0" smtClean="0">
                <a:solidFill>
                  <a:schemeClr val="bg1"/>
                </a:solidFill>
              </a:rPr>
              <a:t>  go to school every day, but  </a:t>
            </a:r>
            <a:r>
              <a:rPr lang="en-US" sz="3000" i="1" dirty="0" smtClean="0">
                <a:solidFill>
                  <a:srgbClr val="C00000"/>
                </a:solidFill>
                <a:sym typeface="+mn-ea"/>
              </a:rPr>
              <a:t>don't have to</a:t>
            </a:r>
            <a:r>
              <a:rPr lang="en-US" sz="3000" dirty="0" smtClean="0">
                <a:solidFill>
                  <a:schemeClr val="bg1"/>
                </a:solidFill>
              </a:rPr>
              <a:t> go to school on Sunday.</a:t>
            </a:r>
            <a:br>
              <a:rPr lang="en-US" sz="3000" dirty="0" smtClean="0">
                <a:solidFill>
                  <a:schemeClr val="bg1"/>
                </a:solidFill>
              </a:rPr>
            </a:br>
            <a:r>
              <a:rPr lang="en-US" sz="3000" dirty="0" smtClean="0">
                <a:solidFill>
                  <a:schemeClr val="bg1"/>
                </a:solidFill>
              </a:rPr>
              <a:t>2. My brother and I  </a:t>
            </a:r>
            <a:r>
              <a:rPr lang="en-US" sz="3000" i="1" dirty="0" smtClean="0">
                <a:solidFill>
                  <a:srgbClr val="C00000"/>
                </a:solidFill>
                <a:sym typeface="+mn-ea"/>
              </a:rPr>
              <a:t>don't have to </a:t>
            </a:r>
            <a:r>
              <a:rPr lang="en-US" sz="3000" dirty="0" smtClean="0">
                <a:solidFill>
                  <a:schemeClr val="bg1"/>
                </a:solidFill>
              </a:rPr>
              <a:t>make breakfast. Our mum makes it.</a:t>
            </a:r>
            <a:br>
              <a:rPr lang="en-US" sz="3000" dirty="0" smtClean="0">
                <a:solidFill>
                  <a:schemeClr val="bg1"/>
                </a:solidFill>
              </a:rPr>
            </a:br>
            <a:r>
              <a:rPr lang="en-US" sz="3000" dirty="0" smtClean="0">
                <a:solidFill>
                  <a:schemeClr val="bg1"/>
                </a:solidFill>
              </a:rPr>
              <a:t>3. Mum </a:t>
            </a:r>
            <a:r>
              <a:rPr lang="en-US" sz="3000" i="1" dirty="0" smtClean="0">
                <a:solidFill>
                  <a:srgbClr val="C00000"/>
                </a:solidFill>
                <a:sym typeface="+mn-ea"/>
              </a:rPr>
              <a:t>doesn't have to</a:t>
            </a:r>
            <a:r>
              <a:rPr lang="en-US" sz="3000" dirty="0" smtClean="0">
                <a:solidFill>
                  <a:schemeClr val="bg1"/>
                </a:solidFill>
              </a:rPr>
              <a:t> go shopping. Dad goes shopping twice a week.</a:t>
            </a:r>
            <a:br>
              <a:rPr lang="en-US" sz="3000" dirty="0" smtClean="0">
                <a:solidFill>
                  <a:schemeClr val="bg1"/>
                </a:solidFill>
              </a:rPr>
            </a:br>
            <a:r>
              <a:rPr lang="en-US" sz="3000" dirty="0" smtClean="0">
                <a:solidFill>
                  <a:schemeClr val="bg1"/>
                </a:solidFill>
              </a:rPr>
              <a:t>4. Dad </a:t>
            </a:r>
            <a:r>
              <a:rPr lang="en-US" sz="3000" i="1" dirty="0" smtClean="0">
                <a:solidFill>
                  <a:srgbClr val="C00000"/>
                </a:solidFill>
                <a:sym typeface="+mn-ea"/>
              </a:rPr>
              <a:t>has to</a:t>
            </a:r>
            <a:r>
              <a:rPr lang="en-US" sz="3000" dirty="0" smtClean="0">
                <a:solidFill>
                  <a:schemeClr val="bg1"/>
                </a:solidFill>
              </a:rPr>
              <a:t> wash our car at the weekends.</a:t>
            </a:r>
            <a:br>
              <a:rPr lang="en-US" sz="3000" dirty="0" smtClean="0">
                <a:solidFill>
                  <a:schemeClr val="bg1"/>
                </a:solidFill>
              </a:rPr>
            </a:br>
            <a:r>
              <a:rPr lang="en-US" sz="3000" dirty="0" smtClean="0">
                <a:solidFill>
                  <a:schemeClr val="bg1"/>
                </a:solidFill>
              </a:rPr>
              <a:t>5. Mom </a:t>
            </a:r>
            <a:r>
              <a:rPr lang="en-US" sz="3000" i="1" dirty="0" smtClean="0">
                <a:solidFill>
                  <a:srgbClr val="C00000"/>
                </a:solidFill>
                <a:sym typeface="+mn-ea"/>
              </a:rPr>
              <a:t>doesn't have to</a:t>
            </a:r>
            <a:r>
              <a:rPr lang="en-US" sz="3000" dirty="0" smtClean="0">
                <a:solidFill>
                  <a:schemeClr val="bg1"/>
                </a:solidFill>
              </a:rPr>
              <a:t>  drive to work. She walks.</a:t>
            </a:r>
            <a:br>
              <a:rPr lang="en-US" sz="3000" dirty="0" smtClean="0">
                <a:solidFill>
                  <a:schemeClr val="bg1"/>
                </a:solidFill>
              </a:rPr>
            </a:br>
            <a:r>
              <a:rPr lang="en-US" sz="3000" dirty="0" smtClean="0">
                <a:solidFill>
                  <a:schemeClr val="bg1"/>
                </a:solidFill>
              </a:rPr>
              <a:t>6. We </a:t>
            </a:r>
            <a:r>
              <a:rPr lang="en-US" sz="3000" i="1" dirty="0" smtClean="0">
                <a:solidFill>
                  <a:srgbClr val="C00000"/>
                </a:solidFill>
                <a:sym typeface="+mn-ea"/>
              </a:rPr>
              <a:t>have to</a:t>
            </a:r>
            <a:r>
              <a:rPr lang="en-US" sz="3000" dirty="0" smtClean="0">
                <a:solidFill>
                  <a:schemeClr val="bg1"/>
                </a:solidFill>
              </a:rPr>
              <a:t>  wear a school uniform, it's dark blue.</a:t>
            </a:r>
            <a:br>
              <a:rPr lang="en-US" sz="3000" dirty="0" smtClean="0">
                <a:solidFill>
                  <a:schemeClr val="bg1"/>
                </a:solidFill>
              </a:rPr>
            </a:br>
            <a:r>
              <a:rPr lang="en-US" sz="3000" dirty="0" smtClean="0">
                <a:solidFill>
                  <a:schemeClr val="bg1"/>
                </a:solidFill>
              </a:rPr>
              <a:t>7. I </a:t>
            </a:r>
            <a:r>
              <a:rPr lang="en-US" sz="3000" i="1" dirty="0" smtClean="0">
                <a:solidFill>
                  <a:srgbClr val="C00000"/>
                </a:solidFill>
                <a:sym typeface="+mn-ea"/>
              </a:rPr>
              <a:t>have to </a:t>
            </a:r>
            <a:r>
              <a:rPr lang="en-US" sz="3000" dirty="0" smtClean="0">
                <a:solidFill>
                  <a:schemeClr val="bg1"/>
                </a:solidFill>
              </a:rPr>
              <a:t>get up early on weekdays, but I </a:t>
            </a:r>
            <a:r>
              <a:rPr lang="en-US" sz="3000" i="1" dirty="0" smtClean="0">
                <a:solidFill>
                  <a:srgbClr val="C00000"/>
                </a:solidFill>
                <a:sym typeface="+mn-ea"/>
              </a:rPr>
              <a:t>don't have to</a:t>
            </a:r>
            <a:r>
              <a:rPr lang="en-US" sz="3000" dirty="0" smtClean="0">
                <a:solidFill>
                  <a:schemeClr val="bg1"/>
                </a:solidFill>
              </a:rPr>
              <a:t> get up early on Sunday.</a:t>
            </a:r>
            <a:br>
              <a:rPr lang="en-US" sz="3000" dirty="0" smtClean="0">
                <a:solidFill>
                  <a:schemeClr val="bg1"/>
                </a:solidFill>
              </a:rPr>
            </a:br>
            <a:r>
              <a:rPr lang="en-US" sz="3000" dirty="0" smtClean="0">
                <a:solidFill>
                  <a:schemeClr val="bg1"/>
                </a:solidFill>
              </a:rPr>
              <a:t>8. I </a:t>
            </a:r>
            <a:r>
              <a:rPr lang="en-US" sz="3000" i="1" dirty="0" smtClean="0">
                <a:solidFill>
                  <a:srgbClr val="C00000"/>
                </a:solidFill>
                <a:sym typeface="+mn-ea"/>
              </a:rPr>
              <a:t>have to</a:t>
            </a:r>
            <a:r>
              <a:rPr lang="en-US" sz="3000" dirty="0" smtClean="0">
                <a:solidFill>
                  <a:schemeClr val="bg1"/>
                </a:solidFill>
              </a:rPr>
              <a:t> do my homework every day.</a:t>
            </a:r>
            <a:endParaRPr lang="ru-RU" sz="3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pPr algn="ctr"/>
            <a:r>
              <a:rPr lang="en-US" altLang="ru-RU" sz="4800" b="1">
                <a:solidFill>
                  <a:schemeClr val="bg1"/>
                </a:solidFill>
              </a:rPr>
              <a:t>RESULTS</a:t>
            </a:r>
            <a:endParaRPr lang="en-US" altLang="ru-RU" sz="4800" b="1">
              <a:solidFill>
                <a:schemeClr val="bg1"/>
              </a:solidFill>
            </a:endParaRPr>
          </a:p>
          <a:p>
            <a:pPr algn="l"/>
            <a:r>
              <a:rPr lang="en-US" altLang="ru-RU" sz="3200">
                <a:solidFill>
                  <a:schemeClr val="bg1"/>
                </a:solidFill>
              </a:rPr>
              <a:t>At the lesson I was </a:t>
            </a:r>
            <a:r>
              <a:rPr lang="en-US" altLang="ru-RU" sz="3200" b="1">
                <a:solidFill>
                  <a:schemeClr val="bg1"/>
                </a:solidFill>
              </a:rPr>
              <a:t>active/passive</a:t>
            </a:r>
            <a:r>
              <a:rPr lang="en-US" altLang="ru-RU" sz="3200">
                <a:solidFill>
                  <a:schemeClr val="bg1"/>
                </a:solidFill>
              </a:rPr>
              <a:t>.</a:t>
            </a:r>
            <a:endParaRPr lang="en-US" altLang="ru-RU" sz="3200">
              <a:solidFill>
                <a:schemeClr val="bg1"/>
              </a:solidFill>
            </a:endParaRPr>
          </a:p>
          <a:p>
            <a:pPr algn="l"/>
            <a:r>
              <a:rPr lang="en-US" altLang="ru-RU" sz="3200">
                <a:solidFill>
                  <a:schemeClr val="bg1"/>
                </a:solidFill>
              </a:rPr>
              <a:t>I worked </a:t>
            </a:r>
            <a:r>
              <a:rPr lang="en-US" altLang="ru-RU" sz="3200" b="1">
                <a:solidFill>
                  <a:schemeClr val="bg1"/>
                </a:solidFill>
              </a:rPr>
              <a:t>hard/not very well</a:t>
            </a:r>
            <a:r>
              <a:rPr lang="en-US" altLang="ru-RU" sz="3200">
                <a:solidFill>
                  <a:schemeClr val="bg1"/>
                </a:solidFill>
              </a:rPr>
              <a:t>.</a:t>
            </a:r>
            <a:br>
              <a:rPr lang="en-US" altLang="ru-RU" sz="3200">
                <a:solidFill>
                  <a:schemeClr val="bg1"/>
                </a:solidFill>
              </a:rPr>
            </a:br>
            <a:r>
              <a:rPr lang="en-US" altLang="ru-RU" sz="3200">
                <a:solidFill>
                  <a:schemeClr val="bg1"/>
                </a:solidFill>
              </a:rPr>
              <a:t>I’m </a:t>
            </a:r>
            <a:r>
              <a:rPr lang="en-US" altLang="ru-RU" sz="3200" b="1">
                <a:solidFill>
                  <a:schemeClr val="bg1"/>
                </a:solidFill>
              </a:rPr>
              <a:t>pleased/displeased</a:t>
            </a:r>
            <a:r>
              <a:rPr lang="en-US" altLang="ru-RU" sz="3200">
                <a:solidFill>
                  <a:schemeClr val="bg1"/>
                </a:solidFill>
              </a:rPr>
              <a:t> with my work at the lesson.</a:t>
            </a:r>
            <a:br>
              <a:rPr lang="en-US" altLang="ru-RU" sz="3200">
                <a:solidFill>
                  <a:schemeClr val="bg1"/>
                </a:solidFill>
              </a:rPr>
            </a:br>
            <a:r>
              <a:rPr lang="en-US" altLang="ru-RU" sz="3200">
                <a:solidFill>
                  <a:schemeClr val="bg1"/>
                </a:solidFill>
              </a:rPr>
              <a:t>The lesson seemed to be </a:t>
            </a:r>
            <a:r>
              <a:rPr lang="en-US" altLang="ru-RU" sz="3200" b="1">
                <a:solidFill>
                  <a:schemeClr val="bg1"/>
                </a:solidFill>
              </a:rPr>
              <a:t>long/short</a:t>
            </a:r>
            <a:r>
              <a:rPr lang="en-US" altLang="ru-RU" sz="3200">
                <a:solidFill>
                  <a:schemeClr val="bg1"/>
                </a:solidFill>
              </a:rPr>
              <a:t>.</a:t>
            </a:r>
            <a:br>
              <a:rPr lang="en-US" altLang="ru-RU" sz="3200">
                <a:solidFill>
                  <a:schemeClr val="bg1"/>
                </a:solidFill>
              </a:rPr>
            </a:br>
            <a:r>
              <a:rPr lang="en-US" altLang="ru-RU" sz="3200">
                <a:solidFill>
                  <a:schemeClr val="bg1"/>
                </a:solidFill>
              </a:rPr>
              <a:t>I </a:t>
            </a:r>
            <a:r>
              <a:rPr lang="en-US" altLang="ru-RU" sz="3200" b="1">
                <a:solidFill>
                  <a:schemeClr val="bg1"/>
                </a:solidFill>
              </a:rPr>
              <a:t>got tired/ didn’t get</a:t>
            </a:r>
            <a:r>
              <a:rPr lang="en-US" altLang="ru-RU" sz="3200">
                <a:solidFill>
                  <a:schemeClr val="bg1"/>
                </a:solidFill>
              </a:rPr>
              <a:t> tired at the lesson.</a:t>
            </a:r>
            <a:br>
              <a:rPr lang="en-US" altLang="ru-RU" sz="3200">
                <a:solidFill>
                  <a:schemeClr val="bg1"/>
                </a:solidFill>
              </a:rPr>
            </a:br>
            <a:r>
              <a:rPr lang="en-US" altLang="ru-RU" sz="3200">
                <a:solidFill>
                  <a:schemeClr val="bg1"/>
                </a:solidFill>
              </a:rPr>
              <a:t>The materials was i</a:t>
            </a:r>
            <a:r>
              <a:rPr lang="en-US" altLang="ru-RU" sz="3200" b="1">
                <a:solidFill>
                  <a:schemeClr val="bg1"/>
                </a:solidFill>
              </a:rPr>
              <a:t>nteresting/boring, useful/useless</a:t>
            </a:r>
            <a:endParaRPr lang="en-US" altLang="ru-RU" sz="32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pPr marL="137160" indent="0" algn="ctr">
              <a:buNone/>
            </a:pPr>
            <a:r>
              <a:rPr lang="en-US" altLang="ru-RU" sz="4800" b="1">
                <a:solidFill>
                  <a:schemeClr val="bg1"/>
                </a:solidFill>
              </a:rPr>
              <a:t>HOMETASK</a:t>
            </a:r>
            <a:endParaRPr lang="en-US" altLang="ru-RU" sz="4800" b="1">
              <a:solidFill>
                <a:schemeClr val="bg1"/>
              </a:solidFill>
            </a:endParaRPr>
          </a:p>
          <a:p>
            <a:pPr marL="137160" indent="0" algn="ctr">
              <a:buNone/>
            </a:pPr>
            <a:endParaRPr lang="en-US" altLang="ru-RU" sz="4800" b="1">
              <a:solidFill>
                <a:schemeClr val="bg1"/>
              </a:solidFill>
            </a:endParaRPr>
          </a:p>
          <a:p>
            <a:pPr marL="137160" indent="0" algn="ctr">
              <a:buNone/>
            </a:pPr>
            <a:r>
              <a:rPr lang="en-US" altLang="ru-RU" sz="4400" b="1">
                <a:solidFill>
                  <a:schemeClr val="bg1"/>
                </a:solidFill>
              </a:rPr>
              <a:t>p.108 ex.1</a:t>
            </a:r>
            <a:endParaRPr lang="en-US" altLang="ru-RU" sz="4400" b="1">
              <a:solidFill>
                <a:schemeClr val="bg1"/>
              </a:solidFill>
            </a:endParaRPr>
          </a:p>
          <a:p>
            <a:pPr marL="137160" indent="0" algn="ctr">
              <a:buNone/>
            </a:pPr>
            <a:endParaRPr lang="en-US" altLang="ru-RU" sz="44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What are they doing now?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00" y="1169907"/>
            <a:ext cx="2247788" cy="235426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8936" y="1196752"/>
            <a:ext cx="3225552" cy="21503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1520" y="4005064"/>
            <a:ext cx="3835434" cy="25569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954447" y="3755223"/>
            <a:ext cx="4010041" cy="286537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47"/>
          <a:stretch>
            <a:fillRect/>
          </a:stretch>
        </p:blipFill>
        <p:spPr>
          <a:xfrm>
            <a:off x="2627784" y="1242399"/>
            <a:ext cx="2769065" cy="21047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8654520" cy="6264696"/>
          </a:xfrm>
        </p:spPr>
      </p:pic>
      <p:sp>
        <p:nvSpPr>
          <p:cNvPr id="5" name="TextBox 4"/>
          <p:cNvSpPr txBox="1"/>
          <p:nvPr/>
        </p:nvSpPr>
        <p:spPr>
          <a:xfrm flipH="1">
            <a:off x="5214942" y="5429264"/>
            <a:ext cx="392905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55" y="188640"/>
            <a:ext cx="8856984" cy="720080"/>
          </a:xfrm>
          <a:solidFill>
            <a:schemeClr val="tx2"/>
          </a:solidFill>
        </p:spPr>
        <p:txBody>
          <a:bodyPr>
            <a:normAutofit/>
          </a:bodyPr>
          <a:lstStyle/>
          <a:p>
            <a:r>
              <a:rPr lang="en-US" sz="3400" dirty="0" smtClean="0">
                <a:solidFill>
                  <a:srgbClr val="FF0000"/>
                </a:solidFill>
              </a:rPr>
              <a:t>Complete the table with “make”, “do”</a:t>
            </a:r>
            <a:endParaRPr lang="ru-RU" sz="3400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323528" y="1052737"/>
          <a:ext cx="8445624" cy="278545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222812"/>
                <a:gridCol w="4222812"/>
              </a:tblGrid>
              <a:tr h="736236"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/>
                        <a:t>make</a:t>
                      </a:r>
                      <a:endParaRPr lang="ru-RU" sz="44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/>
                        <a:t>do</a:t>
                      </a:r>
                      <a:endParaRPr lang="ru-RU" sz="44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5339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5339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35339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518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51520" y="4182308"/>
            <a:ext cx="8568952" cy="230832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2">
                    <a:lumMod val="10000"/>
                  </a:schemeClr>
                </a:solidFill>
              </a:rPr>
              <a:t>t</a:t>
            </a:r>
            <a:r>
              <a:rPr lang="en-US" sz="3600" b="1" dirty="0" smtClean="0">
                <a:solidFill>
                  <a:schemeClr val="bg2">
                    <a:lumMod val="10000"/>
                  </a:schemeClr>
                </a:solidFill>
              </a:rPr>
              <a:t>he ironing, the bed, spring and fall cleaning, the shopping, the washing up,  dinner, the vacuuming, a cake,</a:t>
            </a:r>
            <a:endParaRPr lang="en-US" sz="36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sz="3600" b="1" dirty="0">
                <a:solidFill>
                  <a:schemeClr val="bg2">
                    <a:lumMod val="10000"/>
                  </a:schemeClr>
                </a:solidFill>
              </a:rPr>
              <a:t>t</a:t>
            </a:r>
            <a:r>
              <a:rPr lang="en-US" sz="3600" b="1" dirty="0" smtClean="0">
                <a:solidFill>
                  <a:schemeClr val="bg2">
                    <a:lumMod val="10000"/>
                  </a:schemeClr>
                </a:solidFill>
              </a:rPr>
              <a:t>he laundry,  breakfast, homework</a:t>
            </a:r>
            <a:endParaRPr lang="ru-RU" sz="36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964488" cy="850106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2060"/>
                </a:solidFill>
              </a:rPr>
              <a:t>Now translate the sentences from Russian into English: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556792"/>
            <a:ext cx="8712968" cy="5112568"/>
          </a:xfrm>
          <a:solidFill>
            <a:schemeClr val="tx2"/>
          </a:solidFill>
        </p:spPr>
        <p:txBody>
          <a:bodyPr>
            <a:noAutofit/>
          </a:bodyPr>
          <a:lstStyle/>
          <a:p>
            <a:pPr marL="137160" indent="0">
              <a:buNone/>
            </a:pPr>
            <a:r>
              <a:rPr lang="en-US" b="1" dirty="0" smtClean="0">
                <a:solidFill>
                  <a:schemeClr val="bg1"/>
                </a:solidFill>
              </a:rPr>
              <a:t>1. </a:t>
            </a:r>
            <a:r>
              <a:rPr lang="ru-RU" b="1" dirty="0" smtClean="0">
                <a:solidFill>
                  <a:schemeClr val="bg1"/>
                </a:solidFill>
              </a:rPr>
              <a:t>Каждое утро я заправляю кровать.</a:t>
            </a:r>
            <a:endParaRPr lang="ru-RU" b="1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b="1" dirty="0" smtClean="0">
                <a:solidFill>
                  <a:schemeClr val="bg1"/>
                </a:solidFill>
              </a:rPr>
              <a:t>2. Мой </a:t>
            </a:r>
            <a:r>
              <a:rPr lang="ru-RU" b="1" dirty="0">
                <a:solidFill>
                  <a:schemeClr val="bg1"/>
                </a:solidFill>
              </a:rPr>
              <a:t>брат выбрасывает мусор </a:t>
            </a:r>
            <a:r>
              <a:rPr lang="ru-RU" b="1" dirty="0" smtClean="0">
                <a:solidFill>
                  <a:schemeClr val="bg1"/>
                </a:solidFill>
              </a:rPr>
              <a:t>вечером.</a:t>
            </a:r>
            <a:endParaRPr lang="ru-RU" b="1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b="1" dirty="0" smtClean="0">
                <a:solidFill>
                  <a:schemeClr val="bg1"/>
                </a:solidFill>
              </a:rPr>
              <a:t>3. Я </a:t>
            </a:r>
            <a:r>
              <a:rPr lang="ru-RU" b="1" dirty="0">
                <a:solidFill>
                  <a:schemeClr val="bg1"/>
                </a:solidFill>
              </a:rPr>
              <a:t>не люблю </a:t>
            </a:r>
            <a:r>
              <a:rPr lang="ru-RU" b="1" dirty="0" smtClean="0">
                <a:solidFill>
                  <a:schemeClr val="bg1"/>
                </a:solidFill>
              </a:rPr>
              <a:t>гладить бельё.</a:t>
            </a:r>
            <a:endParaRPr lang="ru-RU" b="1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b="1" dirty="0" smtClean="0">
                <a:solidFill>
                  <a:schemeClr val="bg1"/>
                </a:solidFill>
              </a:rPr>
              <a:t>4. Мама </a:t>
            </a:r>
            <a:r>
              <a:rPr lang="ru-RU" b="1" dirty="0">
                <a:solidFill>
                  <a:schemeClr val="bg1"/>
                </a:solidFill>
              </a:rPr>
              <a:t>обычно готовит ужин, а я помогаю ей мыть посуду.</a:t>
            </a:r>
            <a:endParaRPr lang="ru-RU" b="1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b="1" dirty="0" smtClean="0">
                <a:solidFill>
                  <a:schemeClr val="bg1"/>
                </a:solidFill>
              </a:rPr>
              <a:t>5. Ты должен убирать </a:t>
            </a:r>
            <a:r>
              <a:rPr lang="ru-RU" b="1" dirty="0">
                <a:solidFill>
                  <a:schemeClr val="bg1"/>
                </a:solidFill>
              </a:rPr>
              <a:t>свою комнату каждый день.</a:t>
            </a:r>
            <a:endParaRPr lang="ru-RU" b="1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b="1" dirty="0" smtClean="0">
                <a:solidFill>
                  <a:schemeClr val="bg1"/>
                </a:solidFill>
              </a:rPr>
              <a:t>6. Давай </a:t>
            </a:r>
            <a:r>
              <a:rPr lang="ru-RU" b="1" dirty="0">
                <a:solidFill>
                  <a:schemeClr val="bg1"/>
                </a:solidFill>
              </a:rPr>
              <a:t>сходим за покупками.</a:t>
            </a:r>
            <a:endParaRPr lang="ru-RU" b="1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b="1" dirty="0" smtClean="0">
                <a:solidFill>
                  <a:schemeClr val="bg1"/>
                </a:solidFill>
              </a:rPr>
              <a:t>7. Легче </a:t>
            </a:r>
            <a:r>
              <a:rPr lang="ru-RU" b="1" dirty="0">
                <a:solidFill>
                  <a:schemeClr val="bg1"/>
                </a:solidFill>
              </a:rPr>
              <a:t>пропылесосить, чем мыть полы</a:t>
            </a:r>
            <a:r>
              <a:rPr lang="ru-RU" b="1" dirty="0" smtClean="0">
                <a:solidFill>
                  <a:schemeClr val="bg1"/>
                </a:solidFill>
              </a:rPr>
              <a:t>.</a:t>
            </a:r>
            <a:endParaRPr lang="ru-RU" b="1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b="1" dirty="0" smtClean="0">
                <a:solidFill>
                  <a:schemeClr val="bg1"/>
                </a:solidFill>
              </a:rPr>
              <a:t>8. Если ты загрузишь посудомоечную машину, я помогу тебе сделать домашнее задание.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C00000"/>
                </a:solidFill>
              </a:rPr>
              <a:t>‘’ Negotiate with your parents</a:t>
            </a:r>
            <a:r>
              <a:rPr lang="en-US" dirty="0" smtClean="0">
                <a:solidFill>
                  <a:srgbClr val="C00000"/>
                </a:solidFill>
              </a:rPr>
              <a:t>’’</a:t>
            </a:r>
            <a:r>
              <a:rPr lang="ru-RU" dirty="0">
                <a:solidFill>
                  <a:srgbClr val="C00000"/>
                </a:solidFill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507288" cy="5688632"/>
          </a:xfrm>
          <a:solidFill>
            <a:schemeClr val="bg2"/>
          </a:solidFill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en-US" sz="3000" u="sng" dirty="0" smtClean="0">
                <a:solidFill>
                  <a:schemeClr val="bg1"/>
                </a:solidFill>
              </a:rPr>
              <a:t> Words and phrases:</a:t>
            </a:r>
            <a:endParaRPr lang="en-US" sz="3000" u="sng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en-US" sz="3000" dirty="0" smtClean="0">
                <a:solidFill>
                  <a:schemeClr val="bg1"/>
                </a:solidFill>
              </a:rPr>
              <a:t>To argue –</a:t>
            </a:r>
            <a:r>
              <a:rPr lang="ru-RU" sz="3000" dirty="0" smtClean="0">
                <a:solidFill>
                  <a:schemeClr val="bg1"/>
                </a:solidFill>
              </a:rPr>
              <a:t> спорить</a:t>
            </a:r>
            <a:endParaRPr lang="en-US" sz="3000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en-US" sz="3000" dirty="0" smtClean="0">
                <a:solidFill>
                  <a:schemeClr val="bg1"/>
                </a:solidFill>
              </a:rPr>
              <a:t>An argument</a:t>
            </a:r>
            <a:r>
              <a:rPr lang="ru-RU" sz="3000" dirty="0" smtClean="0">
                <a:solidFill>
                  <a:schemeClr val="bg1"/>
                </a:solidFill>
              </a:rPr>
              <a:t> </a:t>
            </a:r>
            <a:r>
              <a:rPr lang="en-US" sz="3000" dirty="0" smtClean="0">
                <a:solidFill>
                  <a:schemeClr val="bg1"/>
                </a:solidFill>
              </a:rPr>
              <a:t>-</a:t>
            </a:r>
            <a:r>
              <a:rPr lang="ru-RU" sz="3000" dirty="0" smtClean="0">
                <a:solidFill>
                  <a:schemeClr val="bg1"/>
                </a:solidFill>
              </a:rPr>
              <a:t> спор, ссора</a:t>
            </a:r>
            <a:endParaRPr lang="en-US" sz="3000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en-US" sz="3000" dirty="0" smtClean="0">
                <a:solidFill>
                  <a:schemeClr val="bg1"/>
                </a:solidFill>
              </a:rPr>
              <a:t>To be in- </a:t>
            </a:r>
            <a:r>
              <a:rPr lang="ru-RU" sz="3000" dirty="0" smtClean="0">
                <a:solidFill>
                  <a:schemeClr val="bg1"/>
                </a:solidFill>
              </a:rPr>
              <a:t>быть дома</a:t>
            </a:r>
            <a:endParaRPr lang="en-US" sz="3000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en-US" sz="3000" dirty="0" smtClean="0">
                <a:solidFill>
                  <a:schemeClr val="bg1"/>
                </a:solidFill>
              </a:rPr>
              <a:t>To stay out late</a:t>
            </a:r>
            <a:r>
              <a:rPr lang="ru-RU" sz="3000" dirty="0" smtClean="0">
                <a:solidFill>
                  <a:schemeClr val="bg1"/>
                </a:solidFill>
              </a:rPr>
              <a:t> </a:t>
            </a:r>
            <a:r>
              <a:rPr lang="en-US" sz="3000" dirty="0" smtClean="0">
                <a:solidFill>
                  <a:schemeClr val="bg1"/>
                </a:solidFill>
              </a:rPr>
              <a:t>-</a:t>
            </a:r>
            <a:r>
              <a:rPr lang="ru-RU" sz="3000" dirty="0" smtClean="0">
                <a:solidFill>
                  <a:schemeClr val="bg1"/>
                </a:solidFill>
              </a:rPr>
              <a:t> не возвращаться домой</a:t>
            </a:r>
            <a:r>
              <a:rPr lang="en-US" sz="3000" dirty="0" smtClean="0">
                <a:solidFill>
                  <a:schemeClr val="bg1"/>
                </a:solidFill>
              </a:rPr>
              <a:t> </a:t>
            </a:r>
            <a:r>
              <a:rPr lang="ru-RU" sz="3000" dirty="0" smtClean="0">
                <a:solidFill>
                  <a:schemeClr val="bg1"/>
                </a:solidFill>
              </a:rPr>
              <a:t>поздно</a:t>
            </a:r>
            <a:endParaRPr lang="en-US" sz="3000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en-US" sz="3000" dirty="0" smtClean="0">
                <a:solidFill>
                  <a:schemeClr val="bg1"/>
                </a:solidFill>
              </a:rPr>
              <a:t>No way</a:t>
            </a:r>
            <a:r>
              <a:rPr lang="ru-RU" sz="3000" dirty="0" smtClean="0">
                <a:solidFill>
                  <a:schemeClr val="bg1"/>
                </a:solidFill>
              </a:rPr>
              <a:t>- ни в коем случае</a:t>
            </a:r>
            <a:endParaRPr lang="en-US" sz="3000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en-US" sz="3000" dirty="0" smtClean="0">
                <a:solidFill>
                  <a:schemeClr val="bg1"/>
                </a:solidFill>
              </a:rPr>
              <a:t>Fair-</a:t>
            </a:r>
            <a:r>
              <a:rPr lang="ru-RU" sz="3000" dirty="0" smtClean="0">
                <a:solidFill>
                  <a:schemeClr val="bg1"/>
                </a:solidFill>
              </a:rPr>
              <a:t> справедливый </a:t>
            </a:r>
            <a:endParaRPr lang="en-US" sz="3000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en-US" sz="3000" dirty="0" smtClean="0">
                <a:solidFill>
                  <a:schemeClr val="bg1"/>
                </a:solidFill>
              </a:rPr>
              <a:t>To get your own way</a:t>
            </a:r>
            <a:r>
              <a:rPr lang="ru-RU" sz="3000" dirty="0" smtClean="0">
                <a:solidFill>
                  <a:schemeClr val="bg1"/>
                </a:solidFill>
              </a:rPr>
              <a:t>- поступать по своему</a:t>
            </a:r>
            <a:endParaRPr lang="en-US" sz="3000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en-US" sz="3000" dirty="0" smtClean="0">
                <a:solidFill>
                  <a:schemeClr val="bg1"/>
                </a:solidFill>
              </a:rPr>
              <a:t>To promise</a:t>
            </a:r>
            <a:r>
              <a:rPr lang="ru-RU" sz="3000" dirty="0" smtClean="0">
                <a:solidFill>
                  <a:schemeClr val="bg1"/>
                </a:solidFill>
              </a:rPr>
              <a:t> </a:t>
            </a:r>
            <a:r>
              <a:rPr lang="en-US" sz="3000" dirty="0" smtClean="0">
                <a:solidFill>
                  <a:schemeClr val="bg1"/>
                </a:solidFill>
              </a:rPr>
              <a:t>to …</a:t>
            </a:r>
            <a:r>
              <a:rPr lang="ru-RU" sz="3000" dirty="0" smtClean="0">
                <a:solidFill>
                  <a:schemeClr val="bg1"/>
                </a:solidFill>
              </a:rPr>
              <a:t>- обещать</a:t>
            </a:r>
            <a:endParaRPr lang="ru-RU" sz="3000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en-US" sz="3000" dirty="0">
                <a:solidFill>
                  <a:schemeClr val="bg1"/>
                </a:solidFill>
              </a:rPr>
              <a:t>u</a:t>
            </a:r>
            <a:r>
              <a:rPr lang="en-US" sz="3000" dirty="0" smtClean="0">
                <a:solidFill>
                  <a:schemeClr val="bg1"/>
                </a:solidFill>
              </a:rPr>
              <a:t>ntil 11</a:t>
            </a:r>
            <a:r>
              <a:rPr lang="ru-RU" sz="3000" dirty="0" smtClean="0">
                <a:solidFill>
                  <a:schemeClr val="bg1"/>
                </a:solidFill>
              </a:rPr>
              <a:t> </a:t>
            </a:r>
            <a:r>
              <a:rPr lang="en-US" sz="3000" dirty="0" smtClean="0">
                <a:solidFill>
                  <a:schemeClr val="bg1"/>
                </a:solidFill>
              </a:rPr>
              <a:t>o’clock</a:t>
            </a:r>
            <a:r>
              <a:rPr lang="ru-RU" sz="3000" dirty="0" smtClean="0">
                <a:solidFill>
                  <a:schemeClr val="bg1"/>
                </a:solidFill>
              </a:rPr>
              <a:t>…</a:t>
            </a:r>
            <a:r>
              <a:rPr lang="en-US" sz="3000" dirty="0" smtClean="0">
                <a:solidFill>
                  <a:schemeClr val="bg1"/>
                </a:solidFill>
              </a:rPr>
              <a:t>- </a:t>
            </a:r>
            <a:r>
              <a:rPr lang="ru-RU" sz="3000" dirty="0" smtClean="0">
                <a:solidFill>
                  <a:schemeClr val="bg1"/>
                </a:solidFill>
              </a:rPr>
              <a:t>до 11часов … </a:t>
            </a:r>
            <a:endParaRPr lang="en-US" sz="3000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en-US" sz="3000" dirty="0" smtClean="0">
                <a:solidFill>
                  <a:schemeClr val="bg1"/>
                </a:solidFill>
              </a:rPr>
              <a:t>by 11 o’clock</a:t>
            </a:r>
            <a:r>
              <a:rPr lang="ru-RU" sz="3000" dirty="0" smtClean="0">
                <a:solidFill>
                  <a:schemeClr val="bg1"/>
                </a:solidFill>
              </a:rPr>
              <a:t>…</a:t>
            </a:r>
            <a:r>
              <a:rPr lang="en-US" sz="3000" dirty="0" smtClean="0">
                <a:solidFill>
                  <a:schemeClr val="bg1"/>
                </a:solidFill>
              </a:rPr>
              <a:t>- </a:t>
            </a:r>
            <a:r>
              <a:rPr lang="ru-RU" sz="3000" dirty="0" smtClean="0">
                <a:solidFill>
                  <a:schemeClr val="bg1"/>
                </a:solidFill>
              </a:rPr>
              <a:t>к 11 часам…</a:t>
            </a:r>
            <a:endParaRPr lang="ru-RU" sz="3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714202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Obligation: have to/ don’t have to…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Обязательство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060848"/>
            <a:ext cx="8712968" cy="4248512"/>
          </a:xfrm>
        </p:spPr>
        <p:txBody>
          <a:bodyPr/>
          <a:lstStyle/>
          <a:p>
            <a:pPr marL="137160" indent="0">
              <a:buNone/>
            </a:pPr>
            <a:r>
              <a:rPr lang="en-US" b="1" dirty="0" smtClean="0">
                <a:solidFill>
                  <a:schemeClr val="bg1"/>
                </a:solidFill>
              </a:rPr>
              <a:t>have to.. /has to …</a:t>
            </a:r>
            <a:r>
              <a:rPr lang="en-US" dirty="0" smtClean="0">
                <a:solidFill>
                  <a:srgbClr val="C00000"/>
                </a:solidFill>
              </a:rPr>
              <a:t>(external obligation </a:t>
            </a:r>
            <a:r>
              <a:rPr lang="ru-RU" dirty="0" smtClean="0">
                <a:solidFill>
                  <a:srgbClr val="C00000"/>
                </a:solidFill>
              </a:rPr>
              <a:t>-внешнее</a:t>
            </a:r>
            <a:r>
              <a:rPr lang="en-US" dirty="0" smtClean="0">
                <a:solidFill>
                  <a:srgbClr val="C00000"/>
                </a:solidFill>
              </a:rPr>
              <a:t>)</a:t>
            </a:r>
            <a:endParaRPr lang="ru-RU" dirty="0" smtClean="0">
              <a:solidFill>
                <a:srgbClr val="C00000"/>
              </a:solidFill>
            </a:endParaRPr>
          </a:p>
          <a:p>
            <a:pPr marL="137160" indent="0">
              <a:buNone/>
            </a:pPr>
            <a:r>
              <a:rPr lang="en-US" dirty="0" smtClean="0">
                <a:solidFill>
                  <a:srgbClr val="C00000"/>
                </a:solidFill>
              </a:rPr>
              <a:t>e.g. I </a:t>
            </a:r>
            <a:r>
              <a:rPr lang="en-US" u="sng" dirty="0" smtClean="0">
                <a:solidFill>
                  <a:srgbClr val="C00000"/>
                </a:solidFill>
              </a:rPr>
              <a:t>have to </a:t>
            </a:r>
            <a:r>
              <a:rPr lang="en-US" dirty="0" smtClean="0">
                <a:solidFill>
                  <a:srgbClr val="C00000"/>
                </a:solidFill>
              </a:rPr>
              <a:t>go in 5 minutes.</a:t>
            </a:r>
            <a:endParaRPr lang="en-US" dirty="0" smtClean="0">
              <a:solidFill>
                <a:srgbClr val="C00000"/>
              </a:solidFill>
            </a:endParaRPr>
          </a:p>
          <a:p>
            <a:pPr marL="137160" indent="0">
              <a:buNone/>
            </a:pP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smtClean="0">
                <a:solidFill>
                  <a:srgbClr val="C00000"/>
                </a:solidFill>
              </a:rPr>
              <a:t>      She </a:t>
            </a:r>
            <a:r>
              <a:rPr lang="en-US" u="sng" dirty="0" smtClean="0">
                <a:solidFill>
                  <a:srgbClr val="C00000"/>
                </a:solidFill>
              </a:rPr>
              <a:t>has to </a:t>
            </a:r>
            <a:r>
              <a:rPr lang="en-US" dirty="0" smtClean="0">
                <a:solidFill>
                  <a:srgbClr val="C00000"/>
                </a:solidFill>
              </a:rPr>
              <a:t>go to bed at 10p.m. on school nights.</a:t>
            </a:r>
            <a:endParaRPr lang="en-US" dirty="0" smtClean="0">
              <a:solidFill>
                <a:srgbClr val="C00000"/>
              </a:solidFill>
            </a:endParaRPr>
          </a:p>
          <a:p>
            <a:pPr marL="137160" indent="0">
              <a:buNone/>
            </a:pPr>
            <a:r>
              <a:rPr lang="en-US" b="1" dirty="0" smtClean="0">
                <a:solidFill>
                  <a:schemeClr val="bg1"/>
                </a:solidFill>
              </a:rPr>
              <a:t>Don’t/ doesn’t have to V</a:t>
            </a:r>
            <a:endParaRPr lang="en-US" b="1" dirty="0">
              <a:solidFill>
                <a:schemeClr val="bg1"/>
              </a:solidFill>
            </a:endParaRPr>
          </a:p>
          <a:p>
            <a:pPr marL="137160" indent="0">
              <a:buNone/>
            </a:pPr>
            <a:endParaRPr lang="en-US" b="1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en-US" b="1" dirty="0" smtClean="0">
                <a:solidFill>
                  <a:schemeClr val="bg1"/>
                </a:solidFill>
              </a:rPr>
              <a:t>Must </a:t>
            </a:r>
            <a:r>
              <a:rPr lang="en-US" dirty="0" smtClean="0">
                <a:solidFill>
                  <a:srgbClr val="C00000"/>
                </a:solidFill>
              </a:rPr>
              <a:t>(personal obligation) </a:t>
            </a:r>
            <a:endParaRPr lang="en-US" dirty="0" smtClean="0">
              <a:solidFill>
                <a:srgbClr val="C00000"/>
              </a:solidFill>
            </a:endParaRPr>
          </a:p>
          <a:p>
            <a:pPr marL="137160" indent="0">
              <a:buNone/>
            </a:pPr>
            <a:r>
              <a:rPr lang="en-US" dirty="0" smtClean="0">
                <a:solidFill>
                  <a:srgbClr val="C00000"/>
                </a:solidFill>
              </a:rPr>
              <a:t>e.g. I</a:t>
            </a:r>
            <a:r>
              <a:rPr lang="en-US" u="sng" dirty="0" smtClean="0">
                <a:solidFill>
                  <a:srgbClr val="C00000"/>
                </a:solidFill>
              </a:rPr>
              <a:t> must </a:t>
            </a:r>
            <a:r>
              <a:rPr lang="en-US" dirty="0" smtClean="0">
                <a:solidFill>
                  <a:srgbClr val="C00000"/>
                </a:solidFill>
              </a:rPr>
              <a:t>try harder at school.</a:t>
            </a:r>
            <a:endParaRPr lang="en-US" dirty="0" smtClean="0">
              <a:solidFill>
                <a:srgbClr val="C00000"/>
              </a:solidFill>
            </a:endParaRPr>
          </a:p>
          <a:p>
            <a:pPr marL="137160" indent="0">
              <a:buNone/>
            </a:pPr>
            <a:r>
              <a:rPr lang="en-US" b="1" dirty="0" smtClean="0">
                <a:solidFill>
                  <a:schemeClr val="bg1"/>
                </a:solidFill>
              </a:rPr>
              <a:t>Mustn’t (prohibition - </a:t>
            </a:r>
            <a:r>
              <a:rPr lang="ru-RU" b="1" dirty="0" smtClean="0">
                <a:solidFill>
                  <a:schemeClr val="bg1"/>
                </a:solidFill>
              </a:rPr>
              <a:t>запрет</a:t>
            </a:r>
            <a:r>
              <a:rPr lang="en-US" b="1" dirty="0" smtClean="0">
                <a:solidFill>
                  <a:schemeClr val="bg1"/>
                </a:solidFill>
              </a:rPr>
              <a:t>)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868346"/>
          </a:xfrm>
          <a:solidFill>
            <a:schemeClr val="tx1"/>
          </a:solidFill>
          <a:ln>
            <a:noFill/>
          </a:ln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C00000"/>
                </a:solidFill>
              </a:rPr>
              <a:t>HAVE TO</a:t>
            </a:r>
            <a:r>
              <a:rPr lang="en-US" sz="3100" dirty="0" smtClean="0">
                <a:solidFill>
                  <a:schemeClr val="bg2">
                    <a:lumMod val="10000"/>
                  </a:schemeClr>
                </a:solidFill>
              </a:rPr>
              <a:t>…(</a:t>
            </a:r>
            <a:r>
              <a:rPr lang="ru-RU" sz="3100" dirty="0" smtClean="0">
                <a:solidFill>
                  <a:schemeClr val="bg2">
                    <a:lumMod val="10000"/>
                  </a:schemeClr>
                </a:solidFill>
              </a:rPr>
              <a:t>должен, вынужден, приходиться..</a:t>
            </a:r>
            <a:r>
              <a:rPr lang="en-US" sz="3100" dirty="0" smtClean="0">
                <a:solidFill>
                  <a:schemeClr val="bg2">
                    <a:lumMod val="10000"/>
                  </a:schemeClr>
                </a:solidFill>
              </a:rPr>
              <a:t>)</a:t>
            </a:r>
            <a:endParaRPr lang="ru-RU" sz="31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400600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+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  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I, we, you, they -   </a:t>
            </a:r>
            <a:r>
              <a:rPr lang="en-US" sz="3200" b="1" dirty="0" smtClean="0">
                <a:solidFill>
                  <a:srgbClr val="C00000"/>
                </a:solidFill>
              </a:rPr>
              <a:t>have to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go home</a:t>
            </a:r>
            <a:endParaRPr lang="en-US" sz="32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      he, she, it -  </a:t>
            </a:r>
            <a:r>
              <a:rPr lang="en-US" sz="3200" b="1" dirty="0" smtClean="0">
                <a:solidFill>
                  <a:srgbClr val="C00000"/>
                </a:solidFill>
              </a:rPr>
              <a:t>has to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go home</a:t>
            </a:r>
            <a:endParaRPr lang="en-US" sz="32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en-US" sz="32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 -    I, we, you, they – </a:t>
            </a:r>
            <a:r>
              <a:rPr lang="en-US" sz="3200" b="1" dirty="0" smtClean="0">
                <a:solidFill>
                  <a:srgbClr val="C00000"/>
                </a:solidFill>
              </a:rPr>
              <a:t>don’t have to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go home</a:t>
            </a:r>
            <a:endParaRPr lang="en-US" sz="32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      he, she, it -  </a:t>
            </a:r>
            <a:r>
              <a:rPr lang="en-US" sz="3200" b="1" dirty="0" smtClean="0">
                <a:solidFill>
                  <a:srgbClr val="C00000"/>
                </a:solidFill>
              </a:rPr>
              <a:t>doesn’t have to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go home </a:t>
            </a:r>
            <a:endParaRPr lang="en-US" sz="32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en-US" sz="32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?    </a:t>
            </a:r>
            <a:r>
              <a:rPr lang="en-US" sz="3200" b="1" dirty="0" smtClean="0">
                <a:solidFill>
                  <a:srgbClr val="C00000"/>
                </a:solidFill>
              </a:rPr>
              <a:t>Do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I, we, you, they </a:t>
            </a:r>
            <a:r>
              <a:rPr lang="en-US" sz="3200" b="1" dirty="0" smtClean="0">
                <a:solidFill>
                  <a:srgbClr val="C00000"/>
                </a:solidFill>
              </a:rPr>
              <a:t>have to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go home?</a:t>
            </a:r>
            <a:endParaRPr lang="en-US" sz="32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sz="3200" b="1" dirty="0" smtClean="0">
                <a:solidFill>
                  <a:srgbClr val="C00000"/>
                </a:solidFill>
              </a:rPr>
              <a:t>      Does 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he, she, it </a:t>
            </a:r>
            <a:r>
              <a:rPr lang="en-US" sz="3200" b="1" dirty="0" smtClean="0">
                <a:solidFill>
                  <a:srgbClr val="C00000"/>
                </a:solidFill>
              </a:rPr>
              <a:t>have to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go home?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8786874" cy="654032"/>
          </a:xfrm>
        </p:spPr>
        <p:txBody>
          <a:bodyPr>
            <a:noAutofit/>
          </a:bodyPr>
          <a:lstStyle/>
          <a:p>
            <a:r>
              <a:rPr lang="en-US" sz="3200" i="1" dirty="0" smtClean="0">
                <a:solidFill>
                  <a:srgbClr val="002060"/>
                </a:solidFill>
              </a:rPr>
              <a:t>Fill the gaps with: </a:t>
            </a:r>
            <a:r>
              <a:rPr lang="en-US" sz="3200" i="1" dirty="0" smtClean="0">
                <a:solidFill>
                  <a:srgbClr val="C00000"/>
                </a:solidFill>
              </a:rPr>
              <a:t>have to, don't have to, has to, doesn't have to.</a:t>
            </a:r>
            <a:br>
              <a:rPr lang="en-US" sz="3200" i="1" dirty="0" smtClean="0">
                <a:solidFill>
                  <a:srgbClr val="C00000"/>
                </a:solidFill>
              </a:rPr>
            </a:b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5643578"/>
          </a:xfrm>
          <a:solidFill>
            <a:schemeClr val="tx2"/>
          </a:soli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    </a:t>
            </a:r>
            <a:r>
              <a:rPr lang="en-US" sz="3000" dirty="0" smtClean="0">
                <a:solidFill>
                  <a:schemeClr val="bg1"/>
                </a:solidFill>
              </a:rPr>
              <a:t>1. We ______   go to school every day, but _____   go to school on Sunday</a:t>
            </a:r>
            <a:r>
              <a:rPr lang="en-US" sz="3000" dirty="0" smtClean="0">
                <a:solidFill>
                  <a:schemeClr val="bg1"/>
                </a:solidFill>
              </a:rPr>
              <a:t>.</a:t>
            </a:r>
            <a:br>
              <a:rPr lang="en-US" sz="3000" dirty="0" smtClean="0">
                <a:solidFill>
                  <a:schemeClr val="bg1"/>
                </a:solidFill>
              </a:rPr>
            </a:br>
            <a:r>
              <a:rPr lang="en-US" sz="3000" dirty="0" smtClean="0">
                <a:solidFill>
                  <a:schemeClr val="bg1"/>
                </a:solidFill>
              </a:rPr>
              <a:t>2. My brother and I _______ make breakfast. Our mum makes it.</a:t>
            </a:r>
            <a:br>
              <a:rPr lang="en-US" sz="3000" dirty="0" smtClean="0">
                <a:solidFill>
                  <a:schemeClr val="bg1"/>
                </a:solidFill>
              </a:rPr>
            </a:br>
            <a:r>
              <a:rPr lang="en-US" sz="3000" dirty="0" smtClean="0">
                <a:solidFill>
                  <a:schemeClr val="bg1"/>
                </a:solidFill>
              </a:rPr>
              <a:t>3. Mum _______ go shopping. Dad goes shopping twice a week.</a:t>
            </a:r>
            <a:br>
              <a:rPr lang="en-US" sz="3000" dirty="0" smtClean="0">
                <a:solidFill>
                  <a:schemeClr val="bg1"/>
                </a:solidFill>
              </a:rPr>
            </a:br>
            <a:r>
              <a:rPr lang="en-US" sz="3000" dirty="0" smtClean="0">
                <a:solidFill>
                  <a:schemeClr val="bg1"/>
                </a:solidFill>
              </a:rPr>
              <a:t>4. Dad _____ wash our car at the weekends.</a:t>
            </a:r>
            <a:br>
              <a:rPr lang="en-US" sz="3000" dirty="0" smtClean="0">
                <a:solidFill>
                  <a:schemeClr val="bg1"/>
                </a:solidFill>
              </a:rPr>
            </a:br>
            <a:r>
              <a:rPr lang="en-US" sz="3000" dirty="0" smtClean="0">
                <a:solidFill>
                  <a:schemeClr val="bg1"/>
                </a:solidFill>
              </a:rPr>
              <a:t>5. Mom ______  drive to work. She walks.</a:t>
            </a:r>
            <a:br>
              <a:rPr lang="en-US" sz="3000" dirty="0" smtClean="0">
                <a:solidFill>
                  <a:schemeClr val="bg1"/>
                </a:solidFill>
              </a:rPr>
            </a:br>
            <a:r>
              <a:rPr lang="en-US" sz="3000" dirty="0" smtClean="0">
                <a:solidFill>
                  <a:schemeClr val="bg1"/>
                </a:solidFill>
              </a:rPr>
              <a:t>6. We _______   wear a school uniform, it's dark blue.</a:t>
            </a:r>
            <a:br>
              <a:rPr lang="en-US" sz="3000" dirty="0" smtClean="0">
                <a:solidFill>
                  <a:schemeClr val="bg1"/>
                </a:solidFill>
              </a:rPr>
            </a:br>
            <a:r>
              <a:rPr lang="en-US" sz="3000" dirty="0" smtClean="0">
                <a:solidFill>
                  <a:schemeClr val="bg1"/>
                </a:solidFill>
              </a:rPr>
              <a:t>7. I _______ get up early on weekdays, but I _____  get up early on Sunday.</a:t>
            </a:r>
            <a:br>
              <a:rPr lang="en-US" sz="3000" dirty="0" smtClean="0">
                <a:solidFill>
                  <a:schemeClr val="bg1"/>
                </a:solidFill>
              </a:rPr>
            </a:br>
            <a:r>
              <a:rPr lang="en-US" sz="3000" dirty="0" smtClean="0">
                <a:solidFill>
                  <a:schemeClr val="bg1"/>
                </a:solidFill>
              </a:rPr>
              <a:t>8. I ________ do my homework every day.</a:t>
            </a:r>
            <a:endParaRPr lang="ru-RU" sz="3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2">
      <a:dk1>
        <a:srgbClr val="292934"/>
      </a:dk1>
      <a:lt1>
        <a:srgbClr val="CCFF99"/>
      </a:lt1>
      <a:dk2>
        <a:srgbClr val="CCFF99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0</TotalTime>
  <Words>2912</Words>
  <Application>WPS Presentation</Application>
  <PresentationFormat>Экран (4:3)</PresentationFormat>
  <Paragraphs>79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SimSun</vt:lpstr>
      <vt:lpstr>Wingdings</vt:lpstr>
      <vt:lpstr>Wingdings 2</vt:lpstr>
      <vt:lpstr>Wingdings</vt:lpstr>
      <vt:lpstr>Wingdings</vt:lpstr>
      <vt:lpstr>Wingdings 3</vt:lpstr>
      <vt:lpstr>Symbol</vt:lpstr>
      <vt:lpstr>Lucida Sans</vt:lpstr>
      <vt:lpstr>Lucida Sans Unicode</vt:lpstr>
      <vt:lpstr>Times New Roman</vt:lpstr>
      <vt:lpstr>Microsoft YaHei</vt:lpstr>
      <vt:lpstr>Arial Unicode MS</vt:lpstr>
      <vt:lpstr>Book Antiqua</vt:lpstr>
      <vt:lpstr>Calibri</vt:lpstr>
      <vt:lpstr>Апекс</vt:lpstr>
      <vt:lpstr>What are they doing now?</vt:lpstr>
      <vt:lpstr>What are they doing now?</vt:lpstr>
      <vt:lpstr>PowerPoint 演示文稿</vt:lpstr>
      <vt:lpstr>Complete the table with “make”, “do”</vt:lpstr>
      <vt:lpstr>Now translate the sentences from Russian into English:</vt:lpstr>
      <vt:lpstr>‘’ Negotiate with your parents’’ </vt:lpstr>
      <vt:lpstr>Obligation: have to/ don’t have to… Обязательство</vt:lpstr>
      <vt:lpstr>HAVE TO…(должен, вынужден, приходиться..)</vt:lpstr>
      <vt:lpstr>Fill the gaps with: have to, don't have to, has to, doesn't have to. </vt:lpstr>
      <vt:lpstr>Fill the gaps with: have to, don't have to, has to, doesn't have to.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79514</cp:lastModifiedBy>
  <cp:revision>33</cp:revision>
  <dcterms:created xsi:type="dcterms:W3CDTF">2019-05-15T19:50:00Z</dcterms:created>
  <dcterms:modified xsi:type="dcterms:W3CDTF">2024-05-15T19:20:53Z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411CE6964BAA4F14A2C5AB25A28BF9E0</vt:lpwstr>
  </property>
  <property fmtid="{D5CDD505-2E9C-101B-9397-08002B2CF9AE}" pid="3" name="KSOProductBuildVer">
    <vt:lpwstr>1049-11.2.0.11440</vt:lpwstr>
  </property>
</Properties>
</file>