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1444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МБОУ «Красногвардейская средняя общеобразовательная школа №1»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986614" cy="442915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Химические свойства неорганических соединений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Часть 1 </a:t>
            </a:r>
            <a:r>
              <a:rPr lang="ru-RU" sz="3000" dirty="0" smtClean="0">
                <a:solidFill>
                  <a:srgbClr val="FF0000"/>
                </a:solidFill>
              </a:rPr>
              <a:t>(простые вещества)</a:t>
            </a:r>
          </a:p>
          <a:p>
            <a:endParaRPr lang="ru-RU" sz="3000" dirty="0" smtClean="0">
              <a:solidFill>
                <a:srgbClr val="FF0000"/>
              </a:solidFill>
            </a:endParaRPr>
          </a:p>
          <a:p>
            <a:pPr algn="r"/>
            <a:r>
              <a:rPr lang="ru-RU" sz="2800" dirty="0" smtClean="0">
                <a:solidFill>
                  <a:schemeClr val="bg1"/>
                </a:solidFill>
              </a:rPr>
              <a:t>Учитель химии: Уткин Е.А.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357166"/>
            <a:ext cx="8229600" cy="34692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в) алюминий</a:t>
            </a:r>
          </a:p>
          <a:p>
            <a:r>
              <a:rPr lang="ru-RU" dirty="0" smtClean="0"/>
              <a:t>1) с кислородом 4Аl + 3О</a:t>
            </a:r>
            <a:r>
              <a:rPr lang="ru-RU" baseline="-25000" dirty="0" smtClean="0"/>
              <a:t>2</a:t>
            </a:r>
            <a:r>
              <a:rPr lang="ru-RU" dirty="0" smtClean="0"/>
              <a:t> = 2Аl</a:t>
            </a:r>
            <a:r>
              <a:rPr lang="ru-RU" baseline="-25000" dirty="0" smtClean="0"/>
              <a:t>2</a:t>
            </a:r>
            <a:r>
              <a:rPr lang="ru-RU" dirty="0" smtClean="0"/>
              <a:t>О</a:t>
            </a:r>
            <a:r>
              <a:rPr lang="ru-RU" baseline="-25000" dirty="0" smtClean="0"/>
              <a:t>3  (горит)</a:t>
            </a:r>
          </a:p>
          <a:p>
            <a:r>
              <a:rPr lang="ru-RU" sz="3600" baseline="-25000" dirty="0" smtClean="0"/>
              <a:t>2) с галогенами   </a:t>
            </a:r>
            <a:r>
              <a:rPr lang="ru-RU" sz="2800" dirty="0" smtClean="0"/>
              <a:t>2Al + 3I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 =2AlI</a:t>
            </a:r>
            <a:r>
              <a:rPr lang="ru-RU" sz="2800" baseline="-25000" dirty="0" smtClean="0"/>
              <a:t>3   (катализатор </a:t>
            </a:r>
            <a:r>
              <a:rPr lang="ru-RU" sz="3600" baseline="-25000" dirty="0" smtClean="0"/>
              <a:t>вода)</a:t>
            </a:r>
          </a:p>
          <a:p>
            <a:r>
              <a:rPr lang="ru-RU" sz="2800" baseline="-25000" dirty="0" smtClean="0"/>
              <a:t> 3)</a:t>
            </a:r>
            <a:r>
              <a:rPr lang="ru-RU" sz="2800" dirty="0" smtClean="0"/>
              <a:t> с серой при </a:t>
            </a:r>
            <a:r>
              <a:rPr lang="en-US" sz="2800" dirty="0" smtClean="0"/>
              <a:t>t </a:t>
            </a:r>
            <a:r>
              <a:rPr lang="ru-RU" sz="2800" dirty="0" smtClean="0"/>
              <a:t>150-200</a:t>
            </a:r>
          </a:p>
          <a:p>
            <a:r>
              <a:rPr lang="ru-RU" sz="2800" dirty="0" smtClean="0"/>
              <a:t>4) с азотом при 800 градусов</a:t>
            </a:r>
          </a:p>
          <a:p>
            <a:r>
              <a:rPr lang="ru-RU" sz="2800" dirty="0" smtClean="0"/>
              <a:t>5) с углеродом 2000 градусов</a:t>
            </a:r>
          </a:p>
          <a:p>
            <a:r>
              <a:rPr lang="ru-RU" sz="2800" dirty="0" smtClean="0"/>
              <a:t>6) с водой без оксидной пленки                                          2Al + 6H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O = 2Al(OH)</a:t>
            </a:r>
            <a:r>
              <a:rPr lang="ru-RU" sz="2800" baseline="-25000" dirty="0" smtClean="0"/>
              <a:t>3</a:t>
            </a:r>
            <a:r>
              <a:rPr lang="ru-RU" sz="2800" dirty="0" smtClean="0"/>
              <a:t> + 3H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↑</a:t>
            </a:r>
          </a:p>
          <a:p>
            <a:r>
              <a:rPr lang="ru-RU" sz="2800" dirty="0" smtClean="0"/>
              <a:t>7) с оксидами металлов (алюмотермия) </a:t>
            </a:r>
          </a:p>
          <a:p>
            <a:r>
              <a:rPr lang="ru-RU" sz="2800" dirty="0" smtClean="0"/>
              <a:t>2AI + Fe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O</a:t>
            </a:r>
            <a:r>
              <a:rPr lang="ru-RU" sz="2800" baseline="-25000" dirty="0" smtClean="0"/>
              <a:t>3</a:t>
            </a:r>
            <a:r>
              <a:rPr lang="ru-RU" sz="2800" dirty="0" smtClean="0"/>
              <a:t> = 2Fe + Аl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О</a:t>
            </a:r>
            <a:r>
              <a:rPr lang="ru-RU" sz="2800" baseline="-25000" dirty="0" smtClean="0"/>
              <a:t>3</a:t>
            </a:r>
            <a:endParaRPr lang="ru-RU" sz="2800" dirty="0" smtClean="0"/>
          </a:p>
          <a:p>
            <a:r>
              <a:rPr lang="ru-RU" sz="2800" dirty="0" smtClean="0"/>
              <a:t>8) с кислотами 2Аl+3Н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SO</a:t>
            </a:r>
            <a:r>
              <a:rPr lang="ru-RU" sz="2800" baseline="-25000" dirty="0" smtClean="0"/>
              <a:t>4(</a:t>
            </a:r>
            <a:r>
              <a:rPr lang="ru-RU" sz="2800" baseline="-25000" dirty="0" err="1" smtClean="0"/>
              <a:t>разб</a:t>
            </a:r>
            <a:r>
              <a:rPr lang="ru-RU" sz="2800" baseline="-25000" dirty="0" smtClean="0"/>
              <a:t>.)</a:t>
            </a:r>
            <a:r>
              <a:rPr lang="ru-RU" sz="2800" dirty="0" smtClean="0"/>
              <a:t>=Аl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(SO</a:t>
            </a:r>
            <a:r>
              <a:rPr lang="ru-RU" sz="2800" baseline="-25000" dirty="0" smtClean="0"/>
              <a:t>4</a:t>
            </a:r>
            <a:r>
              <a:rPr lang="ru-RU" sz="2800" dirty="0" smtClean="0"/>
              <a:t>)</a:t>
            </a:r>
            <a:r>
              <a:rPr lang="ru-RU" sz="2800" baseline="-25000" dirty="0" smtClean="0"/>
              <a:t>3</a:t>
            </a:r>
            <a:r>
              <a:rPr lang="ru-RU" sz="2800" dirty="0" smtClean="0"/>
              <a:t>+3H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↑</a:t>
            </a:r>
          </a:p>
          <a:p>
            <a:r>
              <a:rPr lang="ru-RU" sz="2800" dirty="0" smtClean="0"/>
              <a:t>9) с щелочами (растворы) </a:t>
            </a:r>
            <a:r>
              <a:rPr lang="en-US" sz="2800" dirty="0" smtClean="0"/>
              <a:t>2Al+2NaOH+6H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O=2Na[Al(OH)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]+3H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↑</a:t>
            </a:r>
            <a:endParaRPr lang="ru-RU" sz="2800" dirty="0" smtClean="0"/>
          </a:p>
          <a:p>
            <a:r>
              <a:rPr lang="ru-RU" sz="2800" dirty="0" smtClean="0"/>
              <a:t>Сплавление  Аl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О</a:t>
            </a:r>
            <a:r>
              <a:rPr lang="ru-RU" sz="2800" baseline="-25000" dirty="0" smtClean="0"/>
              <a:t>3</a:t>
            </a:r>
            <a:r>
              <a:rPr lang="ru-RU" sz="2800" dirty="0" smtClean="0"/>
              <a:t> + 2NaOH = 2NaAlO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 + Н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О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10310"/>
          </a:xfrm>
        </p:spPr>
        <p:txBody>
          <a:bodyPr/>
          <a:lstStyle/>
          <a:p>
            <a:r>
              <a:rPr lang="ru-RU" dirty="0" smtClean="0"/>
              <a:t>г) свойства </a:t>
            </a:r>
            <a:r>
              <a:rPr lang="en-US" dirty="0" smtClean="0"/>
              <a:t>d-</a:t>
            </a:r>
            <a:r>
              <a:rPr lang="ru-RU" dirty="0" smtClean="0"/>
              <a:t>металлов</a:t>
            </a:r>
          </a:p>
          <a:p>
            <a:r>
              <a:rPr lang="ru-RU" dirty="0" smtClean="0"/>
              <a:t>1) </a:t>
            </a:r>
            <a:r>
              <a:rPr lang="ru-RU" dirty="0" smtClean="0">
                <a:solidFill>
                  <a:srgbClr val="FF0000"/>
                </a:solidFill>
              </a:rPr>
              <a:t>медь</a:t>
            </a:r>
            <a:r>
              <a:rPr lang="ru-RU" dirty="0" smtClean="0"/>
              <a:t> с кислородом при нагревании, либо оксид меди 1 дибо2</a:t>
            </a:r>
          </a:p>
          <a:p>
            <a:r>
              <a:rPr lang="ru-RU" dirty="0" smtClean="0"/>
              <a:t>2) медь с серой при нагревании 300-400 градусов – сульфид меди 1 , свыше 400 сульфид меди 2</a:t>
            </a:r>
          </a:p>
          <a:p>
            <a:r>
              <a:rPr lang="ru-RU" dirty="0" smtClean="0"/>
              <a:t>3) с галогенами 2-валентная, с йодом 1-валентная</a:t>
            </a:r>
          </a:p>
          <a:p>
            <a:r>
              <a:rPr lang="ru-RU" dirty="0" smtClean="0"/>
              <a:t>4) С водородом, азотом, углеродом и кремнием медь не взаимодействует.</a:t>
            </a:r>
          </a:p>
          <a:p>
            <a:r>
              <a:rPr lang="ru-RU" dirty="0" smtClean="0"/>
              <a:t>5) с оксидами неметаллов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000504"/>
            <a:ext cx="328614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286388"/>
            <a:ext cx="35719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8229600" cy="4897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6) с оксидами металлов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7) с солями металлов</a:t>
            </a:r>
          </a:p>
          <a:p>
            <a:r>
              <a:rPr lang="ru-RU" dirty="0" smtClean="0"/>
              <a:t> </a:t>
            </a:r>
            <a:r>
              <a:rPr lang="en-US" dirty="0" smtClean="0"/>
              <a:t>Cu + 2AgNO</a:t>
            </a:r>
            <a:r>
              <a:rPr lang="en-US" baseline="-25000" dirty="0" smtClean="0"/>
              <a:t>3</a:t>
            </a:r>
            <a:r>
              <a:rPr lang="en-US" dirty="0" smtClean="0"/>
              <a:t> = Cu(NO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 + 2Ag↓</a:t>
            </a:r>
            <a:endParaRPr lang="ru-RU" dirty="0" smtClean="0"/>
          </a:p>
          <a:p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(SO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3</a:t>
            </a:r>
            <a:r>
              <a:rPr lang="en-US" dirty="0" smtClean="0"/>
              <a:t> + Cu = CuSO</a:t>
            </a:r>
            <a:r>
              <a:rPr lang="en-US" baseline="-25000" dirty="0" smtClean="0"/>
              <a:t>4</a:t>
            </a:r>
            <a:r>
              <a:rPr lang="en-US" dirty="0" smtClean="0"/>
              <a:t> + 2FeSO</a:t>
            </a:r>
            <a:r>
              <a:rPr lang="en-US" baseline="-25000" dirty="0" smtClean="0"/>
              <a:t>4</a:t>
            </a:r>
            <a:endParaRPr lang="ru-RU" dirty="0" smtClean="0"/>
          </a:p>
          <a:p>
            <a:r>
              <a:rPr lang="ru-RU" dirty="0" smtClean="0"/>
              <a:t>8) медь подвергается коррозии</a:t>
            </a:r>
          </a:p>
          <a:p>
            <a:r>
              <a:rPr lang="ru-RU" dirty="0" smtClean="0"/>
              <a:t>2Cu + H</a:t>
            </a:r>
            <a:r>
              <a:rPr lang="ru-RU" baseline="-25000" dirty="0" smtClean="0"/>
              <a:t>2</a:t>
            </a:r>
            <a:r>
              <a:rPr lang="ru-RU" dirty="0" smtClean="0"/>
              <a:t>O + СО</a:t>
            </a:r>
            <a:r>
              <a:rPr lang="ru-RU" baseline="-25000" dirty="0" smtClean="0"/>
              <a:t>2</a:t>
            </a:r>
            <a:r>
              <a:rPr lang="ru-RU" dirty="0" smtClean="0"/>
              <a:t> + О</a:t>
            </a:r>
            <a:r>
              <a:rPr lang="ru-RU" baseline="-25000" dirty="0" smtClean="0"/>
              <a:t>2</a:t>
            </a:r>
            <a:r>
              <a:rPr lang="ru-RU" dirty="0" smtClean="0"/>
              <a:t> = (</a:t>
            </a:r>
            <a:r>
              <a:rPr lang="ru-RU" dirty="0" err="1" smtClean="0"/>
              <a:t>CuOН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СO</a:t>
            </a:r>
            <a:r>
              <a:rPr lang="ru-RU" baseline="-25000" dirty="0" smtClean="0"/>
              <a:t>3</a:t>
            </a:r>
          </a:p>
          <a:p>
            <a:r>
              <a:rPr lang="ru-RU" sz="4400" baseline="-25000" dirty="0" smtClean="0">
                <a:solidFill>
                  <a:srgbClr val="FF0000"/>
                </a:solidFill>
              </a:rPr>
              <a:t>цинк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При нагревании металлический цинк взаимодействует с галогенами, серой, фосфором.</a:t>
            </a:r>
          </a:p>
          <a:p>
            <a:r>
              <a:rPr lang="ru-RU" dirty="0" smtClean="0"/>
              <a:t>При нагревании 8ООгр.     </a:t>
            </a:r>
            <a:r>
              <a:rPr lang="ru-RU" dirty="0" err="1" smtClean="0"/>
              <a:t>Zn</a:t>
            </a:r>
            <a:r>
              <a:rPr lang="ru-RU" dirty="0" smtClean="0"/>
              <a:t> + H</a:t>
            </a:r>
            <a:r>
              <a:rPr lang="ru-RU" baseline="-25000" dirty="0" smtClean="0"/>
              <a:t>2</a:t>
            </a:r>
            <a:r>
              <a:rPr lang="ru-RU" dirty="0" smtClean="0"/>
              <a:t>O = </a:t>
            </a:r>
            <a:r>
              <a:rPr lang="ru-RU" dirty="0" err="1" smtClean="0"/>
              <a:t>ZnO</a:t>
            </a:r>
            <a:r>
              <a:rPr lang="ru-RU" dirty="0" smtClean="0"/>
              <a:t> + H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r>
              <a:rPr lang="ru-RU" dirty="0" smtClean="0"/>
              <a:t> с щелочами при </a:t>
            </a:r>
            <a:r>
              <a:rPr lang="en-US" dirty="0" smtClean="0"/>
              <a:t>t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928670"/>
            <a:ext cx="215647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428736"/>
            <a:ext cx="241650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5715016"/>
            <a:ext cx="50720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5612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Водными растворами щелочей </a:t>
            </a:r>
          </a:p>
          <a:p>
            <a:r>
              <a:rPr lang="en-US" dirty="0" smtClean="0"/>
              <a:t>Zn + 2NaOH + 2H</a:t>
            </a:r>
            <a:r>
              <a:rPr lang="en-US" baseline="-25000" dirty="0" smtClean="0"/>
              <a:t>2</a:t>
            </a:r>
            <a:r>
              <a:rPr lang="en-US" dirty="0" smtClean="0"/>
              <a:t>O = Na</a:t>
            </a:r>
            <a:r>
              <a:rPr lang="en-US" baseline="-25000" dirty="0" smtClean="0"/>
              <a:t>2</a:t>
            </a:r>
            <a:r>
              <a:rPr lang="en-US" dirty="0" smtClean="0"/>
              <a:t>[Zn(OH)</a:t>
            </a:r>
            <a:r>
              <a:rPr lang="en-US" baseline="-25000" dirty="0" smtClean="0"/>
              <a:t>4</a:t>
            </a:r>
            <a:r>
              <a:rPr lang="en-US" dirty="0" smtClean="0"/>
              <a:t>] + H</a:t>
            </a:r>
            <a:r>
              <a:rPr lang="en-US" baseline="-25000" dirty="0" smtClean="0"/>
              <a:t>2</a:t>
            </a:r>
            <a:r>
              <a:rPr lang="en-US" dirty="0" smtClean="0"/>
              <a:t>↑</a:t>
            </a:r>
            <a:endParaRPr lang="ru-RU" dirty="0" smtClean="0"/>
          </a:p>
          <a:p>
            <a:r>
              <a:rPr lang="en-US" dirty="0" smtClean="0"/>
              <a:t>Zn + </a:t>
            </a:r>
            <a:r>
              <a:rPr lang="en-US" dirty="0" err="1" smtClean="0"/>
              <a:t>Ba</a:t>
            </a:r>
            <a:r>
              <a:rPr lang="en-US" dirty="0" smtClean="0"/>
              <a:t>(OH)</a:t>
            </a:r>
            <a:r>
              <a:rPr lang="en-US" baseline="-25000" dirty="0" smtClean="0"/>
              <a:t>2</a:t>
            </a:r>
            <a:r>
              <a:rPr lang="en-US" dirty="0" smtClean="0"/>
              <a:t> + 2H</a:t>
            </a:r>
            <a:r>
              <a:rPr lang="en-US" baseline="-25000" dirty="0" smtClean="0"/>
              <a:t>2</a:t>
            </a:r>
            <a:r>
              <a:rPr lang="en-US" dirty="0" smtClean="0"/>
              <a:t>O = </a:t>
            </a:r>
            <a:r>
              <a:rPr lang="en-US" dirty="0" err="1" smtClean="0"/>
              <a:t>Ba</a:t>
            </a:r>
            <a:r>
              <a:rPr lang="en-US" dirty="0" smtClean="0"/>
              <a:t>[Zn(OH)</a:t>
            </a:r>
            <a:r>
              <a:rPr lang="en-US" baseline="-25000" dirty="0" smtClean="0"/>
              <a:t>4</a:t>
            </a:r>
            <a:r>
              <a:rPr lang="en-US" dirty="0" smtClean="0"/>
              <a:t>] + H</a:t>
            </a:r>
            <a:r>
              <a:rPr lang="en-US" baseline="-25000" dirty="0" smtClean="0"/>
              <a:t>2</a:t>
            </a:r>
            <a:r>
              <a:rPr lang="en-US" dirty="0" smtClean="0"/>
              <a:t>↑</a:t>
            </a:r>
            <a:endParaRPr lang="ru-RU" dirty="0" smtClean="0"/>
          </a:p>
          <a:p>
            <a:r>
              <a:rPr lang="ru-RU" dirty="0" smtClean="0"/>
              <a:t>В сильнощелочной среде цинк является крайне сильным восстановителем, способным восстанавливать азот в нитратах и нитритах до аммиака:</a:t>
            </a:r>
          </a:p>
          <a:p>
            <a:r>
              <a:rPr lang="en-US" dirty="0" smtClean="0"/>
              <a:t>4Zn+NaNO</a:t>
            </a:r>
            <a:r>
              <a:rPr lang="en-US" baseline="-25000" dirty="0" smtClean="0"/>
              <a:t>3</a:t>
            </a:r>
            <a:r>
              <a:rPr lang="en-US" dirty="0" smtClean="0"/>
              <a:t>+7NaOH+6H</a:t>
            </a:r>
            <a:r>
              <a:rPr lang="en-US" baseline="-25000" dirty="0" smtClean="0"/>
              <a:t>2</a:t>
            </a:r>
            <a:r>
              <a:rPr lang="en-US" dirty="0" smtClean="0"/>
              <a:t>O→4Na</a:t>
            </a:r>
            <a:r>
              <a:rPr lang="en-US" baseline="-25000" dirty="0" smtClean="0"/>
              <a:t>2</a:t>
            </a:r>
            <a:r>
              <a:rPr lang="en-US" dirty="0" smtClean="0"/>
              <a:t>[Zn(OH)</a:t>
            </a:r>
            <a:r>
              <a:rPr lang="en-US" baseline="-25000" dirty="0" smtClean="0"/>
              <a:t>4</a:t>
            </a:r>
            <a:r>
              <a:rPr lang="en-US" dirty="0" smtClean="0"/>
              <a:t>]+NH</a:t>
            </a:r>
            <a:r>
              <a:rPr lang="en-US" baseline="-25000" dirty="0" smtClean="0"/>
              <a:t>3</a:t>
            </a:r>
            <a:r>
              <a:rPr lang="en-US" dirty="0" smtClean="0"/>
              <a:t>↑</a:t>
            </a:r>
            <a:endParaRPr lang="ru-RU" dirty="0" smtClean="0"/>
          </a:p>
          <a:p>
            <a:r>
              <a:rPr lang="ru-RU" dirty="0" smtClean="0"/>
              <a:t>С солями менее активных металлов</a:t>
            </a:r>
          </a:p>
          <a:p>
            <a:r>
              <a:rPr lang="en-US" dirty="0" smtClean="0"/>
              <a:t>Zn + CuCl</a:t>
            </a:r>
            <a:r>
              <a:rPr lang="en-US" baseline="-25000" dirty="0" smtClean="0"/>
              <a:t>2</a:t>
            </a:r>
            <a:r>
              <a:rPr lang="en-US" dirty="0" smtClean="0"/>
              <a:t> = Cu + ZnCl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Хром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При обычных условиях хром устойчив к коррозии как на воздухе, так и в воде.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85728"/>
            <a:ext cx="8229600" cy="418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 кислородом и фтором, хлором при нагревании</a:t>
            </a:r>
          </a:p>
          <a:p>
            <a:r>
              <a:rPr lang="ru-RU" dirty="0" smtClean="0"/>
              <a:t>4Cr + 3O</a:t>
            </a:r>
            <a:r>
              <a:rPr lang="ru-RU" baseline="-25000" dirty="0" smtClean="0"/>
              <a:t>2</a:t>
            </a:r>
            <a:r>
              <a:rPr lang="ru-RU" dirty="0" smtClean="0"/>
              <a:t> ==&gt; 2Cr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   </a:t>
            </a:r>
            <a:r>
              <a:rPr lang="en-US" dirty="0" smtClean="0"/>
              <a:t>2Cr + 3F</a:t>
            </a:r>
            <a:r>
              <a:rPr lang="en-US" baseline="-25000" dirty="0" smtClean="0"/>
              <a:t>2</a:t>
            </a:r>
            <a:r>
              <a:rPr lang="en-US" dirty="0" smtClean="0"/>
              <a:t> ==&gt; 2CrF</a:t>
            </a:r>
            <a:r>
              <a:rPr lang="en-US" baseline="-25000" dirty="0" smtClean="0"/>
              <a:t>3</a:t>
            </a:r>
            <a:endParaRPr lang="ru-RU" dirty="0" smtClean="0"/>
          </a:p>
          <a:p>
            <a:r>
              <a:rPr lang="ru-RU" dirty="0" smtClean="0"/>
              <a:t>С серой </a:t>
            </a:r>
            <a:r>
              <a:rPr lang="en-US" dirty="0" smtClean="0"/>
              <a:t>Cr + S  ==&gt;  </a:t>
            </a:r>
            <a:r>
              <a:rPr lang="en-US" dirty="0" err="1" smtClean="0"/>
              <a:t>CrS</a:t>
            </a:r>
            <a:r>
              <a:rPr lang="ru-RU" dirty="0" smtClean="0"/>
              <a:t>     </a:t>
            </a:r>
            <a:r>
              <a:rPr lang="en-US" dirty="0" smtClean="0"/>
              <a:t>2Cr + 3S  ==&gt;  Cr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endParaRPr lang="ru-RU" baseline="-25000" dirty="0" smtClean="0"/>
          </a:p>
          <a:p>
            <a:r>
              <a:rPr lang="ru-RU" sz="3600" baseline="-25000" dirty="0" smtClean="0"/>
              <a:t>С водой при нагревании </a:t>
            </a:r>
            <a:r>
              <a:rPr lang="en-US" sz="2400" dirty="0" smtClean="0"/>
              <a:t>2Cr + 3H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==&gt;  Cr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 + 3H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↑</a:t>
            </a:r>
            <a:endParaRPr lang="ru-RU" sz="2400" dirty="0" smtClean="0"/>
          </a:p>
          <a:p>
            <a:r>
              <a:rPr lang="ru-RU" sz="2400" dirty="0" smtClean="0"/>
              <a:t>С окислителями в щелочной среде при сплавлении </a:t>
            </a:r>
          </a:p>
          <a:p>
            <a:endParaRPr lang="ru-RU" sz="2400" dirty="0" smtClean="0"/>
          </a:p>
          <a:p>
            <a:endParaRPr lang="ru-RU" sz="3600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Железо</a:t>
            </a:r>
          </a:p>
          <a:p>
            <a:r>
              <a:rPr lang="ru-RU" dirty="0" smtClean="0"/>
              <a:t>С кислородом 3Fe + 2O</a:t>
            </a:r>
            <a:r>
              <a:rPr lang="ru-RU" baseline="-25000" dirty="0" smtClean="0"/>
              <a:t>2</a:t>
            </a:r>
            <a:r>
              <a:rPr lang="ru-RU" dirty="0" smtClean="0"/>
              <a:t> ==&gt; Fe</a:t>
            </a:r>
            <a:r>
              <a:rPr lang="ru-RU" baseline="-25000" dirty="0" smtClean="0"/>
              <a:t>3</a:t>
            </a:r>
            <a:r>
              <a:rPr lang="ru-RU" dirty="0" smtClean="0"/>
              <a:t>O</a:t>
            </a:r>
            <a:r>
              <a:rPr lang="ru-RU" baseline="-25000" dirty="0" smtClean="0"/>
              <a:t>4</a:t>
            </a:r>
            <a:endParaRPr lang="ru-RU" dirty="0" smtClean="0"/>
          </a:p>
          <a:p>
            <a:r>
              <a:rPr lang="ru-RU" dirty="0" smtClean="0"/>
              <a:t>С серой при нагревании </a:t>
            </a:r>
            <a:r>
              <a:rPr lang="ru-RU" dirty="0" err="1" smtClean="0"/>
              <a:t>Fe</a:t>
            </a:r>
            <a:r>
              <a:rPr lang="ru-RU" dirty="0" smtClean="0"/>
              <a:t> + S ==&gt; </a:t>
            </a:r>
            <a:r>
              <a:rPr lang="ru-RU" dirty="0" err="1" smtClean="0"/>
              <a:t>FeS</a:t>
            </a:r>
            <a:endParaRPr lang="ru-RU" dirty="0" smtClean="0"/>
          </a:p>
          <a:p>
            <a:r>
              <a:rPr lang="ru-RU" dirty="0" smtClean="0"/>
              <a:t>Всеми галогенами кроме йода металлическое железо окисляется до степени окисления +3, </a:t>
            </a:r>
          </a:p>
          <a:p>
            <a:r>
              <a:rPr lang="ru-RU" dirty="0" smtClean="0"/>
              <a:t>С кислотами обычно 2-валентный</a:t>
            </a:r>
          </a:p>
          <a:p>
            <a:r>
              <a:rPr lang="ru-RU" dirty="0" smtClean="0"/>
              <a:t>Коррозия 4Fe + 6H</a:t>
            </a:r>
            <a:r>
              <a:rPr lang="ru-RU" baseline="-25000" dirty="0" smtClean="0"/>
              <a:t>2</a:t>
            </a:r>
            <a:r>
              <a:rPr lang="ru-RU" dirty="0" smtClean="0"/>
              <a:t>O + 3O</a:t>
            </a:r>
            <a:r>
              <a:rPr lang="ru-RU" baseline="-25000" dirty="0" smtClean="0"/>
              <a:t>2</a:t>
            </a:r>
            <a:r>
              <a:rPr lang="ru-RU" dirty="0" smtClean="0"/>
              <a:t> = 4Fe(OH)</a:t>
            </a:r>
            <a:r>
              <a:rPr lang="ru-RU" baseline="-25000" dirty="0" smtClean="0"/>
              <a:t>3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428868"/>
            <a:ext cx="657229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неметаллов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Кислород 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Среди простых веществ не окисляются кислородом лишь благородные металлы (</a:t>
            </a:r>
            <a:r>
              <a:rPr lang="ru-RU" dirty="0" err="1" smtClean="0"/>
              <a:t>Ag</a:t>
            </a:r>
            <a:r>
              <a:rPr lang="ru-RU" dirty="0" smtClean="0"/>
              <a:t>, </a:t>
            </a:r>
            <a:r>
              <a:rPr lang="ru-RU" dirty="0" err="1" smtClean="0"/>
              <a:t>Pt</a:t>
            </a:r>
            <a:r>
              <a:rPr lang="ru-RU" dirty="0" smtClean="0"/>
              <a:t>, </a:t>
            </a:r>
            <a:r>
              <a:rPr lang="ru-RU" dirty="0" err="1" smtClean="0"/>
              <a:t>Au</a:t>
            </a:r>
            <a:r>
              <a:rPr lang="ru-RU" dirty="0" smtClean="0"/>
              <a:t>), галогены и инертные </a:t>
            </a:r>
            <a:r>
              <a:rPr lang="ru-RU" dirty="0" smtClean="0"/>
              <a:t>газы</a:t>
            </a:r>
          </a:p>
          <a:p>
            <a:r>
              <a:rPr lang="ru-RU" dirty="0" smtClean="0"/>
              <a:t>С серой и фосфором горит при обычных условиях, с азотом при 2000 градусов</a:t>
            </a:r>
          </a:p>
          <a:p>
            <a:r>
              <a:rPr lang="ru-RU" dirty="0" smtClean="0"/>
              <a:t>Горение сложных веществ сопровождается образованием оксидов.</a:t>
            </a:r>
          </a:p>
          <a:p>
            <a:r>
              <a:rPr lang="ru-RU" dirty="0" smtClean="0"/>
              <a:t>Углеводороды и кислородсодержащие органические вещества горят до углекислого газа и воды.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429000"/>
            <a:ext cx="271464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286256"/>
            <a:ext cx="364333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5643578"/>
            <a:ext cx="371477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428604"/>
            <a:ext cx="8229600" cy="2754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r>
              <a:rPr lang="ru-RU" dirty="0" smtClean="0"/>
              <a:t>Азотсодержащих </a:t>
            </a:r>
            <a:r>
              <a:rPr lang="ru-RU" dirty="0" smtClean="0"/>
              <a:t>органических веществ вместо оксида азота образуется молекулярный азот N2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При сгорании в кислороде хлорпроизводных вместо оксидов хлора образуется </a:t>
            </a:r>
            <a:r>
              <a:rPr lang="ru-RU" dirty="0" err="1" smtClean="0"/>
              <a:t>хлороводород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Озон</a:t>
            </a:r>
          </a:p>
          <a:p>
            <a:r>
              <a:rPr lang="ru-RU" dirty="0" err="1" smtClean="0"/>
              <a:t>PbS</a:t>
            </a:r>
            <a:r>
              <a:rPr lang="ru-RU" dirty="0" smtClean="0"/>
              <a:t> + 4O</a:t>
            </a:r>
            <a:r>
              <a:rPr lang="ru-RU" baseline="-25000" dirty="0" smtClean="0"/>
              <a:t>3</a:t>
            </a:r>
            <a:r>
              <a:rPr lang="ru-RU" dirty="0" smtClean="0"/>
              <a:t> = PbSO</a:t>
            </a:r>
            <a:r>
              <a:rPr lang="ru-RU" baseline="-25000" dirty="0" smtClean="0"/>
              <a:t>4</a:t>
            </a:r>
            <a:r>
              <a:rPr lang="ru-RU" dirty="0" smtClean="0"/>
              <a:t> + 4O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ru-RU" dirty="0" smtClean="0"/>
              <a:t>Серебро с кислородом не реагирует, а с озоном    2Ag </a:t>
            </a:r>
            <a:r>
              <a:rPr lang="ru-RU" dirty="0" smtClean="0"/>
              <a:t>+ O</a:t>
            </a:r>
            <a:r>
              <a:rPr lang="ru-RU" baseline="-25000" dirty="0" smtClean="0"/>
              <a:t>3</a:t>
            </a:r>
            <a:r>
              <a:rPr lang="ru-RU" dirty="0" smtClean="0"/>
              <a:t> = Ag</a:t>
            </a:r>
            <a:r>
              <a:rPr lang="ru-RU" baseline="-25000" dirty="0" smtClean="0"/>
              <a:t>2</a:t>
            </a:r>
            <a:r>
              <a:rPr lang="ru-RU" dirty="0" smtClean="0"/>
              <a:t>O + </a:t>
            </a:r>
            <a:r>
              <a:rPr lang="ru-RU" dirty="0" smtClean="0"/>
              <a:t>O</a:t>
            </a:r>
            <a:r>
              <a:rPr lang="ru-RU" baseline="-25000" dirty="0" smtClean="0"/>
              <a:t>2        </a:t>
            </a:r>
          </a:p>
          <a:p>
            <a:r>
              <a:rPr lang="ru-RU" sz="3600" baseline="-25000" dirty="0" smtClean="0"/>
              <a:t>Качественная реакция на озон</a:t>
            </a:r>
            <a:endParaRPr lang="ru-RU" sz="3600" dirty="0" smtClean="0"/>
          </a:p>
          <a:p>
            <a:r>
              <a:rPr lang="en-US" dirty="0" smtClean="0"/>
              <a:t>2KI + O</a:t>
            </a:r>
            <a:r>
              <a:rPr lang="en-US" baseline="-25000" dirty="0" smtClean="0"/>
              <a:t>3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 = I</a:t>
            </a:r>
            <a:r>
              <a:rPr lang="en-US" baseline="-25000" dirty="0" smtClean="0"/>
              <a:t>2</a:t>
            </a:r>
            <a:r>
              <a:rPr lang="en-US" dirty="0" smtClean="0"/>
              <a:t>↓ + O</a:t>
            </a:r>
            <a:r>
              <a:rPr lang="en-US" baseline="-25000" dirty="0" smtClean="0"/>
              <a:t>2</a:t>
            </a:r>
            <a:r>
              <a:rPr lang="en-US" dirty="0" smtClean="0"/>
              <a:t> + 2KOH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4500594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571745"/>
            <a:ext cx="445295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357166"/>
            <a:ext cx="8229600" cy="34692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Сера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Окислительные свойства серы проявляются при ее взаимодействии с металлами, а также неметаллами, образованными атомами менее электроотрицательного элемента (водород, углерод, фосфор)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Как восстановитель сера выступает при взаимодействии с неметаллами</a:t>
            </a:r>
            <a:r>
              <a:rPr lang="ru-RU" dirty="0" smtClean="0"/>
              <a:t>, (</a:t>
            </a:r>
            <a:r>
              <a:rPr lang="ru-RU" dirty="0" smtClean="0"/>
              <a:t>кислород, галогены), а также сложными веществами с ярко выраженной окислительной </a:t>
            </a:r>
            <a:r>
              <a:rPr lang="ru-RU" dirty="0" smtClean="0"/>
              <a:t>функцией.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571744"/>
            <a:ext cx="307183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496"/>
            <a:ext cx="214314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7150" y="3000371"/>
            <a:ext cx="2062172" cy="42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5000636"/>
            <a:ext cx="450059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5786454"/>
            <a:ext cx="464347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429396"/>
          </a:xfrm>
        </p:spPr>
        <p:txBody>
          <a:bodyPr/>
          <a:lstStyle/>
          <a:p>
            <a:r>
              <a:rPr lang="ru-RU" dirty="0" smtClean="0"/>
              <a:t>Сера </a:t>
            </a:r>
            <a:r>
              <a:rPr lang="ru-RU" dirty="0" smtClean="0"/>
              <a:t>взаимодействует при кипячении с концентрированными водными растворами </a:t>
            </a:r>
            <a:r>
              <a:rPr lang="ru-RU" dirty="0" smtClean="0"/>
              <a:t>щелочей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Азот</a:t>
            </a:r>
          </a:p>
          <a:p>
            <a:r>
              <a:rPr lang="ru-RU" dirty="0" smtClean="0"/>
              <a:t>С металлами при обычных условиях только литий.</a:t>
            </a:r>
          </a:p>
          <a:p>
            <a:r>
              <a:rPr lang="ru-RU" dirty="0" smtClean="0"/>
              <a:t>Нитриды активных металлов легко </a:t>
            </a:r>
            <a:r>
              <a:rPr lang="ru-RU" dirty="0" err="1" smtClean="0"/>
              <a:t>гидролизуются</a:t>
            </a:r>
            <a:r>
              <a:rPr lang="ru-RU" dirty="0" smtClean="0"/>
              <a:t> водой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r>
              <a:rPr lang="ru-RU" dirty="0" smtClean="0"/>
              <a:t>А также растворами кислот, например: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 неметаллами мы уже говорили (см. выше)</a:t>
            </a:r>
          </a:p>
          <a:p>
            <a:r>
              <a:rPr lang="ru-RU" dirty="0" smtClean="0"/>
              <a:t>Сложные вещества только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357298"/>
            <a:ext cx="542928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127374"/>
            <a:ext cx="4786346" cy="94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4572008"/>
            <a:ext cx="492922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5929330"/>
            <a:ext cx="321471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1031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Фосфор</a:t>
            </a:r>
          </a:p>
          <a:p>
            <a:r>
              <a:rPr lang="ru-RU" dirty="0" smtClean="0"/>
              <a:t>С кислородом с галогенами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 активными металлами и металлами средней активности образуя фосфиды:</a:t>
            </a:r>
          </a:p>
          <a:p>
            <a:r>
              <a:rPr lang="ru-RU" i="1" dirty="0" smtClean="0"/>
              <a:t>Фосфиды активных металлов подобно нитридам </a:t>
            </a:r>
            <a:r>
              <a:rPr lang="ru-RU" i="1" dirty="0" err="1" smtClean="0"/>
              <a:t>гидролизуются</a:t>
            </a:r>
            <a:r>
              <a:rPr lang="ru-RU" i="1" dirty="0" smtClean="0"/>
              <a:t> водой: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592935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928934"/>
            <a:ext cx="300039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929066"/>
            <a:ext cx="192882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5072074"/>
            <a:ext cx="385765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Классификация неорганических веществ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1214422"/>
            <a:ext cx="8215370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/>
          <a:lstStyle/>
          <a:p>
            <a:r>
              <a:rPr lang="ru-RU" dirty="0" smtClean="0"/>
              <a:t>Со сложными веществами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Водород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 неметаллов водород реагирует только </a:t>
            </a:r>
            <a:r>
              <a:rPr lang="ru-RU" dirty="0" err="1" smtClean="0"/>
              <a:t>c</a:t>
            </a:r>
            <a:r>
              <a:rPr lang="ru-RU" dirty="0" smtClean="0"/>
              <a:t> углеродом, азотом, кислородом, серой, селеном и галогенами</a:t>
            </a:r>
            <a:r>
              <a:rPr lang="ru-RU" dirty="0" smtClean="0"/>
              <a:t>!</a:t>
            </a:r>
          </a:p>
          <a:p>
            <a:r>
              <a:rPr lang="ru-RU" dirty="0" smtClean="0"/>
              <a:t>Из металлов водород реагирует только с щелочными и щелочноземельными! </a:t>
            </a:r>
            <a:endParaRPr lang="ru-RU" dirty="0" smtClean="0"/>
          </a:p>
          <a:p>
            <a:r>
              <a:rPr lang="ru-RU" dirty="0" smtClean="0"/>
              <a:t>Водород не реагирует с оксидами металлов, находящихся в ряду активности металлов до алюминия (включительно),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478634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357826"/>
            <a:ext cx="335758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Из оксидов неметаллов водород реагирует при нагревании с оксидами азота, галогенов и углерода.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 неорганическими кислотами водород не реагирует!</a:t>
            </a:r>
          </a:p>
          <a:p>
            <a:r>
              <a:rPr lang="ru-RU" dirty="0" smtClean="0"/>
              <a:t>С солями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Галогены        </a:t>
            </a:r>
            <a:r>
              <a:rPr lang="ru-RU" dirty="0" smtClean="0"/>
              <a:t>уменьшение активности галогенов                 .                                            F</a:t>
            </a:r>
            <a:r>
              <a:rPr lang="ru-RU" baseline="-25000" dirty="0" smtClean="0"/>
              <a:t>2</a:t>
            </a:r>
            <a:r>
              <a:rPr lang="ru-RU" dirty="0" smtClean="0"/>
              <a:t> &gt; Cl</a:t>
            </a:r>
            <a:r>
              <a:rPr lang="ru-RU" baseline="-25000" dirty="0" smtClean="0"/>
              <a:t>2</a:t>
            </a:r>
            <a:r>
              <a:rPr lang="ru-RU" dirty="0" smtClean="0"/>
              <a:t> &gt; Br</a:t>
            </a:r>
            <a:r>
              <a:rPr lang="ru-RU" baseline="-25000" dirty="0" smtClean="0"/>
              <a:t>2</a:t>
            </a:r>
            <a:r>
              <a:rPr lang="ru-RU" dirty="0" smtClean="0"/>
              <a:t> &gt; </a:t>
            </a:r>
            <a:r>
              <a:rPr lang="ru-RU" dirty="0" smtClean="0"/>
              <a:t>I</a:t>
            </a:r>
            <a:r>
              <a:rPr lang="ru-RU" baseline="-25000" dirty="0" smtClean="0"/>
              <a:t>2</a:t>
            </a:r>
          </a:p>
          <a:p>
            <a:r>
              <a:rPr lang="ru-RU" sz="3900" baseline="-25000" dirty="0" smtClean="0"/>
              <a:t>Фтор может реагировать даже с такими веществами как -  </a:t>
            </a:r>
            <a:r>
              <a:rPr lang="ru-RU" dirty="0" smtClean="0"/>
              <a:t>кислород, углерод (алмаз), азот, платина, золото и некоторые благородные газы (ксенон и криптон)</a:t>
            </a:r>
          </a:p>
          <a:p>
            <a:r>
              <a:rPr lang="ru-RU" dirty="0" smtClean="0"/>
              <a:t>С фосфором </a:t>
            </a:r>
          </a:p>
          <a:p>
            <a:r>
              <a:rPr lang="ru-RU" dirty="0" smtClean="0"/>
              <a:t>Остальные галогены уже разбирались выше…</a:t>
            </a:r>
          </a:p>
          <a:p>
            <a:r>
              <a:rPr lang="ru-RU" dirty="0" smtClean="0"/>
              <a:t>С серой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428736"/>
            <a:ext cx="500066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857760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5643578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714752"/>
            <a:ext cx="264320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3786190"/>
            <a:ext cx="2570483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 металлами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Со сложными веществами</a:t>
            </a:r>
          </a:p>
          <a:p>
            <a:endParaRPr lang="ru-RU" dirty="0" smtClean="0"/>
          </a:p>
          <a:p>
            <a:r>
              <a:rPr lang="ru-RU" dirty="0" smtClean="0"/>
              <a:t>С щелочами </a:t>
            </a:r>
          </a:p>
          <a:p>
            <a:r>
              <a:rPr lang="ru-RU" dirty="0" smtClean="0"/>
              <a:t>х</a:t>
            </a:r>
            <a:r>
              <a:rPr lang="ru-RU" dirty="0" smtClean="0"/>
              <a:t>лор и бром, а </a:t>
            </a:r>
          </a:p>
          <a:p>
            <a:r>
              <a:rPr lang="ru-RU" dirty="0" smtClean="0"/>
              <a:t>й</a:t>
            </a:r>
            <a:r>
              <a:rPr lang="ru-RU" dirty="0" smtClean="0"/>
              <a:t>од всегда - 2</a:t>
            </a:r>
            <a:endParaRPr lang="ru-RU" dirty="0"/>
          </a:p>
        </p:txBody>
      </p:sp>
      <p:pic>
        <p:nvPicPr>
          <p:cNvPr id="7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48577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214554"/>
            <a:ext cx="278608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285992"/>
            <a:ext cx="271464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2786058"/>
            <a:ext cx="300039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000372"/>
            <a:ext cx="350046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3857628"/>
            <a:ext cx="3071834" cy="39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290" y="4214818"/>
            <a:ext cx="328614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0364" y="4500570"/>
            <a:ext cx="52864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71802" y="5572140"/>
            <a:ext cx="535785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Углерод</a:t>
            </a:r>
          </a:p>
          <a:p>
            <a:r>
              <a:rPr lang="ru-RU" dirty="0" smtClean="0"/>
              <a:t>Как восстановитель углерод реагирует с такими неметаллами как, например, кислород, галогены, сера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Углерод способен восстанавливать металлы после </a:t>
            </a:r>
            <a:r>
              <a:rPr lang="ru-RU" dirty="0" smtClean="0"/>
              <a:t>алюминия,</a:t>
            </a:r>
          </a:p>
          <a:p>
            <a:r>
              <a:rPr lang="ru-RU" dirty="0" smtClean="0"/>
              <a:t>Некоторые и до алюминия</a:t>
            </a:r>
          </a:p>
          <a:p>
            <a:endParaRPr lang="ru-RU" dirty="0" smtClean="0"/>
          </a:p>
          <a:p>
            <a:r>
              <a:rPr lang="ru-RU" i="1" dirty="0" smtClean="0"/>
              <a:t>паровая конверсия </a:t>
            </a:r>
            <a:r>
              <a:rPr lang="ru-RU" i="1" dirty="0" smtClean="0"/>
              <a:t>угля</a:t>
            </a:r>
          </a:p>
          <a:p>
            <a:r>
              <a:rPr lang="ru-RU" dirty="0" smtClean="0"/>
              <a:t>С оксидами неметаллов</a:t>
            </a:r>
          </a:p>
          <a:p>
            <a:r>
              <a:rPr lang="ru-RU" dirty="0" smtClean="0"/>
              <a:t>С кислотами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428868"/>
            <a:ext cx="314327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857496"/>
            <a:ext cx="250033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00438"/>
            <a:ext cx="328614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929066"/>
            <a:ext cx="242889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4500570"/>
            <a:ext cx="3000396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4929198"/>
            <a:ext cx="442915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5429264"/>
            <a:ext cx="457203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278608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28"/>
            <a:ext cx="250984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2571744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Все галогениды кремния легко </a:t>
            </a:r>
            <a:r>
              <a:rPr lang="ru-RU" sz="2800" i="1" dirty="0" err="1" smtClean="0"/>
              <a:t>гидролизуются</a:t>
            </a:r>
            <a:r>
              <a:rPr lang="ru-RU" sz="2800" i="1" dirty="0" smtClean="0"/>
              <a:t> водой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7" y="1071546"/>
            <a:ext cx="1643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кремний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643050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 хлором, бромом и йодом кремний реагирует только при нагревании</a:t>
            </a:r>
            <a:endParaRPr lang="ru-RU" sz="2800" dirty="0"/>
          </a:p>
        </p:txBody>
      </p:sp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286124"/>
            <a:ext cx="43577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28596" y="4000504"/>
            <a:ext cx="85010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также растворами щелочей: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4643446"/>
            <a:ext cx="571504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28596" y="5857892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металлами с образованием силицидов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r>
              <a:rPr lang="ru-RU" dirty="0" smtClean="0"/>
              <a:t>Задания из ЕГЭ….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681286"/>
          </a:xfrm>
        </p:spPr>
        <p:txBody>
          <a:bodyPr>
            <a:noAutofit/>
          </a:bodyPr>
          <a:lstStyle/>
          <a:p>
            <a:r>
              <a:rPr lang="ru-RU" sz="2000" dirty="0" smtClean="0"/>
              <a:t>2. В пробирку с раствором соли Х добавили несколько капель раствора кислоты</a:t>
            </a:r>
            <a:r>
              <a:rPr lang="en-US" sz="2000" dirty="0" smtClean="0"/>
              <a:t>Y</a:t>
            </a:r>
            <a:r>
              <a:rPr lang="ru-RU" sz="2000" dirty="0" smtClean="0"/>
              <a:t>. В результате реакции произошло выделение газа с неприятным запахом. </a:t>
            </a:r>
          </a:p>
          <a:p>
            <a:r>
              <a:rPr lang="ru-RU" sz="2000" dirty="0" smtClean="0"/>
              <a:t>1)</a:t>
            </a:r>
            <a:r>
              <a:rPr lang="ru-RU" sz="2000" dirty="0" err="1" smtClean="0"/>
              <a:t>гидроксид</a:t>
            </a:r>
            <a:r>
              <a:rPr lang="ru-RU" sz="2000" dirty="0" smtClean="0"/>
              <a:t> калия </a:t>
            </a:r>
          </a:p>
          <a:p>
            <a:r>
              <a:rPr lang="ru-RU" sz="2000" dirty="0" smtClean="0"/>
              <a:t>2)соляная кислота</a:t>
            </a:r>
          </a:p>
          <a:p>
            <a:r>
              <a:rPr lang="ru-RU" sz="2000" dirty="0" smtClean="0"/>
              <a:t>3)сульфат меди (</a:t>
            </a:r>
            <a:r>
              <a:rPr lang="en-US" sz="2000" dirty="0" smtClean="0"/>
              <a:t>II</a:t>
            </a:r>
            <a:r>
              <a:rPr lang="ru-RU" sz="2000" dirty="0" smtClean="0"/>
              <a:t>)</a:t>
            </a:r>
          </a:p>
          <a:p>
            <a:r>
              <a:rPr lang="ru-RU" sz="2000" dirty="0" smtClean="0"/>
              <a:t>4)карбонат натрия</a:t>
            </a:r>
          </a:p>
          <a:p>
            <a:r>
              <a:rPr lang="ru-RU" sz="2000" dirty="0" smtClean="0"/>
              <a:t>5)сульфид калия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71546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1. В пробирку с раствором соли Х добавили несколько капель раствора вещества Y. В результате реакции наблюдали выделение бесцветного газа.</a:t>
            </a:r>
          </a:p>
          <a:p>
            <a:r>
              <a:rPr lang="ru-RU" sz="2000" dirty="0" smtClean="0"/>
              <a:t>1) KOH</a:t>
            </a:r>
          </a:p>
          <a:p>
            <a:r>
              <a:rPr lang="ru-RU" sz="2000" dirty="0" smtClean="0"/>
              <a:t>2) </a:t>
            </a:r>
            <a:r>
              <a:rPr lang="ru-RU" sz="2000" dirty="0" err="1" smtClean="0"/>
              <a:t>HCl</a:t>
            </a:r>
            <a:endParaRPr lang="ru-RU" sz="2000" dirty="0" smtClean="0"/>
          </a:p>
          <a:p>
            <a:r>
              <a:rPr lang="ru-RU" sz="2000" dirty="0" smtClean="0"/>
              <a:t>3) </a:t>
            </a:r>
            <a:r>
              <a:rPr lang="ru-RU" sz="2000" dirty="0" err="1" smtClean="0"/>
              <a:t>Cu</a:t>
            </a:r>
            <a:r>
              <a:rPr lang="ru-RU" sz="2000" dirty="0" smtClean="0"/>
              <a:t>(NO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)</a:t>
            </a:r>
            <a:r>
              <a:rPr lang="ru-RU" sz="2000" baseline="-25000" dirty="0" smtClean="0"/>
              <a:t>2</a:t>
            </a:r>
            <a:endParaRPr lang="ru-RU" sz="2000" dirty="0" smtClean="0"/>
          </a:p>
          <a:p>
            <a:r>
              <a:rPr lang="ru-RU" sz="2000" dirty="0" smtClean="0"/>
              <a:t>4) K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SO</a:t>
            </a:r>
            <a:r>
              <a:rPr lang="ru-RU" sz="2000" baseline="-25000" dirty="0" smtClean="0"/>
              <a:t>3</a:t>
            </a:r>
            <a:endParaRPr lang="ru-RU" sz="2000" dirty="0" smtClean="0"/>
          </a:p>
          <a:p>
            <a:r>
              <a:rPr lang="ru-RU" sz="2000" dirty="0" smtClean="0"/>
              <a:t>5) Na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SiO</a:t>
            </a:r>
            <a:r>
              <a:rPr lang="ru-RU" sz="2000" baseline="-25000" dirty="0" smtClean="0"/>
              <a:t>3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247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из ЕГЭ по классификации неорганических веществ.....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143404"/>
          </a:xfrm>
        </p:spPr>
        <p:txBody>
          <a:bodyPr>
            <a:normAutofit/>
          </a:bodyPr>
          <a:lstStyle/>
          <a:p>
            <a:r>
              <a:rPr lang="ru-RU" dirty="0" smtClean="0"/>
              <a:t> Среди предложенных формул и названий веществ, расположенных в пронумерованных ячейках, выберите формулу или название, соответствующее: А) соли летучей кислоты, Б) кремнезёму, В) </a:t>
            </a:r>
            <a:r>
              <a:rPr lang="ru-RU" dirty="0" err="1" smtClean="0"/>
              <a:t>пероксиду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b="1" baseline="30000" dirty="0" smtClean="0"/>
              <a:t>1 </a:t>
            </a:r>
            <a:r>
              <a:rPr lang="en-US" dirty="0" smtClean="0"/>
              <a:t>Na</a:t>
            </a:r>
            <a:r>
              <a:rPr lang="en-US" baseline="-25000" dirty="0" smtClean="0"/>
              <a:t>3</a:t>
            </a:r>
            <a:r>
              <a:rPr lang="en-US" dirty="0" smtClean="0"/>
              <a:t>PO</a:t>
            </a:r>
            <a:r>
              <a:rPr lang="en-US" baseline="-25000" dirty="0" smtClean="0"/>
              <a:t>4</a:t>
            </a:r>
            <a:r>
              <a:rPr lang="ru-RU" baseline="-25000" dirty="0" smtClean="0"/>
              <a:t>                                  </a:t>
            </a:r>
            <a:r>
              <a:rPr lang="ru-RU" b="1" baseline="30000" dirty="0" smtClean="0"/>
              <a:t>2</a:t>
            </a:r>
            <a:r>
              <a:rPr lang="en-US" dirty="0" smtClean="0"/>
              <a:t> SiO</a:t>
            </a:r>
            <a:r>
              <a:rPr lang="en-US" baseline="-25000" dirty="0" smtClean="0"/>
              <a:t>2</a:t>
            </a:r>
            <a:r>
              <a:rPr lang="ru-RU" baseline="-25000" dirty="0" smtClean="0"/>
              <a:t>                                    </a:t>
            </a:r>
            <a:r>
              <a:rPr lang="ru-RU" b="1" baseline="30000" dirty="0" smtClean="0"/>
              <a:t>3</a:t>
            </a:r>
            <a:r>
              <a:rPr lang="en-US" dirty="0" smtClean="0"/>
              <a:t> MnO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ru-RU" b="1" baseline="30000" dirty="0" smtClean="0"/>
              <a:t>4</a:t>
            </a:r>
            <a:r>
              <a:rPr lang="en-US" dirty="0" smtClean="0"/>
              <a:t>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ru-RU" baseline="-25000" dirty="0" smtClean="0"/>
              <a:t>                                      </a:t>
            </a:r>
            <a:r>
              <a:rPr lang="ru-RU" b="1" baseline="30000" dirty="0" smtClean="0"/>
              <a:t>5</a:t>
            </a:r>
            <a:r>
              <a:rPr lang="ru-RU" dirty="0" smtClean="0"/>
              <a:t>карбид кальция    </a:t>
            </a:r>
            <a:r>
              <a:rPr lang="ru-RU" b="1" baseline="30000" dirty="0" smtClean="0"/>
              <a:t>6</a:t>
            </a:r>
            <a:r>
              <a:rPr lang="en-US" dirty="0" smtClean="0"/>
              <a:t> MgSiO</a:t>
            </a:r>
            <a:r>
              <a:rPr lang="en-US" baseline="-25000" dirty="0" smtClean="0"/>
              <a:t>3</a:t>
            </a:r>
            <a:endParaRPr lang="ru-RU" dirty="0" smtClean="0"/>
          </a:p>
          <a:p>
            <a:r>
              <a:rPr lang="ru-RU" b="1" baseline="30000" dirty="0" smtClean="0"/>
              <a:t>7</a:t>
            </a:r>
            <a:r>
              <a:rPr lang="ru-RU" dirty="0" smtClean="0"/>
              <a:t>известковая вода     </a:t>
            </a:r>
            <a:r>
              <a:rPr lang="ru-RU" b="1" baseline="30000" dirty="0" smtClean="0"/>
              <a:t>8</a:t>
            </a:r>
            <a:r>
              <a:rPr lang="ru-RU" dirty="0" smtClean="0"/>
              <a:t>пищевая сода         </a:t>
            </a:r>
            <a:r>
              <a:rPr lang="ru-RU" b="1" baseline="30000" dirty="0" smtClean="0"/>
              <a:t>9</a:t>
            </a:r>
            <a:r>
              <a:rPr lang="en-US" dirty="0" smtClean="0"/>
              <a:t>Na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>
            <a:normAutofit/>
          </a:bodyPr>
          <a:lstStyle/>
          <a:p>
            <a:r>
              <a:rPr lang="ru-RU" dirty="0" smtClean="0"/>
              <a:t>Среди предложенных формул и названий веществ, расположенных в пронумерованных ячейках, выберите формулу или название, соответствующее:                                 А) кислотному оксиду, Б) щелочи, В) кислой соли</a:t>
            </a:r>
          </a:p>
          <a:p>
            <a:r>
              <a:rPr lang="ru-RU" dirty="0" smtClean="0"/>
              <a:t> </a:t>
            </a:r>
          </a:p>
          <a:p>
            <a:r>
              <a:rPr lang="ru-RU" b="1" baseline="30000" dirty="0" smtClean="0"/>
              <a:t>1</a:t>
            </a:r>
            <a:r>
              <a:rPr lang="ru-RU" dirty="0" smtClean="0"/>
              <a:t>  едкий натр         </a:t>
            </a:r>
            <a:r>
              <a:rPr lang="ru-RU" b="1" baseline="30000" dirty="0" smtClean="0"/>
              <a:t>2</a:t>
            </a:r>
            <a:r>
              <a:rPr lang="en-US" dirty="0" smtClean="0"/>
              <a:t> N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ru-RU" dirty="0" smtClean="0"/>
              <a:t>                           </a:t>
            </a:r>
            <a:r>
              <a:rPr lang="ru-RU" b="1" baseline="30000" dirty="0" smtClean="0"/>
              <a:t>3</a:t>
            </a:r>
            <a:r>
              <a:rPr lang="en-US" dirty="0" smtClean="0"/>
              <a:t> NH</a:t>
            </a:r>
            <a:r>
              <a:rPr lang="en-US" baseline="-25000" dirty="0" smtClean="0"/>
              <a:t>4</a:t>
            </a: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endParaRPr lang="ru-RU" dirty="0" smtClean="0"/>
          </a:p>
          <a:p>
            <a:r>
              <a:rPr lang="ru-RU" b="1" baseline="30000" dirty="0" smtClean="0"/>
              <a:t>4</a:t>
            </a:r>
            <a:r>
              <a:rPr lang="en-US" dirty="0" smtClean="0"/>
              <a:t> </a:t>
            </a:r>
            <a:r>
              <a:rPr lang="en-US" dirty="0" err="1" smtClean="0"/>
              <a:t>HCOONa</a:t>
            </a:r>
            <a:r>
              <a:rPr lang="ru-RU" dirty="0" smtClean="0"/>
              <a:t>             </a:t>
            </a:r>
            <a:r>
              <a:rPr lang="ru-RU" b="1" baseline="30000" dirty="0" smtClean="0"/>
              <a:t>5</a:t>
            </a:r>
            <a:r>
              <a:rPr lang="ru-RU" dirty="0" smtClean="0"/>
              <a:t>серный ангидрид    </a:t>
            </a:r>
            <a:r>
              <a:rPr lang="ru-RU" b="1" baseline="30000" dirty="0" smtClean="0"/>
              <a:t>6 </a:t>
            </a:r>
            <a:r>
              <a:rPr lang="en-US" dirty="0" smtClean="0"/>
              <a:t>Mg</a:t>
            </a:r>
            <a:r>
              <a:rPr lang="ru-RU" dirty="0" smtClean="0"/>
              <a:t>(ОН)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ru-RU" b="1" baseline="30000" dirty="0" smtClean="0"/>
              <a:t>7</a:t>
            </a:r>
            <a:r>
              <a:rPr lang="ru-RU" dirty="0" smtClean="0"/>
              <a:t>гидрофосфат кальция    </a:t>
            </a:r>
            <a:r>
              <a:rPr lang="ru-RU" b="1" baseline="30000" dirty="0" smtClean="0"/>
              <a:t>8</a:t>
            </a:r>
            <a:r>
              <a:rPr lang="ru-RU" dirty="0" smtClean="0"/>
              <a:t>СО                  </a:t>
            </a:r>
            <a:r>
              <a:rPr lang="ru-RU" b="1" baseline="30000" dirty="0" smtClean="0"/>
              <a:t>9</a:t>
            </a:r>
            <a:r>
              <a:rPr lang="en-US" dirty="0" smtClean="0"/>
              <a:t> MnO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Перечь веществ с </a:t>
            </a:r>
            <a:r>
              <a:rPr lang="ru-RU" dirty="0" err="1" smtClean="0"/>
              <a:t>необычними</a:t>
            </a:r>
            <a:r>
              <a:rPr lang="ru-RU" dirty="0" smtClean="0"/>
              <a:t> названиями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07249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металлов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43602"/>
          </a:xfrm>
        </p:spPr>
        <p:txBody>
          <a:bodyPr/>
          <a:lstStyle/>
          <a:p>
            <a:r>
              <a:rPr lang="ru-RU" dirty="0" smtClean="0"/>
              <a:t>а) Щелочных металлов</a:t>
            </a:r>
          </a:p>
          <a:p>
            <a:r>
              <a:rPr lang="ru-RU" dirty="0" smtClean="0"/>
              <a:t>1) с кислородом</a:t>
            </a:r>
          </a:p>
          <a:p>
            <a:r>
              <a:rPr lang="ru-RU" dirty="0" smtClean="0"/>
              <a:t>4Li + O</a:t>
            </a:r>
            <a:r>
              <a:rPr lang="ru-RU" baseline="-25000" dirty="0" smtClean="0"/>
              <a:t>2</a:t>
            </a:r>
            <a:r>
              <a:rPr lang="ru-RU" dirty="0" smtClean="0"/>
              <a:t> = 2Li</a:t>
            </a:r>
            <a:r>
              <a:rPr lang="ru-RU" baseline="-25000" dirty="0" smtClean="0"/>
              <a:t>2</a:t>
            </a:r>
            <a:r>
              <a:rPr lang="ru-RU" dirty="0" smtClean="0"/>
              <a:t>O     2Na + O</a:t>
            </a:r>
            <a:r>
              <a:rPr lang="ru-RU" baseline="-25000" dirty="0" smtClean="0"/>
              <a:t>2</a:t>
            </a:r>
            <a:r>
              <a:rPr lang="ru-RU" dirty="0" smtClean="0"/>
              <a:t> = Na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en-US" dirty="0" smtClean="0"/>
              <a:t>K + O</a:t>
            </a:r>
            <a:r>
              <a:rPr lang="en-US" baseline="-25000" dirty="0" smtClean="0"/>
              <a:t>2</a:t>
            </a:r>
            <a:r>
              <a:rPr lang="en-US" dirty="0" smtClean="0"/>
              <a:t>  = KO</a:t>
            </a:r>
            <a:r>
              <a:rPr lang="en-US" baseline="-25000" dirty="0" smtClean="0"/>
              <a:t>2 </a:t>
            </a:r>
            <a:r>
              <a:rPr lang="ru-RU" baseline="-25000" dirty="0" smtClean="0"/>
              <a:t>         </a:t>
            </a:r>
            <a:r>
              <a:rPr lang="en-US" dirty="0" err="1" smtClean="0"/>
              <a:t>Rb</a:t>
            </a:r>
            <a:r>
              <a:rPr lang="en-US" dirty="0" smtClean="0"/>
              <a:t> + O</a:t>
            </a:r>
            <a:r>
              <a:rPr lang="en-US" baseline="-25000" dirty="0" smtClean="0"/>
              <a:t>2</a:t>
            </a:r>
            <a:r>
              <a:rPr lang="en-US" dirty="0" smtClean="0"/>
              <a:t>  = RbO</a:t>
            </a:r>
            <a:r>
              <a:rPr lang="en-US" baseline="-25000" dirty="0" smtClean="0"/>
              <a:t>2</a:t>
            </a:r>
            <a:endParaRPr lang="ru-RU" baseline="-25000" dirty="0" smtClean="0"/>
          </a:p>
          <a:p>
            <a:r>
              <a:rPr lang="ru-RU" sz="3600" baseline="-25000" dirty="0" smtClean="0"/>
              <a:t>2) с галогенами</a:t>
            </a:r>
          </a:p>
          <a:p>
            <a:r>
              <a:rPr lang="ru-RU" sz="2800" dirty="0" smtClean="0"/>
              <a:t>2Li + Br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 = 2LiBr     </a:t>
            </a:r>
            <a:r>
              <a:rPr lang="ru-RU" sz="2800" i="1" dirty="0" smtClean="0"/>
              <a:t>бромид лития</a:t>
            </a:r>
            <a:endParaRPr lang="ru-RU" sz="2800" dirty="0" smtClean="0"/>
          </a:p>
          <a:p>
            <a:r>
              <a:rPr lang="ru-RU" sz="2800" dirty="0" smtClean="0"/>
              <a:t>3) с азотом</a:t>
            </a:r>
          </a:p>
          <a:p>
            <a:r>
              <a:rPr lang="ru-RU" sz="2400" dirty="0" smtClean="0"/>
              <a:t>6Li + N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 = 2Li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N </a:t>
            </a:r>
            <a:r>
              <a:rPr lang="ru-RU" sz="2400" i="1" dirty="0" smtClean="0"/>
              <a:t>нитрид лития, остальные при </a:t>
            </a:r>
            <a:r>
              <a:rPr lang="en-US" sz="2400" i="1" dirty="0" smtClean="0"/>
              <a:t>t</a:t>
            </a:r>
          </a:p>
          <a:p>
            <a:r>
              <a:rPr lang="en-US" sz="2400" i="1" dirty="0" smtClean="0"/>
              <a:t>4) c </a:t>
            </a:r>
            <a:r>
              <a:rPr lang="ru-RU" sz="2400" i="1" dirty="0" smtClean="0"/>
              <a:t>фосфором при нагревании</a:t>
            </a:r>
          </a:p>
          <a:p>
            <a:r>
              <a:rPr lang="ru-RU" sz="2400" dirty="0" smtClean="0"/>
              <a:t>3Na + P = Na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Р </a:t>
            </a:r>
            <a:r>
              <a:rPr lang="ru-RU" sz="2400" i="1" dirty="0" smtClean="0"/>
              <a:t>фосфид натрия</a:t>
            </a:r>
            <a:endParaRPr lang="ru-RU" sz="2400" dirty="0" smtClean="0"/>
          </a:p>
          <a:p>
            <a:r>
              <a:rPr lang="ru-RU" sz="2400" dirty="0" smtClean="0"/>
              <a:t>5) с водородом при нагревании</a:t>
            </a:r>
          </a:p>
          <a:p>
            <a:r>
              <a:rPr lang="ru-RU" sz="2400" dirty="0" smtClean="0"/>
              <a:t>Н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 + 2Rb = 2RbН </a:t>
            </a:r>
            <a:r>
              <a:rPr lang="ru-RU" sz="2400" i="1" dirty="0" smtClean="0"/>
              <a:t>гидрид рубидия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8604"/>
            <a:ext cx="7854696" cy="5715040"/>
          </a:xfrm>
        </p:spPr>
        <p:txBody>
          <a:bodyPr/>
          <a:lstStyle/>
          <a:p>
            <a:pPr algn="l"/>
            <a:r>
              <a:rPr lang="ru-RU" dirty="0" smtClean="0"/>
              <a:t>6) С серой при нагревании</a:t>
            </a:r>
          </a:p>
          <a:p>
            <a:pPr algn="l"/>
            <a:r>
              <a:rPr lang="en-US" dirty="0" smtClean="0"/>
              <a:t>S + 2K = K</a:t>
            </a:r>
            <a:r>
              <a:rPr lang="en-US" baseline="-25000" dirty="0" smtClean="0"/>
              <a:t>2</a:t>
            </a:r>
            <a:r>
              <a:rPr lang="en-US" dirty="0" smtClean="0"/>
              <a:t>S </a:t>
            </a:r>
            <a:r>
              <a:rPr lang="ru-RU" i="1" dirty="0" smtClean="0"/>
              <a:t>сульфид</a:t>
            </a:r>
            <a:r>
              <a:rPr lang="en-US" dirty="0" smtClean="0"/>
              <a:t> </a:t>
            </a:r>
            <a:r>
              <a:rPr lang="ru-RU" i="1" dirty="0" smtClean="0"/>
              <a:t>калия</a:t>
            </a:r>
          </a:p>
          <a:p>
            <a:pPr algn="l"/>
            <a:r>
              <a:rPr lang="ru-RU" i="1" dirty="0" smtClean="0"/>
              <a:t>7) С водой</a:t>
            </a:r>
          </a:p>
          <a:p>
            <a:pPr algn="l"/>
            <a:r>
              <a:rPr lang="ru-RU" dirty="0" smtClean="0"/>
              <a:t>2HOH + 2Na = 2NaOH + H</a:t>
            </a:r>
            <a:r>
              <a:rPr lang="ru-RU" baseline="-25000" dirty="0" smtClean="0"/>
              <a:t>2</a:t>
            </a:r>
            <a:r>
              <a:rPr lang="ru-RU" dirty="0" smtClean="0"/>
              <a:t>↑</a:t>
            </a:r>
          </a:p>
          <a:p>
            <a:pPr algn="l"/>
            <a:r>
              <a:rPr lang="ru-RU" dirty="0" smtClean="0"/>
              <a:t>8) </a:t>
            </a:r>
            <a:r>
              <a:rPr lang="ru-RU" i="1" dirty="0" smtClean="0"/>
              <a:t>с галогенопроизводными углеводородов (реакция </a:t>
            </a:r>
            <a:r>
              <a:rPr lang="ru-RU" i="1" dirty="0" err="1" smtClean="0"/>
              <a:t>Вюрца</a:t>
            </a:r>
            <a:r>
              <a:rPr lang="ru-RU" i="1" dirty="0" smtClean="0"/>
              <a:t>): </a:t>
            </a:r>
            <a:r>
              <a:rPr lang="en-US" dirty="0" smtClean="0"/>
              <a:t>2Na + 2C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Cl → 2NaCl + C</a:t>
            </a:r>
            <a:r>
              <a:rPr lang="en-US" baseline="-25000" dirty="0" smtClean="0"/>
              <a:t>4</a:t>
            </a:r>
            <a:r>
              <a:rPr lang="en-US" dirty="0" smtClean="0"/>
              <a:t>H</a:t>
            </a:r>
            <a:r>
              <a:rPr lang="en-US" baseline="-25000" dirty="0" smtClean="0"/>
              <a:t>10</a:t>
            </a:r>
            <a:endParaRPr lang="ru-RU" dirty="0" smtClean="0"/>
          </a:p>
          <a:p>
            <a:pPr algn="l"/>
            <a:r>
              <a:rPr lang="ru-RU" dirty="0" smtClean="0"/>
              <a:t>9) </a:t>
            </a:r>
            <a:r>
              <a:rPr lang="ru-RU" i="1" dirty="0" smtClean="0"/>
              <a:t>со спиртами и фенолами</a:t>
            </a:r>
            <a:endParaRPr lang="ru-RU" dirty="0" smtClean="0"/>
          </a:p>
          <a:p>
            <a:r>
              <a:rPr lang="ru-RU" dirty="0" smtClean="0"/>
              <a:t>2CH</a:t>
            </a:r>
            <a:r>
              <a:rPr lang="ru-RU" baseline="-25000" dirty="0" smtClean="0"/>
              <a:t>3</a:t>
            </a:r>
            <a:r>
              <a:rPr lang="ru-RU" dirty="0" smtClean="0"/>
              <a:t>OH + 2К = 2CH</a:t>
            </a:r>
            <a:r>
              <a:rPr lang="ru-RU" baseline="-25000" dirty="0" smtClean="0"/>
              <a:t>3</a:t>
            </a:r>
            <a:r>
              <a:rPr lang="ru-RU" dirty="0" smtClean="0"/>
              <a:t>OК + H</a:t>
            </a:r>
            <a:r>
              <a:rPr lang="ru-RU" baseline="-25000" dirty="0" smtClean="0"/>
              <a:t>2</a:t>
            </a:r>
            <a:r>
              <a:rPr lang="ru-RU" dirty="0" smtClean="0"/>
              <a:t>↑    </a:t>
            </a:r>
            <a:r>
              <a:rPr lang="ru-RU" i="1" dirty="0" err="1" smtClean="0"/>
              <a:t>метилат</a:t>
            </a:r>
            <a:r>
              <a:rPr lang="ru-RU" i="1" dirty="0" smtClean="0"/>
              <a:t> калия </a:t>
            </a:r>
            <a:r>
              <a:rPr lang="ru-RU" dirty="0" smtClean="0"/>
              <a:t>2C</a:t>
            </a:r>
            <a:r>
              <a:rPr lang="ru-RU" baseline="-25000" dirty="0" smtClean="0"/>
              <a:t>6</a:t>
            </a:r>
            <a:r>
              <a:rPr lang="ru-RU" dirty="0" smtClean="0"/>
              <a:t>H</a:t>
            </a:r>
            <a:r>
              <a:rPr lang="ru-RU" baseline="-25000" dirty="0" smtClean="0"/>
              <a:t>5</a:t>
            </a:r>
            <a:r>
              <a:rPr lang="ru-RU" dirty="0" smtClean="0"/>
              <a:t>OH + 2Na  = 2C</a:t>
            </a:r>
            <a:r>
              <a:rPr lang="ru-RU" baseline="-25000" dirty="0" smtClean="0"/>
              <a:t>6</a:t>
            </a:r>
            <a:r>
              <a:rPr lang="ru-RU" dirty="0" smtClean="0"/>
              <a:t>H</a:t>
            </a:r>
            <a:r>
              <a:rPr lang="ru-RU" baseline="-25000" dirty="0" smtClean="0"/>
              <a:t>5</a:t>
            </a:r>
            <a:r>
              <a:rPr lang="ru-RU" dirty="0" smtClean="0"/>
              <a:t>ONa + H</a:t>
            </a:r>
            <a:r>
              <a:rPr lang="ru-RU" baseline="-25000" dirty="0" smtClean="0"/>
              <a:t>2                 </a:t>
            </a:r>
            <a:r>
              <a:rPr lang="ru-RU" i="1" dirty="0" smtClean="0"/>
              <a:t>фенолят натрия</a:t>
            </a:r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10310"/>
          </a:xfrm>
        </p:spPr>
        <p:txBody>
          <a:bodyPr/>
          <a:lstStyle/>
          <a:p>
            <a:r>
              <a:rPr lang="ru-RU" dirty="0" smtClean="0"/>
              <a:t>б) </a:t>
            </a:r>
            <a:r>
              <a:rPr lang="ru-RU" dirty="0" err="1" smtClean="0"/>
              <a:t>Щелочно-земельных</a:t>
            </a:r>
            <a:r>
              <a:rPr lang="ru-RU" dirty="0" smtClean="0"/>
              <a:t> металлов</a:t>
            </a:r>
          </a:p>
          <a:p>
            <a:r>
              <a:rPr lang="ru-RU" dirty="0" smtClean="0"/>
              <a:t>1)с кислородом  </a:t>
            </a:r>
            <a:r>
              <a:rPr lang="en-US" dirty="0" smtClean="0"/>
              <a:t>2Mg + O</a:t>
            </a:r>
            <a:r>
              <a:rPr lang="en-US" baseline="-25000" dirty="0" smtClean="0"/>
              <a:t>2</a:t>
            </a:r>
            <a:r>
              <a:rPr lang="en-US" dirty="0" smtClean="0"/>
              <a:t> = 2MgO</a:t>
            </a:r>
            <a:r>
              <a:rPr lang="ru-RU" dirty="0" smtClean="0"/>
              <a:t>  (барий </a:t>
            </a:r>
            <a:r>
              <a:rPr lang="ru-RU" dirty="0" err="1" smtClean="0"/>
              <a:t>искл</a:t>
            </a:r>
            <a:r>
              <a:rPr lang="ru-RU" dirty="0" smtClean="0"/>
              <a:t>.)</a:t>
            </a:r>
          </a:p>
          <a:p>
            <a:r>
              <a:rPr lang="ru-RU" dirty="0" smtClean="0"/>
              <a:t>2) с галогенами </a:t>
            </a:r>
            <a:r>
              <a:rPr lang="ru-RU" dirty="0" err="1" smtClean="0"/>
              <a:t>Мg</a:t>
            </a:r>
            <a:r>
              <a:rPr lang="ru-RU" dirty="0" smtClean="0"/>
              <a:t> + I</a:t>
            </a:r>
            <a:r>
              <a:rPr lang="ru-RU" baseline="-25000" dirty="0" smtClean="0"/>
              <a:t>2</a:t>
            </a:r>
            <a:r>
              <a:rPr lang="ru-RU" dirty="0" smtClean="0"/>
              <a:t> = MgI</a:t>
            </a:r>
            <a:r>
              <a:rPr lang="ru-RU" baseline="-25000" dirty="0" smtClean="0"/>
              <a:t>2</a:t>
            </a:r>
            <a:r>
              <a:rPr lang="ru-RU" dirty="0" smtClean="0"/>
              <a:t> – </a:t>
            </a:r>
            <a:r>
              <a:rPr lang="ru-RU" i="1" dirty="0" smtClean="0"/>
              <a:t>иодид магния</a:t>
            </a:r>
            <a:endParaRPr lang="ru-RU" dirty="0" smtClean="0"/>
          </a:p>
          <a:p>
            <a:r>
              <a:rPr lang="ru-RU" dirty="0" smtClean="0"/>
              <a:t>(бериллий только при высоких температурах)</a:t>
            </a:r>
          </a:p>
          <a:p>
            <a:r>
              <a:rPr lang="ru-RU" dirty="0" smtClean="0"/>
              <a:t>3) с углеродом 2Ве + С = Ве</a:t>
            </a:r>
            <a:r>
              <a:rPr lang="ru-RU" sz="2400" dirty="0" smtClean="0"/>
              <a:t>2</a:t>
            </a:r>
            <a:r>
              <a:rPr lang="ru-RU" sz="3600" dirty="0" smtClean="0"/>
              <a:t>с, </a:t>
            </a:r>
            <a:r>
              <a:rPr lang="ru-RU" sz="2400" dirty="0" smtClean="0"/>
              <a:t>все остальные карбиды : </a:t>
            </a:r>
            <a:r>
              <a:rPr lang="ru-RU" sz="2400" dirty="0" err="1" smtClean="0"/>
              <a:t>Са</a:t>
            </a:r>
            <a:r>
              <a:rPr lang="ru-RU" sz="2400" dirty="0" smtClean="0"/>
              <a:t> + 2С = СаС</a:t>
            </a:r>
            <a:r>
              <a:rPr lang="ru-RU" sz="2000" dirty="0" smtClean="0"/>
              <a:t>2</a:t>
            </a:r>
          </a:p>
          <a:p>
            <a:r>
              <a:rPr lang="ru-RU" sz="2400" dirty="0" smtClean="0"/>
              <a:t>4) с водородом все кроме бериллия</a:t>
            </a:r>
          </a:p>
          <a:p>
            <a:r>
              <a:rPr lang="ru-RU" sz="2400" dirty="0" smtClean="0"/>
              <a:t>5) с водой бериллий – нет, магний  при кипячении.   </a:t>
            </a:r>
            <a:r>
              <a:rPr lang="en-US" sz="2400" dirty="0" smtClean="0"/>
              <a:t>Mg + 2H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= Mg(OH)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+ 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ru-RU" sz="2400" dirty="0" smtClean="0"/>
              <a:t>остальные при обычных </a:t>
            </a:r>
            <a:r>
              <a:rPr lang="ru-RU" sz="2400" dirty="0" err="1" smtClean="0"/>
              <a:t>усл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6) с кислотами </a:t>
            </a:r>
            <a:r>
              <a:rPr lang="en-US" sz="2400" dirty="0" smtClean="0"/>
              <a:t>Mg + 2HBr = MgBr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 + 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↑</a:t>
            </a:r>
            <a:endParaRPr lang="ru-RU" sz="2400" dirty="0" smtClean="0"/>
          </a:p>
          <a:p>
            <a:r>
              <a:rPr lang="ru-RU" sz="2400" dirty="0" smtClean="0"/>
              <a:t>7) бериллий реагирует с щелочами </a:t>
            </a:r>
          </a:p>
          <a:p>
            <a:r>
              <a:rPr lang="ru-RU" sz="2400" dirty="0" err="1" smtClean="0"/>
              <a:t>Be</a:t>
            </a:r>
            <a:r>
              <a:rPr lang="ru-RU" sz="2400" dirty="0" smtClean="0"/>
              <a:t> + 2KOH + 2H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O = H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↑ + K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[</a:t>
            </a:r>
            <a:r>
              <a:rPr lang="ru-RU" sz="2400" dirty="0" err="1" smtClean="0"/>
              <a:t>Be</a:t>
            </a:r>
            <a:r>
              <a:rPr lang="ru-RU" sz="2400" dirty="0" smtClean="0"/>
              <a:t>(OH)</a:t>
            </a:r>
            <a:r>
              <a:rPr lang="ru-RU" sz="2400" baseline="-25000" dirty="0" smtClean="0"/>
              <a:t>4</a:t>
            </a:r>
            <a:r>
              <a:rPr lang="ru-RU" sz="2400" dirty="0" smtClean="0"/>
              <a:t>] — </a:t>
            </a:r>
            <a:r>
              <a:rPr lang="ru-RU" sz="2400" i="1" dirty="0" err="1" smtClean="0"/>
              <a:t>тетрагидроксобериллат</a:t>
            </a:r>
            <a:r>
              <a:rPr lang="ru-RU" sz="2400" i="1" dirty="0" smtClean="0"/>
              <a:t> калия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7829576" cy="5967434"/>
          </a:xfrm>
        </p:spPr>
        <p:txBody>
          <a:bodyPr/>
          <a:lstStyle/>
          <a:p>
            <a:r>
              <a:rPr lang="ru-RU" dirty="0" smtClean="0"/>
              <a:t>С кислотами-окислителями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C:\Users\Владелец\Desktop\61b73d4d3093a9845681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64631"/>
            <a:ext cx="8501122" cy="4493195"/>
          </a:xfrm>
          <a:prstGeom prst="rect">
            <a:avLst/>
          </a:prstGeom>
          <a:noFill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929198"/>
            <a:ext cx="7643866" cy="19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409</TotalTime>
  <Words>645</Words>
  <PresentationFormat>Экран (4:3)</PresentationFormat>
  <Paragraphs>219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МБОУ «Красногвардейская средняя общеобразовательная школа №1»</vt:lpstr>
      <vt:lpstr>Классификация неорганических веществ</vt:lpstr>
      <vt:lpstr>Задание из ЕГЭ по классификации неорганических веществ..... </vt:lpstr>
      <vt:lpstr>  </vt:lpstr>
      <vt:lpstr>Перечь веществ с необычними названиями</vt:lpstr>
      <vt:lpstr>Химические свойства металлов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Химические свойства неметаллов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Задания из ЕГЭ….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«Красногвардейская средняя общеобразовательная школа №1»</dc:title>
  <dc:creator>Владелец</dc:creator>
  <cp:lastModifiedBy>Владелец</cp:lastModifiedBy>
  <cp:revision>34</cp:revision>
  <dcterms:created xsi:type="dcterms:W3CDTF">2022-10-31T14:03:16Z</dcterms:created>
  <dcterms:modified xsi:type="dcterms:W3CDTF">2022-11-01T07:50:42Z</dcterms:modified>
</cp:coreProperties>
</file>