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04.01.2023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04.01.2023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04.01.2023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04.01.2023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0.png"/><Relationship Id="rId7" Type="http://schemas.openxmlformats.org/officeDocument/2006/relationships/image" Target="../media/image4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38.png"/><Relationship Id="rId4" Type="http://schemas.openxmlformats.org/officeDocument/2006/relationships/image" Target="../media/image41.png"/><Relationship Id="rId9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7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39.png"/><Relationship Id="rId9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786742" cy="128588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Красногвардейская средняя общеобразовательная школа №1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1785926"/>
            <a:ext cx="7458100" cy="4588996"/>
          </a:xfrm>
        </p:spPr>
        <p:txBody>
          <a:bodyPr/>
          <a:lstStyle/>
          <a:p>
            <a:endParaRPr lang="ru-RU" sz="4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Химические свойства неорганических соединений</a:t>
            </a:r>
          </a:p>
          <a:p>
            <a:pPr algn="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Часть 2 (сложные вещества)</a:t>
            </a:r>
          </a:p>
          <a:p>
            <a:endParaRPr lang="ru-RU" sz="4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pPr algn="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химии: Уткин Е.А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746760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467600" cy="618822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к реакциям оксидов с солями можно условно отнести взаимодействие сернистого и углекислого газов с водными растворами или взвесями соответствующих солей — сульфитов и карбонатов  </a:t>
            </a:r>
            <a:r>
              <a:rPr lang="en-US" dirty="0" smtClean="0"/>
              <a:t>Na</a:t>
            </a:r>
            <a:r>
              <a:rPr lang="en-US" baseline="-25000" dirty="0" smtClean="0"/>
              <a:t>2</a:t>
            </a:r>
            <a:r>
              <a:rPr lang="en-US" dirty="0" smtClean="0"/>
              <a:t>CO</a:t>
            </a:r>
            <a:r>
              <a:rPr lang="en-US" baseline="-25000" dirty="0" smtClean="0"/>
              <a:t>3</a:t>
            </a:r>
            <a:r>
              <a:rPr lang="en-US" dirty="0" smtClean="0"/>
              <a:t> + CO</a:t>
            </a:r>
            <a:r>
              <a:rPr lang="en-US" baseline="-25000" dirty="0" smtClean="0"/>
              <a:t>2</a:t>
            </a:r>
            <a:r>
              <a:rPr lang="en-US" dirty="0" smtClean="0"/>
              <a:t> + H</a:t>
            </a:r>
            <a:r>
              <a:rPr lang="en-US" baseline="-25000" dirty="0" smtClean="0"/>
              <a:t>2</a:t>
            </a:r>
            <a:r>
              <a:rPr lang="en-US" dirty="0" smtClean="0"/>
              <a:t>O = 2NaHCO</a:t>
            </a:r>
            <a:r>
              <a:rPr lang="en-US" baseline="-25000" dirty="0" smtClean="0"/>
              <a:t>3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</a:t>
            </a:r>
            <a:r>
              <a:rPr lang="en-US" dirty="0" smtClean="0"/>
              <a:t>CaCO</a:t>
            </a:r>
            <a:r>
              <a:rPr lang="en-US" baseline="-25000" dirty="0" smtClean="0"/>
              <a:t>3</a:t>
            </a:r>
            <a:r>
              <a:rPr lang="en-US" dirty="0" smtClean="0"/>
              <a:t> + CO</a:t>
            </a:r>
            <a:r>
              <a:rPr lang="en-US" baseline="-25000" dirty="0" smtClean="0"/>
              <a:t>2</a:t>
            </a:r>
            <a:r>
              <a:rPr lang="en-US" dirty="0" smtClean="0"/>
              <a:t> + H</a:t>
            </a:r>
            <a:r>
              <a:rPr lang="en-US" baseline="-25000" dirty="0" smtClean="0"/>
              <a:t>2</a:t>
            </a:r>
            <a:r>
              <a:rPr lang="en-US" dirty="0" smtClean="0"/>
              <a:t>O = Ca(HCO</a:t>
            </a:r>
            <a:r>
              <a:rPr lang="en-US" baseline="-25000" dirty="0" smtClean="0"/>
              <a:t>3</a:t>
            </a:r>
            <a:r>
              <a:rPr lang="en-US" dirty="0" smtClean="0"/>
              <a:t>)</a:t>
            </a:r>
            <a:r>
              <a:rPr lang="en-US" baseline="-25000" dirty="0" smtClean="0"/>
              <a:t>2</a:t>
            </a:r>
            <a:endParaRPr lang="ru-RU" dirty="0" smtClean="0"/>
          </a:p>
          <a:p>
            <a:r>
              <a:rPr lang="ru-RU" dirty="0" smtClean="0"/>
              <a:t>K</a:t>
            </a:r>
            <a:r>
              <a:rPr lang="ru-RU" baseline="-25000" dirty="0" smtClean="0"/>
              <a:t>2</a:t>
            </a:r>
            <a:r>
              <a:rPr lang="ru-RU" dirty="0" smtClean="0"/>
              <a:t>СO</a:t>
            </a:r>
            <a:r>
              <a:rPr lang="ru-RU" baseline="-25000" dirty="0" smtClean="0"/>
              <a:t>3</a:t>
            </a:r>
            <a:r>
              <a:rPr lang="ru-RU" dirty="0" smtClean="0"/>
              <a:t> + SO</a:t>
            </a:r>
            <a:r>
              <a:rPr lang="ru-RU" baseline="-25000" dirty="0" smtClean="0"/>
              <a:t>2</a:t>
            </a:r>
            <a:r>
              <a:rPr lang="ru-RU" dirty="0" smtClean="0"/>
              <a:t> = K</a:t>
            </a:r>
            <a:r>
              <a:rPr lang="ru-RU" baseline="-25000" dirty="0" smtClean="0"/>
              <a:t>2</a:t>
            </a:r>
            <a:r>
              <a:rPr lang="ru-RU" dirty="0" smtClean="0"/>
              <a:t>SO</a:t>
            </a:r>
            <a:r>
              <a:rPr lang="ru-RU" baseline="-25000" dirty="0" smtClean="0"/>
              <a:t>3</a:t>
            </a:r>
            <a:r>
              <a:rPr lang="ru-RU" dirty="0" smtClean="0"/>
              <a:t> + CO</a:t>
            </a:r>
            <a:r>
              <a:rPr lang="ru-RU" baseline="-25000" dirty="0" smtClean="0"/>
              <a:t>2</a:t>
            </a:r>
            <a:endParaRPr lang="ru-RU" dirty="0" smtClean="0"/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ОВР с участием оксидов</a:t>
            </a: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Восстановление оксидов металлов и неметаллов</a:t>
            </a:r>
          </a:p>
          <a:p>
            <a:pPr>
              <a:buNone/>
            </a:pPr>
            <a:r>
              <a:rPr lang="ru-RU" dirty="0" smtClean="0"/>
              <a:t>В зависимости от положения в ряду активности</a:t>
            </a:r>
          </a:p>
          <a:p>
            <a:r>
              <a:rPr lang="ru-RU" dirty="0" smtClean="0"/>
              <a:t>Cr</a:t>
            </a:r>
            <a:r>
              <a:rPr lang="ru-RU" baseline="-25000" dirty="0" smtClean="0"/>
              <a:t>2</a:t>
            </a:r>
            <a:r>
              <a:rPr lang="ru-RU" dirty="0" smtClean="0"/>
              <a:t>O</a:t>
            </a:r>
            <a:r>
              <a:rPr lang="ru-RU" baseline="-25000" dirty="0" smtClean="0"/>
              <a:t>3</a:t>
            </a:r>
            <a:r>
              <a:rPr lang="ru-RU" dirty="0" smtClean="0"/>
              <a:t> + 2Al </a:t>
            </a:r>
            <a:r>
              <a:rPr lang="ru-RU" dirty="0" err="1" smtClean="0"/>
              <a:t>=</a:t>
            </a:r>
            <a:r>
              <a:rPr lang="ru-RU" i="1" dirty="0" err="1" smtClean="0"/>
              <a:t>t</a:t>
            </a:r>
            <a:r>
              <a:rPr lang="ru-RU" i="1" baseline="30000" dirty="0" err="1" smtClean="0"/>
              <a:t>o</a:t>
            </a:r>
            <a:r>
              <a:rPr lang="ru-RU" dirty="0" err="1" smtClean="0"/>
              <a:t>=</a:t>
            </a:r>
            <a:r>
              <a:rPr lang="ru-RU" dirty="0" smtClean="0"/>
              <a:t>&gt; Al</a:t>
            </a:r>
            <a:r>
              <a:rPr lang="ru-RU" baseline="-25000" dirty="0" smtClean="0"/>
              <a:t>2</a:t>
            </a:r>
            <a:r>
              <a:rPr lang="ru-RU" dirty="0" smtClean="0"/>
              <a:t>O</a:t>
            </a:r>
            <a:r>
              <a:rPr lang="ru-RU" baseline="-25000" dirty="0" smtClean="0"/>
              <a:t>3</a:t>
            </a:r>
            <a:r>
              <a:rPr lang="ru-RU" dirty="0" smtClean="0"/>
              <a:t> + 2Cr</a:t>
            </a:r>
          </a:p>
          <a:p>
            <a:r>
              <a:rPr lang="ru-RU" dirty="0" smtClean="0"/>
              <a:t>оксиды практически всех металлов, находящихся в ряду активности правее алюминия, могут быть восстановлены до свободных металлов водородом (H</a:t>
            </a:r>
            <a:r>
              <a:rPr lang="ru-RU" baseline="-25000" dirty="0" smtClean="0"/>
              <a:t>2</a:t>
            </a:r>
            <a:r>
              <a:rPr lang="ru-RU" dirty="0" smtClean="0"/>
              <a:t>), углеродом (C) и угарным газом (CO) при нагревании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142852"/>
            <a:ext cx="7467600" cy="13178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14290"/>
            <a:ext cx="7467600" cy="625966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Fe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r>
              <a:rPr lang="en-US" dirty="0" smtClean="0"/>
              <a:t> + 3CO =</a:t>
            </a:r>
            <a:r>
              <a:rPr lang="en-US" i="1" dirty="0" smtClean="0"/>
              <a:t>t</a:t>
            </a:r>
            <a:r>
              <a:rPr lang="en-US" i="1" baseline="30000" dirty="0" smtClean="0"/>
              <a:t>o</a:t>
            </a:r>
            <a:r>
              <a:rPr lang="en-US" dirty="0" smtClean="0"/>
              <a:t>=&gt; 2Fe + 3CO</a:t>
            </a:r>
            <a:r>
              <a:rPr lang="en-US" baseline="-25000" dirty="0" smtClean="0"/>
              <a:t>2</a:t>
            </a:r>
            <a:endParaRPr lang="ru-RU" dirty="0" smtClean="0"/>
          </a:p>
          <a:p>
            <a:r>
              <a:rPr lang="en-US" dirty="0" err="1" smtClean="0"/>
              <a:t>CuO</a:t>
            </a:r>
            <a:r>
              <a:rPr lang="en-US" dirty="0" smtClean="0"/>
              <a:t> + C =</a:t>
            </a:r>
            <a:r>
              <a:rPr lang="en-US" i="1" dirty="0" smtClean="0"/>
              <a:t>t</a:t>
            </a:r>
            <a:r>
              <a:rPr lang="en-US" i="1" baseline="30000" dirty="0" smtClean="0"/>
              <a:t>o</a:t>
            </a:r>
            <a:r>
              <a:rPr lang="en-US" dirty="0" smtClean="0"/>
              <a:t>=&gt; Cu + CO</a:t>
            </a:r>
            <a:endParaRPr lang="ru-RU" dirty="0" smtClean="0"/>
          </a:p>
          <a:p>
            <a:r>
              <a:rPr lang="ru-RU" dirty="0" err="1" smtClean="0"/>
              <a:t>FeO</a:t>
            </a:r>
            <a:r>
              <a:rPr lang="ru-RU" dirty="0" smtClean="0"/>
              <a:t> + H</a:t>
            </a:r>
            <a:r>
              <a:rPr lang="ru-RU" baseline="-25000" dirty="0" smtClean="0"/>
              <a:t>2</a:t>
            </a:r>
            <a:r>
              <a:rPr lang="ru-RU" dirty="0" smtClean="0"/>
              <a:t> </a:t>
            </a:r>
            <a:r>
              <a:rPr lang="ru-RU" dirty="0" err="1" smtClean="0"/>
              <a:t>=</a:t>
            </a:r>
            <a:r>
              <a:rPr lang="ru-RU" i="1" dirty="0" err="1" smtClean="0"/>
              <a:t>t</a:t>
            </a:r>
            <a:r>
              <a:rPr lang="ru-RU" i="1" baseline="30000" dirty="0" err="1" smtClean="0"/>
              <a:t>o</a:t>
            </a:r>
            <a:r>
              <a:rPr lang="ru-RU" dirty="0" err="1" smtClean="0"/>
              <a:t>=</a:t>
            </a:r>
            <a:r>
              <a:rPr lang="ru-RU" dirty="0" smtClean="0"/>
              <a:t>&gt; </a:t>
            </a:r>
            <a:r>
              <a:rPr lang="ru-RU" dirty="0" err="1" smtClean="0"/>
              <a:t>Fe</a:t>
            </a:r>
            <a:r>
              <a:rPr lang="ru-RU" dirty="0" smtClean="0"/>
              <a:t> + H</a:t>
            </a:r>
            <a:r>
              <a:rPr lang="ru-RU" baseline="-25000" dirty="0" smtClean="0"/>
              <a:t>2</a:t>
            </a:r>
            <a:r>
              <a:rPr lang="ru-RU" dirty="0" smtClean="0"/>
              <a:t>O</a:t>
            </a:r>
          </a:p>
          <a:p>
            <a:r>
              <a:rPr lang="ru-RU" dirty="0" smtClean="0"/>
              <a:t>Для металлов с промежуточными с.о. может быть частичное или не полное восстановление</a:t>
            </a:r>
          </a:p>
          <a:p>
            <a:r>
              <a:rPr lang="en-US" dirty="0" smtClean="0"/>
              <a:t>Fe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r>
              <a:rPr lang="en-US" dirty="0" smtClean="0"/>
              <a:t> + CO </a:t>
            </a:r>
            <a:r>
              <a:rPr lang="en-US" i="1" dirty="0" smtClean="0"/>
              <a:t>=t</a:t>
            </a:r>
            <a:r>
              <a:rPr lang="en-US" i="1" baseline="30000" dirty="0" smtClean="0"/>
              <a:t>o</a:t>
            </a:r>
            <a:r>
              <a:rPr lang="en-US" dirty="0" smtClean="0"/>
              <a:t>=&gt; 2FeO + CO</a:t>
            </a:r>
            <a:r>
              <a:rPr lang="en-US" baseline="-25000" dirty="0" smtClean="0"/>
              <a:t>2</a:t>
            </a:r>
            <a:endParaRPr lang="ru-RU" dirty="0" smtClean="0"/>
          </a:p>
          <a:p>
            <a:r>
              <a:rPr lang="en-US" dirty="0" smtClean="0"/>
              <a:t>4CuO + C  =</a:t>
            </a:r>
            <a:r>
              <a:rPr lang="en-US" i="1" dirty="0" smtClean="0"/>
              <a:t>t</a:t>
            </a:r>
            <a:r>
              <a:rPr lang="en-US" i="1" baseline="30000" dirty="0" smtClean="0"/>
              <a:t>o</a:t>
            </a:r>
            <a:r>
              <a:rPr lang="en-US" dirty="0" smtClean="0"/>
              <a:t>=&gt; 2Cu</a:t>
            </a:r>
            <a:r>
              <a:rPr lang="en-US" baseline="-25000" dirty="0" smtClean="0"/>
              <a:t>2</a:t>
            </a:r>
            <a:r>
              <a:rPr lang="en-US" dirty="0" smtClean="0"/>
              <a:t>O + CO</a:t>
            </a:r>
            <a:r>
              <a:rPr lang="en-US" baseline="-25000" dirty="0" smtClean="0"/>
              <a:t>2</a:t>
            </a:r>
            <a:endParaRPr lang="ru-RU" dirty="0" smtClean="0"/>
          </a:p>
          <a:p>
            <a:r>
              <a:rPr lang="ru-RU" dirty="0" smtClean="0"/>
              <a:t>Оксиды активных металлов (щелочных, щелочноземельных, магния и алюминия) с водородом и угарным газом не реагируют.</a:t>
            </a:r>
          </a:p>
          <a:p>
            <a:r>
              <a:rPr lang="en-US" dirty="0" smtClean="0"/>
              <a:t>2Al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r>
              <a:rPr lang="en-US" dirty="0" smtClean="0"/>
              <a:t> + 9C  =</a:t>
            </a:r>
            <a:r>
              <a:rPr lang="en-US" i="1" dirty="0" smtClean="0"/>
              <a:t>t</a:t>
            </a:r>
            <a:r>
              <a:rPr lang="en-US" i="1" baseline="30000" dirty="0" smtClean="0"/>
              <a:t>o</a:t>
            </a:r>
            <a:r>
              <a:rPr lang="en-US" dirty="0" smtClean="0"/>
              <a:t>=&gt; Al</a:t>
            </a:r>
            <a:r>
              <a:rPr lang="en-US" baseline="-25000" dirty="0" smtClean="0"/>
              <a:t>4</a:t>
            </a:r>
            <a:r>
              <a:rPr lang="en-US" dirty="0" smtClean="0"/>
              <a:t>C</a:t>
            </a:r>
            <a:r>
              <a:rPr lang="en-US" baseline="-25000" dirty="0" smtClean="0"/>
              <a:t>3</a:t>
            </a:r>
            <a:r>
              <a:rPr lang="en-US" dirty="0" smtClean="0"/>
              <a:t> + 6CO</a:t>
            </a:r>
            <a:endParaRPr lang="ru-RU" dirty="0" smtClean="0"/>
          </a:p>
          <a:p>
            <a:r>
              <a:rPr lang="en-US" dirty="0" err="1" smtClean="0"/>
              <a:t>CaO</a:t>
            </a:r>
            <a:r>
              <a:rPr lang="en-US" dirty="0" smtClean="0"/>
              <a:t> + 3C  =</a:t>
            </a:r>
            <a:r>
              <a:rPr lang="en-US" i="1" dirty="0" smtClean="0"/>
              <a:t>t</a:t>
            </a:r>
            <a:r>
              <a:rPr lang="en-US" i="1" baseline="30000" dirty="0" smtClean="0"/>
              <a:t>o</a:t>
            </a:r>
            <a:r>
              <a:rPr lang="en-US" dirty="0" smtClean="0"/>
              <a:t>=&gt; CaC</a:t>
            </a:r>
            <a:r>
              <a:rPr lang="en-US" baseline="-25000" dirty="0" smtClean="0"/>
              <a:t>2</a:t>
            </a:r>
            <a:r>
              <a:rPr lang="en-US" dirty="0" smtClean="0"/>
              <a:t> + CO</a:t>
            </a:r>
            <a:endParaRPr lang="ru-RU" dirty="0" smtClean="0"/>
          </a:p>
          <a:p>
            <a:r>
              <a:rPr lang="ru-RU" dirty="0" smtClean="0"/>
              <a:t>Оксиды неметаллов нередко могут быть восстановлены металлами до свободных неметаллов </a:t>
            </a:r>
            <a:r>
              <a:rPr lang="en-US" dirty="0" smtClean="0"/>
              <a:t>CO</a:t>
            </a:r>
            <a:r>
              <a:rPr lang="en-US" baseline="-25000" dirty="0" smtClean="0"/>
              <a:t>2</a:t>
            </a:r>
            <a:r>
              <a:rPr lang="en-US" dirty="0" smtClean="0"/>
              <a:t> + 2Mg =</a:t>
            </a:r>
            <a:r>
              <a:rPr lang="en-US" i="1" dirty="0" smtClean="0"/>
              <a:t>t</a:t>
            </a:r>
            <a:r>
              <a:rPr lang="en-US" i="1" baseline="30000" dirty="0" smtClean="0"/>
              <a:t>o</a:t>
            </a:r>
            <a:r>
              <a:rPr lang="en-US" dirty="0" smtClean="0"/>
              <a:t>=&gt; 2MgO + C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</a:t>
            </a:r>
            <a:r>
              <a:rPr lang="en-US" dirty="0" smtClean="0"/>
              <a:t>SiO</a:t>
            </a:r>
            <a:r>
              <a:rPr lang="en-US" baseline="-25000" dirty="0" smtClean="0"/>
              <a:t>2</a:t>
            </a:r>
            <a:r>
              <a:rPr lang="en-US" dirty="0" smtClean="0"/>
              <a:t> + 2Mg =</a:t>
            </a:r>
            <a:r>
              <a:rPr lang="en-US" i="1" dirty="0" smtClean="0"/>
              <a:t>t</a:t>
            </a:r>
            <a:r>
              <a:rPr lang="en-US" i="1" baseline="30000" dirty="0" smtClean="0"/>
              <a:t>o</a:t>
            </a:r>
            <a:r>
              <a:rPr lang="en-US" dirty="0" smtClean="0"/>
              <a:t>=&gt; Si + 2MgO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746760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467600" cy="6188224"/>
          </a:xfrm>
        </p:spPr>
        <p:txBody>
          <a:bodyPr/>
          <a:lstStyle/>
          <a:p>
            <a:r>
              <a:rPr lang="ru-RU" dirty="0" smtClean="0"/>
              <a:t>При избытке магния</a:t>
            </a:r>
          </a:p>
          <a:p>
            <a:r>
              <a:rPr lang="ru-RU" dirty="0" smtClean="0"/>
              <a:t>SiO</a:t>
            </a:r>
            <a:r>
              <a:rPr lang="ru-RU" baseline="-25000" dirty="0" smtClean="0"/>
              <a:t>2</a:t>
            </a:r>
            <a:r>
              <a:rPr lang="ru-RU" dirty="0" smtClean="0"/>
              <a:t> + 4Mg </a:t>
            </a:r>
            <a:r>
              <a:rPr lang="ru-RU" dirty="0" err="1" smtClean="0"/>
              <a:t>=</a:t>
            </a:r>
            <a:r>
              <a:rPr lang="ru-RU" i="1" dirty="0" err="1" smtClean="0"/>
              <a:t>t</a:t>
            </a:r>
            <a:r>
              <a:rPr lang="ru-RU" i="1" baseline="30000" dirty="0" err="1" smtClean="0"/>
              <a:t>o</a:t>
            </a:r>
            <a:r>
              <a:rPr lang="ru-RU" dirty="0" err="1" smtClean="0"/>
              <a:t>=</a:t>
            </a:r>
            <a:r>
              <a:rPr lang="ru-RU" dirty="0" smtClean="0"/>
              <a:t>&gt; Mg</a:t>
            </a:r>
            <a:r>
              <a:rPr lang="ru-RU" baseline="-25000" dirty="0" smtClean="0"/>
              <a:t>2</a:t>
            </a:r>
            <a:r>
              <a:rPr lang="ru-RU" dirty="0" smtClean="0"/>
              <a:t>Si + 2MgO</a:t>
            </a:r>
          </a:p>
          <a:p>
            <a:r>
              <a:rPr lang="ru-RU" dirty="0" smtClean="0"/>
              <a:t>Оксиды азота могут восстанавливаться менее активными металлами </a:t>
            </a:r>
          </a:p>
          <a:p>
            <a:r>
              <a:rPr lang="en-US" dirty="0" smtClean="0"/>
              <a:t>Zn + 2NO =</a:t>
            </a:r>
            <a:r>
              <a:rPr lang="en-US" i="1" dirty="0" smtClean="0"/>
              <a:t>t</a:t>
            </a:r>
            <a:r>
              <a:rPr lang="en-US" i="1" baseline="30000" dirty="0" smtClean="0"/>
              <a:t>o</a:t>
            </a:r>
            <a:r>
              <a:rPr lang="en-US" dirty="0" smtClean="0"/>
              <a:t>=&gt; </a:t>
            </a:r>
            <a:r>
              <a:rPr lang="en-US" dirty="0" err="1" smtClean="0"/>
              <a:t>ZnO</a:t>
            </a:r>
            <a:r>
              <a:rPr lang="en-US" dirty="0" smtClean="0"/>
              <a:t> + N</a:t>
            </a:r>
            <a:r>
              <a:rPr lang="en-US" baseline="-25000" dirty="0" smtClean="0"/>
              <a:t>2</a:t>
            </a:r>
            <a:endParaRPr lang="ru-RU" dirty="0" smtClean="0"/>
          </a:p>
          <a:p>
            <a:r>
              <a:rPr lang="en-US" dirty="0" smtClean="0"/>
              <a:t>NO</a:t>
            </a:r>
            <a:r>
              <a:rPr lang="en-US" baseline="-25000" dirty="0" smtClean="0"/>
              <a:t>2</a:t>
            </a:r>
            <a:r>
              <a:rPr lang="en-US" dirty="0" smtClean="0"/>
              <a:t> + 2Cu =</a:t>
            </a:r>
            <a:r>
              <a:rPr lang="en-US" i="1" dirty="0" smtClean="0"/>
              <a:t>t</a:t>
            </a:r>
            <a:r>
              <a:rPr lang="en-US" i="1" baseline="30000" dirty="0" smtClean="0"/>
              <a:t>o</a:t>
            </a:r>
            <a:r>
              <a:rPr lang="en-US" dirty="0" smtClean="0"/>
              <a:t>=&gt; 2CuO + N</a:t>
            </a:r>
            <a:r>
              <a:rPr lang="en-US" baseline="-25000" dirty="0" smtClean="0"/>
              <a:t>2</a:t>
            </a:r>
            <a:endParaRPr lang="ru-RU" baseline="-25000" dirty="0" smtClean="0"/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  Взаимодействие оксидов с кислородом</a:t>
            </a:r>
          </a:p>
          <a:p>
            <a:r>
              <a:rPr lang="ru-RU" dirty="0" smtClean="0"/>
              <a:t>Только оксиды следующих элементов - углерод С, кремний </a:t>
            </a:r>
            <a:r>
              <a:rPr lang="ru-RU" dirty="0" err="1" smtClean="0"/>
              <a:t>Si</a:t>
            </a:r>
            <a:r>
              <a:rPr lang="ru-RU" dirty="0" smtClean="0"/>
              <a:t>, фосфор P, сера S, медь </a:t>
            </a:r>
            <a:r>
              <a:rPr lang="ru-RU" dirty="0" err="1" smtClean="0"/>
              <a:t>Cu</a:t>
            </a:r>
            <a:r>
              <a:rPr lang="ru-RU" dirty="0" smtClean="0"/>
              <a:t>, марганец </a:t>
            </a:r>
            <a:r>
              <a:rPr lang="ru-RU" dirty="0" err="1" smtClean="0"/>
              <a:t>Mn</a:t>
            </a:r>
            <a:r>
              <a:rPr lang="ru-RU" dirty="0" smtClean="0"/>
              <a:t>, железо </a:t>
            </a:r>
            <a:r>
              <a:rPr lang="ru-RU" dirty="0" err="1" smtClean="0"/>
              <a:t>Fe</a:t>
            </a:r>
            <a:r>
              <a:rPr lang="ru-RU" dirty="0" smtClean="0"/>
              <a:t>, хром </a:t>
            </a:r>
            <a:r>
              <a:rPr lang="ru-RU" dirty="0" err="1" smtClean="0"/>
              <a:t>Cr</a:t>
            </a:r>
            <a:r>
              <a:rPr lang="ru-RU" dirty="0" smtClean="0"/>
              <a:t>, азот N.</a:t>
            </a:r>
          </a:p>
          <a:p>
            <a:r>
              <a:rPr lang="ru-RU" dirty="0" smtClean="0"/>
              <a:t>оксиды любых других химических элементов с кислородом  реагировать не будут.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746760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467600" cy="6188224"/>
          </a:xfrm>
        </p:spPr>
        <p:txBody>
          <a:bodyPr/>
          <a:lstStyle/>
          <a:p>
            <a:r>
              <a:rPr lang="ru-RU" b="1" cap="all" dirty="0" smtClean="0"/>
              <a:t> ХИМИЧЕСКИЕ СВОЙСТВА </a:t>
            </a:r>
            <a:r>
              <a:rPr lang="ru-RU" b="1" cap="all" dirty="0" smtClean="0">
                <a:solidFill>
                  <a:schemeClr val="accent3"/>
                </a:solidFill>
              </a:rPr>
              <a:t>ОСНОВАНИЙ И АМФОТЕРНЫХ ГИДРОКСИДОВ</a:t>
            </a:r>
            <a:r>
              <a:rPr lang="ru-RU" b="1" cap="all" dirty="0" smtClean="0"/>
              <a:t>.</a:t>
            </a:r>
            <a:endParaRPr lang="ru-RU" b="1" dirty="0" smtClean="0"/>
          </a:p>
          <a:p>
            <a:pPr>
              <a:buNone/>
            </a:pPr>
            <a:r>
              <a:rPr lang="ru-RU" dirty="0" smtClean="0"/>
              <a:t>   К основаниями или основным </a:t>
            </a:r>
            <a:r>
              <a:rPr lang="ru-RU" dirty="0" err="1" smtClean="0"/>
              <a:t>гидроксидам</a:t>
            </a:r>
            <a:r>
              <a:rPr lang="ru-RU" dirty="0" smtClean="0"/>
              <a:t> относят </a:t>
            </a:r>
            <a:r>
              <a:rPr lang="ru-RU" dirty="0" err="1" smtClean="0"/>
              <a:t>гидроксиды</a:t>
            </a:r>
            <a:r>
              <a:rPr lang="ru-RU" dirty="0" smtClean="0"/>
              <a:t> металлов в степени окисления +1 либо +2</a:t>
            </a:r>
          </a:p>
          <a:p>
            <a:r>
              <a:rPr lang="ru-RU" dirty="0" smtClean="0"/>
              <a:t>К </a:t>
            </a:r>
            <a:r>
              <a:rPr lang="ru-RU" dirty="0" err="1" smtClean="0"/>
              <a:t>амфотерным</a:t>
            </a:r>
            <a:r>
              <a:rPr lang="ru-RU" dirty="0" smtClean="0"/>
              <a:t> </a:t>
            </a:r>
            <a:r>
              <a:rPr lang="ru-RU" dirty="0" err="1" smtClean="0"/>
              <a:t>гидроксидам</a:t>
            </a:r>
            <a:r>
              <a:rPr lang="ru-RU" dirty="0" smtClean="0"/>
              <a:t> относят </a:t>
            </a:r>
            <a:r>
              <a:rPr lang="ru-RU" dirty="0" err="1" smtClean="0"/>
              <a:t>гидроксиды</a:t>
            </a:r>
            <a:r>
              <a:rPr lang="ru-RU" dirty="0" smtClean="0"/>
              <a:t> металлов в степени окисления +3,+4, а также в качестве исключений </a:t>
            </a:r>
            <a:r>
              <a:rPr lang="ru-RU" dirty="0" err="1" smtClean="0"/>
              <a:t>гидроксиды</a:t>
            </a:r>
            <a:r>
              <a:rPr lang="ru-RU" dirty="0" smtClean="0"/>
              <a:t> </a:t>
            </a:r>
            <a:r>
              <a:rPr lang="ru-RU" dirty="0" err="1" smtClean="0"/>
              <a:t>Zn</a:t>
            </a:r>
            <a:r>
              <a:rPr lang="ru-RU" dirty="0" smtClean="0"/>
              <a:t>(OH)</a:t>
            </a:r>
            <a:r>
              <a:rPr lang="ru-RU" baseline="-25000" dirty="0" smtClean="0"/>
              <a:t>2</a:t>
            </a:r>
            <a:r>
              <a:rPr lang="ru-RU" dirty="0" smtClean="0"/>
              <a:t>, </a:t>
            </a:r>
            <a:r>
              <a:rPr lang="ru-RU" dirty="0" err="1" smtClean="0"/>
              <a:t>Be</a:t>
            </a:r>
            <a:r>
              <a:rPr lang="ru-RU" dirty="0" smtClean="0"/>
              <a:t>(OH)</a:t>
            </a:r>
            <a:r>
              <a:rPr lang="ru-RU" baseline="-25000" dirty="0" smtClean="0"/>
              <a:t>2</a:t>
            </a:r>
            <a:r>
              <a:rPr lang="ru-RU" dirty="0" smtClean="0"/>
              <a:t>, </a:t>
            </a:r>
            <a:r>
              <a:rPr lang="ru-RU" dirty="0" err="1" smtClean="0"/>
              <a:t>Pb</a:t>
            </a:r>
            <a:r>
              <a:rPr lang="ru-RU" dirty="0" smtClean="0"/>
              <a:t>(OH)</a:t>
            </a:r>
            <a:r>
              <a:rPr lang="ru-RU" baseline="-25000" dirty="0" smtClean="0"/>
              <a:t>2</a:t>
            </a:r>
            <a:r>
              <a:rPr lang="ru-RU" dirty="0" smtClean="0"/>
              <a:t>, </a:t>
            </a:r>
            <a:r>
              <a:rPr lang="ru-RU" dirty="0" err="1" smtClean="0"/>
              <a:t>Sn</a:t>
            </a:r>
            <a:r>
              <a:rPr lang="ru-RU" dirty="0" smtClean="0"/>
              <a:t>(OH)</a:t>
            </a:r>
            <a:r>
              <a:rPr lang="ru-RU" baseline="-25000" dirty="0" smtClean="0"/>
              <a:t>2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143380"/>
            <a:ext cx="7786741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746760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57166"/>
            <a:ext cx="7467600" cy="6116786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Взаимодействие оснований с кислотами</a:t>
            </a:r>
          </a:p>
          <a:p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dirty="0" smtClean="0"/>
              <a:t>Нерастворимые основания реагируют со всеми растворимыми кислотами</a:t>
            </a:r>
          </a:p>
          <a:p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dirty="0" smtClean="0"/>
              <a:t>при недостатке кислоты могут образовываться основные соли</a:t>
            </a:r>
          </a:p>
          <a:p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714357"/>
            <a:ext cx="535785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928934"/>
            <a:ext cx="5500726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4286256"/>
            <a:ext cx="435771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142852"/>
            <a:ext cx="7467600" cy="13178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8043890" cy="6357982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Взаимодействие с кислотными оксидами</a:t>
            </a:r>
          </a:p>
          <a:p>
            <a:r>
              <a:rPr lang="ru-RU" dirty="0" smtClean="0"/>
              <a:t>Щелочи реагируют со всеми кислотными оксидами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Нерастворимые основания способны реагировать со всеми высшими кислотными оксидами, соответствующими устойчивым кислотам, например, P</a:t>
            </a:r>
            <a:r>
              <a:rPr lang="ru-RU" baseline="-25000" dirty="0" smtClean="0"/>
              <a:t>2</a:t>
            </a:r>
            <a:r>
              <a:rPr lang="ru-RU" dirty="0" smtClean="0"/>
              <a:t>O</a:t>
            </a:r>
            <a:r>
              <a:rPr lang="ru-RU" baseline="-25000" dirty="0" smtClean="0"/>
              <a:t>5</a:t>
            </a:r>
            <a:r>
              <a:rPr lang="ru-RU" dirty="0" smtClean="0"/>
              <a:t>, SO</a:t>
            </a:r>
            <a:r>
              <a:rPr lang="ru-RU" baseline="-25000" dirty="0" smtClean="0"/>
              <a:t>3</a:t>
            </a:r>
            <a:r>
              <a:rPr lang="ru-RU" dirty="0" smtClean="0"/>
              <a:t>, N</a:t>
            </a:r>
            <a:r>
              <a:rPr lang="ru-RU" baseline="-25000" dirty="0" smtClean="0"/>
              <a:t>2</a:t>
            </a:r>
            <a:r>
              <a:rPr lang="ru-RU" dirty="0" smtClean="0"/>
              <a:t>O</a:t>
            </a:r>
            <a:r>
              <a:rPr lang="ru-RU" baseline="-25000" dirty="0" smtClean="0"/>
              <a:t>5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Нерастворимые основания вида </a:t>
            </a:r>
            <a:r>
              <a:rPr lang="ru-RU" dirty="0" err="1" smtClean="0"/>
              <a:t>Мe</a:t>
            </a:r>
            <a:r>
              <a:rPr lang="ru-RU" dirty="0" smtClean="0"/>
              <a:t>(OH)</a:t>
            </a:r>
            <a:r>
              <a:rPr lang="ru-RU" baseline="-25000" dirty="0" smtClean="0"/>
              <a:t>2</a:t>
            </a:r>
            <a:r>
              <a:rPr lang="ru-RU" dirty="0" smtClean="0"/>
              <a:t>  реагируют в присутствии воды с углекислым газом исключительно с образованием основных </a:t>
            </a:r>
            <a:r>
              <a:rPr lang="ru-RU" dirty="0" err="1" smtClean="0"/>
              <a:t>солейCu</a:t>
            </a:r>
            <a:r>
              <a:rPr lang="ru-RU" dirty="0" smtClean="0"/>
              <a:t>(OH)</a:t>
            </a:r>
            <a:r>
              <a:rPr lang="ru-RU" baseline="-25000" dirty="0" smtClean="0"/>
              <a:t>2</a:t>
            </a:r>
            <a:r>
              <a:rPr lang="ru-RU" dirty="0" smtClean="0"/>
              <a:t> + CO</a:t>
            </a:r>
            <a:r>
              <a:rPr lang="ru-RU" baseline="-25000" dirty="0" smtClean="0"/>
              <a:t>2</a:t>
            </a:r>
            <a:r>
              <a:rPr lang="ru-RU" dirty="0" smtClean="0"/>
              <a:t> = (</a:t>
            </a:r>
            <a:r>
              <a:rPr lang="ru-RU" dirty="0" err="1" smtClean="0"/>
              <a:t>CuOH</a:t>
            </a:r>
            <a:r>
              <a:rPr lang="ru-RU" dirty="0" smtClean="0"/>
              <a:t>)</a:t>
            </a:r>
            <a:r>
              <a:rPr lang="ru-RU" baseline="-25000" dirty="0" smtClean="0"/>
              <a:t>2</a:t>
            </a:r>
            <a:r>
              <a:rPr lang="ru-RU" dirty="0" smtClean="0"/>
              <a:t>CO</a:t>
            </a:r>
            <a:r>
              <a:rPr lang="ru-RU" baseline="-25000" dirty="0" smtClean="0"/>
              <a:t>3</a:t>
            </a:r>
            <a:r>
              <a:rPr lang="ru-RU" dirty="0" smtClean="0"/>
              <a:t> + H</a:t>
            </a:r>
            <a:r>
              <a:rPr lang="ru-RU" baseline="-25000" dirty="0" smtClean="0"/>
              <a:t>2</a:t>
            </a:r>
            <a:r>
              <a:rPr lang="ru-RU" dirty="0" smtClean="0"/>
              <a:t>O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142984"/>
            <a:ext cx="535785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4143380"/>
            <a:ext cx="457203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746760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8043890" cy="6188224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Взаимодействие оснований с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амфотерными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оксидами и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гидроксидами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dirty="0" smtClean="0"/>
              <a:t>Все щелочи реагируют с </a:t>
            </a:r>
            <a:r>
              <a:rPr lang="ru-RU" dirty="0" err="1" smtClean="0"/>
              <a:t>амфотерными</a:t>
            </a:r>
            <a:r>
              <a:rPr lang="ru-RU" dirty="0" smtClean="0"/>
              <a:t> оксидами и </a:t>
            </a:r>
            <a:r>
              <a:rPr lang="ru-RU" dirty="0" err="1" smtClean="0"/>
              <a:t>гидроксидами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1500174"/>
            <a:ext cx="557216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083050"/>
            <a:ext cx="5143536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746760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467600" cy="6188224"/>
          </a:xfrm>
        </p:spPr>
        <p:txBody>
          <a:bodyPr/>
          <a:lstStyle/>
          <a:p>
            <a:r>
              <a:rPr lang="ru-RU" dirty="0" smtClean="0"/>
              <a:t>В случае алюминия при действии избытка концентрированной щелочи вместо соли </a:t>
            </a:r>
            <a:r>
              <a:rPr lang="ru-RU" dirty="0" err="1" smtClean="0"/>
              <a:t>Na</a:t>
            </a:r>
            <a:r>
              <a:rPr lang="ru-RU" dirty="0" smtClean="0"/>
              <a:t>[</a:t>
            </a:r>
            <a:r>
              <a:rPr lang="ru-RU" dirty="0" err="1" smtClean="0"/>
              <a:t>Al</a:t>
            </a:r>
            <a:r>
              <a:rPr lang="ru-RU" dirty="0" smtClean="0"/>
              <a:t>(OH)</a:t>
            </a:r>
            <a:r>
              <a:rPr lang="ru-RU" baseline="-25000" dirty="0" smtClean="0"/>
              <a:t>4</a:t>
            </a:r>
            <a:r>
              <a:rPr lang="ru-RU" dirty="0" smtClean="0"/>
              <a:t>] образуется соль Na</a:t>
            </a:r>
            <a:r>
              <a:rPr lang="ru-RU" baseline="-25000" dirty="0" smtClean="0"/>
              <a:t>3</a:t>
            </a:r>
            <a:r>
              <a:rPr lang="ru-RU" dirty="0" smtClean="0"/>
              <a:t>[</a:t>
            </a:r>
            <a:r>
              <a:rPr lang="ru-RU" dirty="0" err="1" smtClean="0"/>
              <a:t>Al</a:t>
            </a:r>
            <a:r>
              <a:rPr lang="ru-RU" dirty="0" smtClean="0"/>
              <a:t>(OH)</a:t>
            </a:r>
            <a:r>
              <a:rPr lang="ru-RU" baseline="-25000" dirty="0" smtClean="0"/>
              <a:t>6</a:t>
            </a:r>
            <a:r>
              <a:rPr lang="ru-RU" dirty="0" smtClean="0"/>
              <a:t>]: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Взаимодействие оснований с солями</a:t>
            </a:r>
          </a:p>
          <a:p>
            <a:r>
              <a:rPr lang="ru-RU" dirty="0" smtClean="0"/>
              <a:t>Какое-либо основание реагирует с какой-либо солью только при соблюдении одновременно двух условий:</a:t>
            </a:r>
          </a:p>
          <a:p>
            <a:r>
              <a:rPr lang="ru-RU" dirty="0" smtClean="0"/>
              <a:t>1) растворимость исходных соединений;</a:t>
            </a:r>
          </a:p>
          <a:p>
            <a:r>
              <a:rPr lang="ru-RU" dirty="0" smtClean="0"/>
              <a:t>2) наличие осадка или газа среди продуктов реакции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500174"/>
            <a:ext cx="614366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746760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428604"/>
            <a:ext cx="8043890" cy="6045348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Термическая устойчивость оснований</a:t>
            </a:r>
          </a:p>
          <a:p>
            <a:r>
              <a:rPr lang="ru-RU" dirty="0" smtClean="0"/>
              <a:t>Все щелочи, кроме </a:t>
            </a:r>
            <a:r>
              <a:rPr lang="ru-RU" dirty="0" err="1" smtClean="0"/>
              <a:t>Ca</a:t>
            </a:r>
            <a:r>
              <a:rPr lang="ru-RU" dirty="0" smtClean="0"/>
              <a:t>(OH)</a:t>
            </a:r>
            <a:r>
              <a:rPr lang="ru-RU" baseline="-25000" dirty="0" smtClean="0"/>
              <a:t>2</a:t>
            </a:r>
            <a:r>
              <a:rPr lang="ru-RU" dirty="0" smtClean="0"/>
              <a:t>, устойчивы к нагреванию и плавятся без разложения.</a:t>
            </a:r>
          </a:p>
          <a:p>
            <a:endParaRPr lang="ru-RU" dirty="0" smtClean="0"/>
          </a:p>
          <a:p>
            <a:r>
              <a:rPr lang="ru-RU" dirty="0" smtClean="0"/>
              <a:t>Нерастворимые </a:t>
            </a:r>
            <a:r>
              <a:rPr lang="ru-RU" dirty="0" err="1" smtClean="0"/>
              <a:t>гидроксиды</a:t>
            </a:r>
            <a:r>
              <a:rPr lang="ru-RU" dirty="0" smtClean="0"/>
              <a:t> имеют намного более низкие температуры разложения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Содержимое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814393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4786322"/>
            <a:ext cx="350046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5929330"/>
            <a:ext cx="3786214" cy="542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746760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14290"/>
            <a:ext cx="7467600" cy="6259662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Химические свойства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амфотерных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гидроксидов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Взаимодействие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амфотерных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гидроксидов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с кислотами</a:t>
            </a:r>
          </a:p>
          <a:p>
            <a:r>
              <a:rPr lang="ru-RU" dirty="0" err="1" smtClean="0"/>
              <a:t>Амфотерные</a:t>
            </a:r>
            <a:r>
              <a:rPr lang="ru-RU" dirty="0" smtClean="0"/>
              <a:t> </a:t>
            </a:r>
            <a:r>
              <a:rPr lang="ru-RU" dirty="0" err="1" smtClean="0"/>
              <a:t>гидроксиды</a:t>
            </a:r>
            <a:r>
              <a:rPr lang="ru-RU" dirty="0" smtClean="0"/>
              <a:t> реагируют с сильными кислотами: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Взаимодействие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амфотерных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гидроксидов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с кислотными оксидами</a:t>
            </a:r>
          </a:p>
          <a:p>
            <a:r>
              <a:rPr lang="ru-RU" dirty="0" err="1" smtClean="0"/>
              <a:t>Амфотерные</a:t>
            </a:r>
            <a:r>
              <a:rPr lang="ru-RU" dirty="0" smtClean="0"/>
              <a:t> </a:t>
            </a:r>
            <a:r>
              <a:rPr lang="ru-RU" dirty="0" err="1" smtClean="0"/>
              <a:t>гидроксиды</a:t>
            </a:r>
            <a:r>
              <a:rPr lang="ru-RU" dirty="0" smtClean="0"/>
              <a:t> реагируют с высшими оксидами, которым соответствуют устойчивые кислоты (SO</a:t>
            </a:r>
            <a:r>
              <a:rPr lang="ru-RU" baseline="-25000" dirty="0" smtClean="0"/>
              <a:t>3</a:t>
            </a:r>
            <a:r>
              <a:rPr lang="ru-RU" dirty="0" smtClean="0"/>
              <a:t>, P</a:t>
            </a:r>
            <a:r>
              <a:rPr lang="ru-RU" baseline="-25000" dirty="0" smtClean="0"/>
              <a:t>2</a:t>
            </a:r>
            <a:r>
              <a:rPr lang="ru-RU" dirty="0" smtClean="0"/>
              <a:t>O</a:t>
            </a:r>
            <a:r>
              <a:rPr lang="ru-RU" baseline="-25000" dirty="0" smtClean="0"/>
              <a:t>5</a:t>
            </a:r>
            <a:r>
              <a:rPr lang="ru-RU" dirty="0" smtClean="0"/>
              <a:t>, N</a:t>
            </a:r>
            <a:r>
              <a:rPr lang="ru-RU" baseline="-25000" dirty="0" smtClean="0"/>
              <a:t>2</a:t>
            </a:r>
            <a:r>
              <a:rPr lang="ru-RU" dirty="0" smtClean="0"/>
              <a:t>O</a:t>
            </a:r>
            <a:r>
              <a:rPr lang="ru-RU" baseline="-25000" dirty="0" smtClean="0"/>
              <a:t>5</a:t>
            </a:r>
            <a:r>
              <a:rPr lang="ru-RU" dirty="0" smtClean="0"/>
              <a:t>):</a:t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2214554"/>
            <a:ext cx="3643338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2643182"/>
            <a:ext cx="3228991" cy="136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5929330"/>
            <a:ext cx="500066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Химические свойства </a:t>
            </a:r>
            <a:r>
              <a:rPr lang="ru-RU" sz="3200" b="1" dirty="0" smtClean="0">
                <a:solidFill>
                  <a:schemeClr val="accent3"/>
                </a:solidFill>
              </a:rPr>
              <a:t>оксидов</a:t>
            </a:r>
            <a:endParaRPr lang="ru-RU" sz="3200" b="1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28670"/>
            <a:ext cx="8115328" cy="5545282"/>
          </a:xfrm>
        </p:spPr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Оксид неметалла</a:t>
            </a:r>
          </a:p>
          <a:p>
            <a:r>
              <a:rPr lang="ru-RU" dirty="0" smtClean="0"/>
              <a:t>1) Степень окисления неметалла +1 или +2</a:t>
            </a:r>
            <a:br>
              <a:rPr lang="ru-RU" dirty="0" smtClean="0"/>
            </a:br>
            <a:r>
              <a:rPr lang="ru-RU" dirty="0" smtClean="0"/>
              <a:t>Вывод: оксид несолеобразующий</a:t>
            </a:r>
            <a:br>
              <a:rPr lang="ru-RU" dirty="0" smtClean="0"/>
            </a:br>
            <a:r>
              <a:rPr lang="ru-RU" i="1" dirty="0" smtClean="0"/>
              <a:t>Исключение: Cl</a:t>
            </a:r>
            <a:r>
              <a:rPr lang="ru-RU" i="1" baseline="-25000" dirty="0" smtClean="0"/>
              <a:t>2</a:t>
            </a:r>
            <a:r>
              <a:rPr lang="ru-RU" i="1" dirty="0" smtClean="0"/>
              <a:t>O (кислотный оксид)</a:t>
            </a:r>
          </a:p>
          <a:p>
            <a:r>
              <a:rPr lang="ru-RU" dirty="0" smtClean="0"/>
              <a:t>2) Степень окисления больше либо равна +3</a:t>
            </a:r>
            <a:br>
              <a:rPr lang="ru-RU" dirty="0" smtClean="0"/>
            </a:br>
            <a:r>
              <a:rPr lang="ru-RU" dirty="0" smtClean="0"/>
              <a:t>Вывод: оксид кислотный</a:t>
            </a:r>
            <a:br>
              <a:rPr lang="ru-RU" dirty="0" smtClean="0"/>
            </a:br>
            <a:r>
              <a:rPr lang="ru-RU" i="1" dirty="0" smtClean="0"/>
              <a:t>Исключение: Cl</a:t>
            </a:r>
            <a:r>
              <a:rPr lang="ru-RU" i="1" baseline="-25000" dirty="0" smtClean="0"/>
              <a:t>2</a:t>
            </a:r>
            <a:r>
              <a:rPr lang="ru-RU" i="1" dirty="0" smtClean="0"/>
              <a:t>O относится к кислотным оксидам, несмотря на степень окисления хлора +1</a:t>
            </a:r>
          </a:p>
          <a:p>
            <a:r>
              <a:rPr lang="ru-RU" b="1" dirty="0" smtClean="0">
                <a:solidFill>
                  <a:schemeClr val="accent2"/>
                </a:solidFill>
              </a:rPr>
              <a:t>Оксид металла</a:t>
            </a:r>
          </a:p>
          <a:p>
            <a:r>
              <a:rPr lang="ru-RU" dirty="0" smtClean="0"/>
              <a:t>1) Степень окисления металла +1 или +2</a:t>
            </a:r>
            <a:br>
              <a:rPr lang="ru-RU" dirty="0" smtClean="0"/>
            </a:br>
            <a:r>
              <a:rPr lang="ru-RU" dirty="0" smtClean="0"/>
              <a:t>Вывод: оксид металла — основный</a:t>
            </a:r>
            <a:br>
              <a:rPr lang="ru-RU" dirty="0" smtClean="0"/>
            </a:br>
            <a:r>
              <a:rPr lang="ru-RU" i="1" dirty="0" smtClean="0"/>
              <a:t>Исключение: </a:t>
            </a:r>
            <a:r>
              <a:rPr lang="ru-RU" i="1" dirty="0" err="1" smtClean="0"/>
              <a:t>BeO</a:t>
            </a:r>
            <a:r>
              <a:rPr lang="ru-RU" i="1" dirty="0" smtClean="0"/>
              <a:t>, </a:t>
            </a:r>
            <a:r>
              <a:rPr lang="ru-RU" i="1" dirty="0" err="1" smtClean="0"/>
              <a:t>ZnO</a:t>
            </a:r>
            <a:r>
              <a:rPr lang="ru-RU" i="1" dirty="0" smtClean="0"/>
              <a:t> и </a:t>
            </a:r>
            <a:r>
              <a:rPr lang="ru-RU" i="1" dirty="0" err="1" smtClean="0"/>
              <a:t>PbO</a:t>
            </a:r>
            <a:r>
              <a:rPr lang="ru-RU" i="1" dirty="0" smtClean="0"/>
              <a:t> не относятся к основным оксидам</a:t>
            </a:r>
            <a:endParaRPr lang="ru-RU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746760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8043890" cy="6188224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Взаимодействие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амфотерных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гидроксидов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с основаниями</a:t>
            </a:r>
          </a:p>
          <a:p>
            <a:r>
              <a:rPr lang="ru-RU" dirty="0" smtClean="0"/>
              <a:t>Из оснований </a:t>
            </a:r>
            <a:r>
              <a:rPr lang="ru-RU" dirty="0" err="1" smtClean="0"/>
              <a:t>амфотерные</a:t>
            </a:r>
            <a:r>
              <a:rPr lang="ru-RU" dirty="0" smtClean="0"/>
              <a:t> </a:t>
            </a:r>
            <a:r>
              <a:rPr lang="ru-RU" dirty="0" err="1" smtClean="0"/>
              <a:t>гидроксиды</a:t>
            </a:r>
            <a:r>
              <a:rPr lang="ru-RU" dirty="0" smtClean="0"/>
              <a:t> реагируют только с щелочами. При этом, если используется водный раствор щелочи, то образуются </a:t>
            </a:r>
            <a:r>
              <a:rPr lang="ru-RU" dirty="0" err="1" smtClean="0"/>
              <a:t>гидроксокомплексные</a:t>
            </a:r>
            <a:r>
              <a:rPr lang="ru-RU" dirty="0" smtClean="0"/>
              <a:t> соли: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А при сплавлении </a:t>
            </a:r>
            <a:r>
              <a:rPr lang="ru-RU" dirty="0" err="1" smtClean="0"/>
              <a:t>амфотерных</a:t>
            </a:r>
            <a:r>
              <a:rPr lang="ru-RU" dirty="0" smtClean="0"/>
              <a:t> </a:t>
            </a:r>
            <a:r>
              <a:rPr lang="ru-RU" dirty="0" err="1" smtClean="0"/>
              <a:t>гидроксидов</a:t>
            </a:r>
            <a:r>
              <a:rPr lang="ru-RU" dirty="0" smtClean="0"/>
              <a:t> с твердыми щелочами: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638424"/>
            <a:ext cx="5540401" cy="1933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5214950"/>
            <a:ext cx="5214974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746760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467600" cy="6188224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Взаимодействие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амфотерных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гидроксидов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с основными оксидами</a:t>
            </a:r>
          </a:p>
          <a:p>
            <a:r>
              <a:rPr lang="ru-RU" dirty="0" err="1" smtClean="0"/>
              <a:t>Амфотерные</a:t>
            </a:r>
            <a:r>
              <a:rPr lang="ru-RU" dirty="0" smtClean="0"/>
              <a:t> </a:t>
            </a:r>
            <a:r>
              <a:rPr lang="ru-RU" dirty="0" err="1" smtClean="0"/>
              <a:t>гидроксиды</a:t>
            </a:r>
            <a:r>
              <a:rPr lang="ru-RU" dirty="0" smtClean="0"/>
              <a:t> реагируют при сплавлении с оксидами щелочных и щелочноземельных металлов: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Термическое разложение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амфотерных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гидроксидов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285992"/>
            <a:ext cx="467996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4000504"/>
            <a:ext cx="400052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746760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14290"/>
            <a:ext cx="7972452" cy="6259662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3800" b="1" cap="all" dirty="0" smtClean="0"/>
              <a:t>      ХИМИЧЕСКИЕ СВОЙСТВА </a:t>
            </a:r>
            <a:r>
              <a:rPr lang="ru-RU" sz="3800" b="1" cap="all" dirty="0" smtClean="0">
                <a:solidFill>
                  <a:schemeClr val="accent3">
                    <a:lumMod val="75000"/>
                  </a:schemeClr>
                </a:solidFill>
              </a:rPr>
              <a:t>КИСЛОТ</a:t>
            </a:r>
            <a:r>
              <a:rPr lang="ru-RU" sz="3800" b="1" cap="all" dirty="0" smtClean="0"/>
              <a:t>.</a:t>
            </a:r>
          </a:p>
          <a:p>
            <a:r>
              <a:rPr lang="ru-RU" sz="4400" dirty="0" smtClean="0"/>
              <a:t>Кислоты можно классифицировать исходя из разных критериев:</a:t>
            </a:r>
          </a:p>
          <a:p>
            <a:pPr>
              <a:buNone/>
            </a:pPr>
            <a:r>
              <a:rPr lang="ru-RU" sz="4400" dirty="0" smtClean="0"/>
              <a:t> Кислородсодержащие</a:t>
            </a:r>
          </a:p>
          <a:p>
            <a:pPr>
              <a:buNone/>
            </a:pPr>
            <a:r>
              <a:rPr lang="ru-RU" sz="4400" dirty="0" smtClean="0"/>
              <a:t>    H</a:t>
            </a:r>
            <a:r>
              <a:rPr lang="ru-RU" sz="4400" baseline="-25000" dirty="0" smtClean="0"/>
              <a:t>3</a:t>
            </a:r>
            <a:r>
              <a:rPr lang="ru-RU" sz="4400" dirty="0" smtClean="0"/>
              <a:t>PO</a:t>
            </a:r>
            <a:r>
              <a:rPr lang="ru-RU" sz="4400" baseline="-25000" dirty="0" smtClean="0"/>
              <a:t>4</a:t>
            </a:r>
            <a:r>
              <a:rPr lang="ru-RU" sz="4400" dirty="0" smtClean="0"/>
              <a:t>,HNO</a:t>
            </a:r>
            <a:r>
              <a:rPr lang="ru-RU" sz="4400" baseline="-25000" dirty="0" smtClean="0"/>
              <a:t>3</a:t>
            </a:r>
            <a:r>
              <a:rPr lang="ru-RU" sz="4400" dirty="0" smtClean="0"/>
              <a:t>,HNO</a:t>
            </a:r>
            <a:r>
              <a:rPr lang="ru-RU" sz="4400" baseline="-25000" dirty="0" smtClean="0"/>
              <a:t>2</a:t>
            </a:r>
            <a:r>
              <a:rPr lang="ru-RU" sz="4400" dirty="0" smtClean="0"/>
              <a:t>,H</a:t>
            </a:r>
            <a:r>
              <a:rPr lang="ru-RU" sz="4400" baseline="-25000" dirty="0" smtClean="0"/>
              <a:t>2</a:t>
            </a:r>
            <a:r>
              <a:rPr lang="ru-RU" sz="4400" dirty="0" smtClean="0"/>
              <a:t>SO</a:t>
            </a:r>
            <a:r>
              <a:rPr lang="ru-RU" sz="4400" baseline="-25000" dirty="0" smtClean="0"/>
              <a:t>4</a:t>
            </a:r>
            <a:r>
              <a:rPr lang="ru-RU" sz="4400" dirty="0" smtClean="0"/>
              <a:t>,H</a:t>
            </a:r>
            <a:r>
              <a:rPr lang="ru-RU" sz="4400" baseline="-25000" dirty="0" smtClean="0"/>
              <a:t>3</a:t>
            </a:r>
            <a:r>
              <a:rPr lang="ru-RU" sz="4400" dirty="0" smtClean="0"/>
              <a:t>PO</a:t>
            </a:r>
            <a:r>
              <a:rPr lang="ru-RU" sz="4400" baseline="-25000" dirty="0" smtClean="0"/>
              <a:t>4,</a:t>
            </a:r>
            <a:r>
              <a:rPr lang="ru-RU" sz="4400" dirty="0" smtClean="0"/>
              <a:t>H</a:t>
            </a:r>
            <a:r>
              <a:rPr lang="ru-RU" sz="4400" baseline="-25000" dirty="0" smtClean="0"/>
              <a:t>2</a:t>
            </a:r>
            <a:r>
              <a:rPr lang="ru-RU" sz="4400" dirty="0" smtClean="0"/>
              <a:t>CO</a:t>
            </a:r>
            <a:r>
              <a:rPr lang="ru-RU" sz="4400" baseline="-25000" dirty="0" smtClean="0"/>
              <a:t>3</a:t>
            </a:r>
            <a:r>
              <a:rPr lang="ru-RU" sz="4400" dirty="0" smtClean="0"/>
              <a:t>,H</a:t>
            </a:r>
            <a:r>
              <a:rPr lang="ru-RU" sz="4400" baseline="-25000" dirty="0" smtClean="0"/>
              <a:t>2</a:t>
            </a:r>
            <a:r>
              <a:rPr lang="ru-RU" sz="4400" dirty="0" smtClean="0"/>
              <a:t>CO</a:t>
            </a:r>
            <a:r>
              <a:rPr lang="ru-RU" sz="4400" baseline="-25000" dirty="0" smtClean="0"/>
              <a:t>3</a:t>
            </a:r>
            <a:r>
              <a:rPr lang="ru-RU" sz="4400" dirty="0" smtClean="0"/>
              <a:t>, HClO</a:t>
            </a:r>
            <a:r>
              <a:rPr lang="ru-RU" sz="4400" baseline="-25000" dirty="0" smtClean="0"/>
              <a:t>4</a:t>
            </a:r>
            <a:r>
              <a:rPr lang="ru-RU" sz="4400" dirty="0" smtClean="0"/>
              <a:t> все органические кислоты (HCOOH, CH</a:t>
            </a:r>
            <a:r>
              <a:rPr lang="ru-RU" sz="4400" baseline="-25000" dirty="0" smtClean="0"/>
              <a:t>3</a:t>
            </a:r>
            <a:r>
              <a:rPr lang="ru-RU" sz="4400" dirty="0" smtClean="0"/>
              <a:t>COOH  и т.д.)</a:t>
            </a:r>
          </a:p>
          <a:p>
            <a:pPr>
              <a:buNone/>
            </a:pPr>
            <a:r>
              <a:rPr lang="ru-RU" sz="4400" dirty="0" smtClean="0"/>
              <a:t> </a:t>
            </a:r>
            <a:r>
              <a:rPr lang="ru-RU" sz="4400" dirty="0" err="1" smtClean="0"/>
              <a:t>Бескислородные</a:t>
            </a:r>
            <a:r>
              <a:rPr lang="ru-RU" sz="4400" dirty="0" smtClean="0"/>
              <a:t>     </a:t>
            </a:r>
            <a:r>
              <a:rPr lang="en-US" sz="4400" dirty="0" smtClean="0"/>
              <a:t>HF, </a:t>
            </a:r>
            <a:r>
              <a:rPr lang="en-US" sz="4400" dirty="0" err="1" smtClean="0"/>
              <a:t>HCl</a:t>
            </a:r>
            <a:r>
              <a:rPr lang="en-US" sz="4400" dirty="0" smtClean="0"/>
              <a:t>, </a:t>
            </a:r>
            <a:r>
              <a:rPr lang="en-US" sz="4400" dirty="0" err="1" smtClean="0"/>
              <a:t>HBr</a:t>
            </a:r>
            <a:r>
              <a:rPr lang="en-US" sz="4400" dirty="0" smtClean="0"/>
              <a:t>, HI, H</a:t>
            </a:r>
            <a:r>
              <a:rPr lang="en-US" sz="4400" baseline="-25000" dirty="0" smtClean="0"/>
              <a:t>2</a:t>
            </a:r>
            <a:r>
              <a:rPr lang="en-US" sz="4400" dirty="0" smtClean="0"/>
              <a:t>S</a:t>
            </a: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Одноосновные –…..</a:t>
            </a:r>
          </a:p>
          <a:p>
            <a:pPr>
              <a:buNone/>
            </a:pPr>
            <a:r>
              <a:rPr lang="ru-RU" sz="4400" dirty="0" smtClean="0"/>
              <a:t>Двухосновные – …..</a:t>
            </a:r>
          </a:p>
          <a:p>
            <a:pPr>
              <a:buNone/>
            </a:pPr>
            <a:r>
              <a:rPr lang="ru-RU" sz="4400" dirty="0" err="1" smtClean="0"/>
              <a:t>Трехосновные</a:t>
            </a:r>
            <a:r>
              <a:rPr lang="ru-RU" sz="4400" dirty="0" smtClean="0"/>
              <a:t> – …..</a:t>
            </a:r>
          </a:p>
          <a:p>
            <a:pPr>
              <a:buNone/>
            </a:pPr>
            <a:r>
              <a:rPr lang="ru-RU" sz="4400" dirty="0" smtClean="0"/>
              <a:t>Летучие – H</a:t>
            </a:r>
            <a:r>
              <a:rPr lang="ru-RU" sz="4400" baseline="-25000" dirty="0" smtClean="0"/>
              <a:t>2</a:t>
            </a:r>
            <a:r>
              <a:rPr lang="ru-RU" sz="4400" dirty="0" smtClean="0"/>
              <a:t>S, </a:t>
            </a:r>
            <a:r>
              <a:rPr lang="ru-RU" sz="4400" dirty="0" err="1" smtClean="0"/>
              <a:t>HCl</a:t>
            </a:r>
            <a:r>
              <a:rPr lang="ru-RU" sz="4400" dirty="0" smtClean="0"/>
              <a:t>, CH</a:t>
            </a:r>
            <a:r>
              <a:rPr lang="ru-RU" sz="4400" baseline="-25000" dirty="0" smtClean="0"/>
              <a:t>3</a:t>
            </a:r>
            <a:r>
              <a:rPr lang="ru-RU" sz="4400" dirty="0" smtClean="0"/>
              <a:t>COOH, HCOOH</a:t>
            </a:r>
          </a:p>
          <a:p>
            <a:pPr>
              <a:buNone/>
            </a:pPr>
            <a:r>
              <a:rPr lang="ru-RU" sz="4400" dirty="0" smtClean="0"/>
              <a:t>Нелетучие – H</a:t>
            </a:r>
            <a:r>
              <a:rPr lang="ru-RU" sz="4400" baseline="-25000" dirty="0" smtClean="0"/>
              <a:t>3</a:t>
            </a:r>
            <a:r>
              <a:rPr lang="ru-RU" sz="4400" dirty="0" smtClean="0"/>
              <a:t>PO</a:t>
            </a:r>
            <a:r>
              <a:rPr lang="ru-RU" sz="4400" baseline="-25000" dirty="0" smtClean="0"/>
              <a:t>4</a:t>
            </a:r>
            <a:r>
              <a:rPr lang="ru-RU" sz="4400" dirty="0" smtClean="0"/>
              <a:t>, H</a:t>
            </a:r>
            <a:r>
              <a:rPr lang="ru-RU" sz="4400" baseline="-25000" dirty="0" smtClean="0"/>
              <a:t>2</a:t>
            </a:r>
            <a:r>
              <a:rPr lang="ru-RU" sz="4400" dirty="0" smtClean="0"/>
              <a:t>SO</a:t>
            </a:r>
            <a:r>
              <a:rPr lang="ru-RU" sz="4400" baseline="-25000" dirty="0" smtClean="0"/>
              <a:t>4</a:t>
            </a:r>
            <a:r>
              <a:rPr lang="ru-RU" sz="4400" dirty="0" smtClean="0"/>
              <a:t>, высшие карбоновые кислоты</a:t>
            </a:r>
          </a:p>
          <a:p>
            <a:pPr>
              <a:buNone/>
            </a:pPr>
            <a:r>
              <a:rPr lang="ru-RU" sz="4400" dirty="0" smtClean="0"/>
              <a:t>Растворимые – …..</a:t>
            </a:r>
          </a:p>
          <a:p>
            <a:pPr>
              <a:buNone/>
            </a:pPr>
            <a:r>
              <a:rPr lang="ru-RU" sz="4400" dirty="0" smtClean="0"/>
              <a:t>Нерастворимые - H</a:t>
            </a:r>
            <a:r>
              <a:rPr lang="ru-RU" sz="4400" baseline="-25000" dirty="0" smtClean="0"/>
              <a:t>2</a:t>
            </a:r>
            <a:r>
              <a:rPr lang="ru-RU" sz="4400" dirty="0" smtClean="0"/>
              <a:t>SiO</a:t>
            </a:r>
            <a:r>
              <a:rPr lang="ru-RU" sz="4400" baseline="-25000" dirty="0" smtClean="0"/>
              <a:t>3</a:t>
            </a:r>
            <a:r>
              <a:rPr lang="ru-RU" sz="4400" dirty="0" smtClean="0"/>
              <a:t>, высшие карбоновые кислоты</a:t>
            </a:r>
          </a:p>
          <a:p>
            <a:pPr>
              <a:buNone/>
            </a:pPr>
            <a:r>
              <a:rPr lang="ru-RU" sz="4400" dirty="0" smtClean="0"/>
              <a:t>Устойчивые – </a:t>
            </a:r>
            <a:r>
              <a:rPr lang="en-US" sz="4400" dirty="0" smtClean="0"/>
              <a:t>H</a:t>
            </a:r>
            <a:r>
              <a:rPr lang="en-US" sz="4400" baseline="-25000" dirty="0" smtClean="0"/>
              <a:t>2</a:t>
            </a:r>
            <a:r>
              <a:rPr lang="en-US" sz="4400" dirty="0" smtClean="0"/>
              <a:t>SO</a:t>
            </a:r>
            <a:r>
              <a:rPr lang="en-US" sz="4400" baseline="-25000" dirty="0" smtClean="0"/>
              <a:t>4</a:t>
            </a:r>
            <a:r>
              <a:rPr lang="en-US" sz="4400" dirty="0" smtClean="0"/>
              <a:t>, H</a:t>
            </a:r>
            <a:r>
              <a:rPr lang="en-US" sz="4400" baseline="-25000" dirty="0" smtClean="0"/>
              <a:t>3</a:t>
            </a:r>
            <a:r>
              <a:rPr lang="en-US" sz="4400" dirty="0" smtClean="0"/>
              <a:t>PO</a:t>
            </a:r>
            <a:r>
              <a:rPr lang="en-US" sz="4400" baseline="-25000" dirty="0" smtClean="0"/>
              <a:t>4</a:t>
            </a:r>
            <a:r>
              <a:rPr lang="en-US" sz="4400" dirty="0" smtClean="0"/>
              <a:t>, </a:t>
            </a:r>
            <a:r>
              <a:rPr lang="en-US" sz="4400" dirty="0" err="1" smtClean="0"/>
              <a:t>HCl</a:t>
            </a:r>
            <a:r>
              <a:rPr lang="en-US" sz="4400" dirty="0" smtClean="0"/>
              <a:t>, </a:t>
            </a:r>
            <a:r>
              <a:rPr lang="en-US" sz="4400" dirty="0" err="1" smtClean="0"/>
              <a:t>HBr</a:t>
            </a:r>
            <a:r>
              <a:rPr lang="en-US" sz="4400" dirty="0" smtClean="0"/>
              <a:t>, HF</a:t>
            </a: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Неустойчивые – H</a:t>
            </a:r>
            <a:r>
              <a:rPr lang="ru-RU" sz="4400" baseline="-25000" dirty="0" smtClean="0"/>
              <a:t>2</a:t>
            </a:r>
            <a:r>
              <a:rPr lang="ru-RU" sz="4400" dirty="0" smtClean="0"/>
              <a:t>CO</a:t>
            </a:r>
            <a:r>
              <a:rPr lang="ru-RU" sz="4400" baseline="-25000" dirty="0" smtClean="0"/>
              <a:t>3</a:t>
            </a:r>
            <a:r>
              <a:rPr lang="ru-RU" sz="4400" dirty="0" smtClean="0"/>
              <a:t>, H</a:t>
            </a:r>
            <a:r>
              <a:rPr lang="ru-RU" sz="4400" baseline="-25000" dirty="0" smtClean="0"/>
              <a:t>2</a:t>
            </a:r>
            <a:r>
              <a:rPr lang="ru-RU" sz="4400" dirty="0" smtClean="0"/>
              <a:t>SO</a:t>
            </a:r>
            <a:r>
              <a:rPr lang="ru-RU" sz="4400" baseline="-25000" dirty="0" smtClean="0"/>
              <a:t>3</a:t>
            </a:r>
            <a:endParaRPr lang="ru-RU" sz="44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endParaRPr lang="ru-RU" dirty="0" smtClean="0"/>
          </a:p>
          <a:p>
            <a:pPr>
              <a:buNone/>
            </a:pPr>
            <a:endParaRPr lang="ru-RU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746760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467600" cy="618822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хорошо </a:t>
            </a:r>
            <a:r>
              <a:rPr lang="ru-RU" dirty="0" err="1" smtClean="0"/>
              <a:t>диссоциирующие</a:t>
            </a:r>
            <a:r>
              <a:rPr lang="ru-RU" dirty="0" smtClean="0"/>
              <a:t> (сильные)</a:t>
            </a:r>
            <a:r>
              <a:rPr lang="en-US" dirty="0" smtClean="0"/>
              <a:t> H</a:t>
            </a:r>
            <a:r>
              <a:rPr lang="en-US" baseline="-25000" dirty="0" smtClean="0"/>
              <a:t>2</a:t>
            </a:r>
            <a:r>
              <a:rPr lang="en-US" dirty="0" smtClean="0"/>
              <a:t>SO</a:t>
            </a:r>
            <a:r>
              <a:rPr lang="en-US" baseline="-25000" dirty="0" smtClean="0"/>
              <a:t>4</a:t>
            </a:r>
            <a:r>
              <a:rPr lang="en-US" dirty="0" smtClean="0"/>
              <a:t>, </a:t>
            </a:r>
            <a:r>
              <a:rPr lang="en-US" dirty="0" err="1" smtClean="0"/>
              <a:t>HCl</a:t>
            </a:r>
            <a:r>
              <a:rPr lang="en-US" dirty="0" smtClean="0"/>
              <a:t>, </a:t>
            </a:r>
            <a:r>
              <a:rPr lang="en-US" dirty="0" err="1" smtClean="0"/>
              <a:t>HBr</a:t>
            </a:r>
            <a:r>
              <a:rPr lang="en-US" dirty="0" smtClean="0"/>
              <a:t>, HI, HNO</a:t>
            </a:r>
            <a:r>
              <a:rPr lang="en-US" baseline="-25000" dirty="0" smtClean="0"/>
              <a:t>3</a:t>
            </a:r>
            <a:r>
              <a:rPr lang="en-US" dirty="0" smtClean="0"/>
              <a:t>, HClO</a:t>
            </a:r>
            <a:r>
              <a:rPr lang="en-US" baseline="-25000" dirty="0" smtClean="0"/>
              <a:t>4</a:t>
            </a:r>
            <a:endParaRPr lang="ru-RU" baseline="-25000" dirty="0" smtClean="0"/>
          </a:p>
          <a:p>
            <a:pPr>
              <a:buNone/>
            </a:pPr>
            <a:r>
              <a:rPr lang="ru-RU" dirty="0" err="1" smtClean="0"/>
              <a:t>малодиссоциирующие</a:t>
            </a:r>
            <a:r>
              <a:rPr lang="ru-RU" dirty="0" smtClean="0"/>
              <a:t> (слабые) H</a:t>
            </a:r>
            <a:r>
              <a:rPr lang="ru-RU" baseline="-25000" dirty="0" smtClean="0"/>
              <a:t>2</a:t>
            </a:r>
            <a:r>
              <a:rPr lang="ru-RU" dirty="0" smtClean="0"/>
              <a:t>CO</a:t>
            </a:r>
            <a:r>
              <a:rPr lang="ru-RU" baseline="-25000" dirty="0" smtClean="0"/>
              <a:t>3</a:t>
            </a:r>
            <a:r>
              <a:rPr lang="ru-RU" dirty="0" smtClean="0"/>
              <a:t>, H</a:t>
            </a:r>
            <a:r>
              <a:rPr lang="ru-RU" baseline="-25000" dirty="0" smtClean="0"/>
              <a:t>2</a:t>
            </a:r>
            <a:r>
              <a:rPr lang="ru-RU" dirty="0" smtClean="0"/>
              <a:t>SO</a:t>
            </a:r>
            <a:r>
              <a:rPr lang="ru-RU" baseline="-25000" dirty="0" smtClean="0"/>
              <a:t>3</a:t>
            </a:r>
            <a:r>
              <a:rPr lang="ru-RU" dirty="0" smtClean="0"/>
              <a:t>, H</a:t>
            </a:r>
            <a:r>
              <a:rPr lang="ru-RU" baseline="-25000" dirty="0" smtClean="0"/>
              <a:t>2</a:t>
            </a:r>
            <a:r>
              <a:rPr lang="ru-RU" dirty="0" smtClean="0"/>
              <a:t>SiO</a:t>
            </a:r>
            <a:r>
              <a:rPr lang="ru-RU" baseline="-25000" dirty="0" smtClean="0"/>
              <a:t>3</a:t>
            </a:r>
          </a:p>
          <a:p>
            <a:pPr>
              <a:buNone/>
            </a:pPr>
            <a:r>
              <a:rPr lang="ru-RU" dirty="0" smtClean="0"/>
              <a:t>слабые окислители - практически все кислоты кроме HNO</a:t>
            </a:r>
            <a:r>
              <a:rPr lang="ru-RU" baseline="-25000" dirty="0" smtClean="0"/>
              <a:t>3</a:t>
            </a:r>
            <a:r>
              <a:rPr lang="ru-RU" dirty="0" smtClean="0"/>
              <a:t> и H</a:t>
            </a:r>
            <a:r>
              <a:rPr lang="ru-RU" baseline="-25000" dirty="0" smtClean="0"/>
              <a:t>2</a:t>
            </a:r>
            <a:r>
              <a:rPr lang="ru-RU" dirty="0" smtClean="0"/>
              <a:t>SO</a:t>
            </a:r>
            <a:r>
              <a:rPr lang="ru-RU" baseline="-25000" dirty="0" smtClean="0"/>
              <a:t>4</a:t>
            </a:r>
            <a:r>
              <a:rPr lang="ru-RU" dirty="0" smtClean="0"/>
              <a:t> (</a:t>
            </a:r>
            <a:r>
              <a:rPr lang="ru-RU" dirty="0" err="1" smtClean="0"/>
              <a:t>конц</a:t>
            </a:r>
            <a:r>
              <a:rPr lang="ru-RU" dirty="0" smtClean="0"/>
              <a:t>.)</a:t>
            </a:r>
          </a:p>
          <a:p>
            <a:pPr>
              <a:buNone/>
            </a:pPr>
            <a:r>
              <a:rPr lang="ru-RU" dirty="0" smtClean="0"/>
              <a:t>сильные окислители - HNO</a:t>
            </a:r>
            <a:r>
              <a:rPr lang="ru-RU" baseline="-25000" dirty="0" smtClean="0"/>
              <a:t>3</a:t>
            </a:r>
            <a:r>
              <a:rPr lang="ru-RU" dirty="0" smtClean="0"/>
              <a:t> и H</a:t>
            </a:r>
            <a:r>
              <a:rPr lang="ru-RU" baseline="-25000" dirty="0" smtClean="0"/>
              <a:t>2</a:t>
            </a:r>
            <a:r>
              <a:rPr lang="ru-RU" dirty="0" smtClean="0"/>
              <a:t>SO</a:t>
            </a:r>
            <a:r>
              <a:rPr lang="ru-RU" baseline="-25000" dirty="0" smtClean="0"/>
              <a:t>4</a:t>
            </a:r>
            <a:r>
              <a:rPr lang="ru-RU" dirty="0" smtClean="0"/>
              <a:t> (</a:t>
            </a:r>
            <a:r>
              <a:rPr lang="ru-RU" dirty="0" err="1" smtClean="0"/>
              <a:t>конц</a:t>
            </a:r>
            <a:r>
              <a:rPr lang="ru-RU" dirty="0" smtClean="0"/>
              <a:t>.)</a:t>
            </a:r>
          </a:p>
          <a:p>
            <a:pPr>
              <a:buNone/>
            </a:pPr>
            <a:r>
              <a:rPr lang="ru-RU" dirty="0" smtClean="0"/>
              <a:t>.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Взаимодействие кислот с металлами</a:t>
            </a:r>
          </a:p>
          <a:p>
            <a:pPr>
              <a:buNone/>
            </a:pPr>
            <a:r>
              <a:rPr lang="ru-RU" dirty="0" smtClean="0"/>
              <a:t>1. Все металлы до водорода, вытесняют его из кислоты с образование соли и водорода, кроме кислот-окислителей</a:t>
            </a:r>
          </a:p>
          <a:p>
            <a:r>
              <a:rPr lang="ru-RU" dirty="0" smtClean="0"/>
              <a:t>H</a:t>
            </a:r>
            <a:r>
              <a:rPr lang="ru-RU" baseline="-25000" dirty="0" smtClean="0"/>
              <a:t>2</a:t>
            </a:r>
            <a:r>
              <a:rPr lang="ru-RU" dirty="0" smtClean="0"/>
              <a:t>SO</a:t>
            </a:r>
            <a:r>
              <a:rPr lang="ru-RU" baseline="-25000" dirty="0" smtClean="0"/>
              <a:t>4(</a:t>
            </a:r>
            <a:r>
              <a:rPr lang="ru-RU" baseline="-25000" dirty="0" err="1" smtClean="0"/>
              <a:t>разб</a:t>
            </a:r>
            <a:r>
              <a:rPr lang="ru-RU" baseline="-25000" dirty="0" smtClean="0"/>
              <a:t>.)</a:t>
            </a:r>
            <a:r>
              <a:rPr lang="ru-RU" dirty="0" smtClean="0"/>
              <a:t> + </a:t>
            </a:r>
            <a:r>
              <a:rPr lang="ru-RU" dirty="0" err="1" smtClean="0"/>
              <a:t>Zn</a:t>
            </a:r>
            <a:r>
              <a:rPr lang="ru-RU" dirty="0" smtClean="0"/>
              <a:t> → ZnSO</a:t>
            </a:r>
            <a:r>
              <a:rPr lang="ru-RU" baseline="-25000" dirty="0" smtClean="0"/>
              <a:t>4</a:t>
            </a:r>
            <a:r>
              <a:rPr lang="ru-RU" dirty="0" smtClean="0"/>
              <a:t> + H</a:t>
            </a:r>
            <a:r>
              <a:rPr lang="ru-RU" baseline="-25000" dirty="0" smtClean="0"/>
              <a:t>2</a:t>
            </a:r>
            <a:endParaRPr lang="ru-RU" dirty="0" smtClean="0"/>
          </a:p>
          <a:p>
            <a:r>
              <a:rPr lang="ru-RU" dirty="0" smtClean="0"/>
              <a:t>2HCl + </a:t>
            </a:r>
            <a:r>
              <a:rPr lang="ru-RU" dirty="0" err="1" smtClean="0"/>
              <a:t>Fe</a:t>
            </a:r>
            <a:r>
              <a:rPr lang="ru-RU" dirty="0" smtClean="0"/>
              <a:t> → FeCl</a:t>
            </a:r>
            <a:r>
              <a:rPr lang="ru-RU" baseline="-25000" dirty="0" smtClean="0"/>
              <a:t>2</a:t>
            </a:r>
            <a:r>
              <a:rPr lang="ru-RU" dirty="0" smtClean="0"/>
              <a:t> + H</a:t>
            </a:r>
            <a:r>
              <a:rPr lang="ru-RU" baseline="-25000" dirty="0" smtClean="0"/>
              <a:t>2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Что касается кислот-сильных окислителей, т.е. H</a:t>
            </a:r>
            <a:r>
              <a:rPr lang="ru-RU" baseline="-25000" dirty="0" smtClean="0"/>
              <a:t>2</a:t>
            </a:r>
            <a:r>
              <a:rPr lang="ru-RU" dirty="0" smtClean="0"/>
              <a:t>SO</a:t>
            </a:r>
            <a:r>
              <a:rPr lang="ru-RU" baseline="-25000" dirty="0" smtClean="0"/>
              <a:t>4</a:t>
            </a:r>
            <a:r>
              <a:rPr lang="ru-RU" dirty="0" smtClean="0"/>
              <a:t> (</a:t>
            </a:r>
            <a:r>
              <a:rPr lang="ru-RU" dirty="0" err="1" smtClean="0"/>
              <a:t>конц</a:t>
            </a:r>
            <a:r>
              <a:rPr lang="ru-RU" dirty="0" smtClean="0"/>
              <a:t>.) и HNO</a:t>
            </a:r>
            <a:r>
              <a:rPr lang="ru-RU" baseline="-25000" dirty="0" smtClean="0"/>
              <a:t>3</a:t>
            </a:r>
            <a:r>
              <a:rPr lang="ru-RU" dirty="0" smtClean="0"/>
              <a:t>, см. таблицу.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746760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972452" cy="618822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Взаимодействие кислот с основными и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амфотерными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оксидами</a:t>
            </a:r>
          </a:p>
          <a:p>
            <a:r>
              <a:rPr lang="en-US" dirty="0" smtClean="0"/>
              <a:t>H</a:t>
            </a:r>
            <a:r>
              <a:rPr lang="en-US" baseline="-25000" dirty="0" smtClean="0"/>
              <a:t>2</a:t>
            </a:r>
            <a:r>
              <a:rPr lang="en-US" dirty="0" smtClean="0"/>
              <a:t>SO</a:t>
            </a:r>
            <a:r>
              <a:rPr lang="en-US" baseline="-25000" dirty="0" smtClean="0"/>
              <a:t>4</a:t>
            </a:r>
            <a:r>
              <a:rPr lang="en-US" dirty="0" smtClean="0"/>
              <a:t> + </a:t>
            </a:r>
            <a:r>
              <a:rPr lang="en-US" dirty="0" err="1" smtClean="0"/>
              <a:t>ZnO</a:t>
            </a:r>
            <a:r>
              <a:rPr lang="en-US" dirty="0" smtClean="0"/>
              <a:t> → ZnSO</a:t>
            </a:r>
            <a:r>
              <a:rPr lang="en-US" baseline="-25000" dirty="0" smtClean="0"/>
              <a:t>4 </a:t>
            </a:r>
            <a:r>
              <a:rPr lang="en-US" dirty="0" smtClean="0"/>
              <a:t>+ 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endParaRPr lang="ru-RU" dirty="0" smtClean="0"/>
          </a:p>
          <a:p>
            <a:r>
              <a:rPr lang="en-US" dirty="0" smtClean="0"/>
              <a:t>6HNO</a:t>
            </a:r>
            <a:r>
              <a:rPr lang="en-US" baseline="-25000" dirty="0" smtClean="0"/>
              <a:t>3</a:t>
            </a:r>
            <a:r>
              <a:rPr lang="en-US" dirty="0" smtClean="0"/>
              <a:t> + Fe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r>
              <a:rPr lang="en-US" dirty="0" smtClean="0"/>
              <a:t> → 2Fe(NO</a:t>
            </a:r>
            <a:r>
              <a:rPr lang="en-US" baseline="-25000" dirty="0" smtClean="0"/>
              <a:t>3</a:t>
            </a:r>
            <a:r>
              <a:rPr lang="en-US" dirty="0" smtClean="0"/>
              <a:t>)</a:t>
            </a:r>
            <a:r>
              <a:rPr lang="en-US" baseline="-25000" dirty="0" smtClean="0"/>
              <a:t>3</a:t>
            </a:r>
            <a:r>
              <a:rPr lang="en-US" dirty="0" smtClean="0"/>
              <a:t> + 3H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endParaRPr lang="ru-RU" dirty="0" smtClean="0"/>
          </a:p>
          <a:p>
            <a:r>
              <a:rPr lang="ru-RU" dirty="0" smtClean="0"/>
              <a:t>H</a:t>
            </a:r>
            <a:r>
              <a:rPr lang="ru-RU" baseline="-25000" dirty="0" smtClean="0"/>
              <a:t>2</a:t>
            </a:r>
            <a:r>
              <a:rPr lang="ru-RU" dirty="0" smtClean="0"/>
              <a:t>SiO</a:t>
            </a:r>
            <a:r>
              <a:rPr lang="ru-RU" baseline="-25000" dirty="0" smtClean="0"/>
              <a:t>3</a:t>
            </a:r>
            <a:r>
              <a:rPr lang="ru-RU" dirty="0" smtClean="0"/>
              <a:t> + </a:t>
            </a:r>
            <a:r>
              <a:rPr lang="ru-RU" dirty="0" err="1" smtClean="0"/>
              <a:t>FeO</a:t>
            </a:r>
            <a:r>
              <a:rPr lang="ru-RU" dirty="0" smtClean="0"/>
              <a:t> ≠</a:t>
            </a: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Взаимодействие кислот с основаниями и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амфотерными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гидроксидами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/>
              <a:t>HCl</a:t>
            </a:r>
            <a:r>
              <a:rPr lang="en-US" dirty="0" smtClean="0"/>
              <a:t> + </a:t>
            </a:r>
            <a:r>
              <a:rPr lang="en-US" dirty="0" err="1" smtClean="0"/>
              <a:t>NaOH</a:t>
            </a:r>
            <a:r>
              <a:rPr lang="en-US" dirty="0" smtClean="0"/>
              <a:t> → H</a:t>
            </a:r>
            <a:r>
              <a:rPr lang="en-US" baseline="-25000" dirty="0" smtClean="0"/>
              <a:t>2</a:t>
            </a:r>
            <a:r>
              <a:rPr lang="en-US" dirty="0" smtClean="0"/>
              <a:t>O + </a:t>
            </a:r>
            <a:r>
              <a:rPr lang="en-US" dirty="0" err="1" smtClean="0"/>
              <a:t>NaCl</a:t>
            </a:r>
            <a:endParaRPr lang="ru-RU" dirty="0" smtClean="0"/>
          </a:p>
          <a:p>
            <a:r>
              <a:rPr lang="en-US" dirty="0" smtClean="0"/>
              <a:t>3H</a:t>
            </a:r>
            <a:r>
              <a:rPr lang="en-US" baseline="-25000" dirty="0" smtClean="0"/>
              <a:t>2</a:t>
            </a:r>
            <a:r>
              <a:rPr lang="en-US" dirty="0" smtClean="0"/>
              <a:t>SO</a:t>
            </a:r>
            <a:r>
              <a:rPr lang="en-US" baseline="-25000" dirty="0" smtClean="0"/>
              <a:t>4 </a:t>
            </a:r>
            <a:r>
              <a:rPr lang="en-US" dirty="0" smtClean="0"/>
              <a:t>+ 2Al(OH)</a:t>
            </a:r>
            <a:r>
              <a:rPr lang="en-US" baseline="-25000" dirty="0" smtClean="0"/>
              <a:t>3</a:t>
            </a:r>
            <a:r>
              <a:rPr lang="en-US" dirty="0" smtClean="0"/>
              <a:t> → Al</a:t>
            </a:r>
            <a:r>
              <a:rPr lang="en-US" baseline="-25000" dirty="0" smtClean="0"/>
              <a:t>2</a:t>
            </a:r>
            <a:r>
              <a:rPr lang="en-US" dirty="0" smtClean="0"/>
              <a:t>(SO</a:t>
            </a:r>
            <a:r>
              <a:rPr lang="en-US" baseline="-25000" dirty="0" smtClean="0"/>
              <a:t>4</a:t>
            </a:r>
            <a:r>
              <a:rPr lang="en-US" dirty="0" smtClean="0"/>
              <a:t>)</a:t>
            </a:r>
            <a:r>
              <a:rPr lang="en-US" baseline="-25000" dirty="0" smtClean="0"/>
              <a:t>3</a:t>
            </a:r>
            <a:r>
              <a:rPr lang="en-US" dirty="0" smtClean="0"/>
              <a:t> + 6H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endParaRPr lang="ru-RU" dirty="0" smtClean="0"/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Взаимодействие кислот с солями</a:t>
            </a:r>
          </a:p>
          <a:p>
            <a:r>
              <a:rPr lang="ru-RU" dirty="0" smtClean="0"/>
              <a:t>Обязательно признак реакции</a:t>
            </a:r>
          </a:p>
          <a:p>
            <a:r>
              <a:rPr lang="en-US" dirty="0" smtClean="0"/>
              <a:t>H</a:t>
            </a:r>
            <a:r>
              <a:rPr lang="en-US" baseline="-25000" dirty="0" smtClean="0"/>
              <a:t>2</a:t>
            </a:r>
            <a:r>
              <a:rPr lang="en-US" dirty="0" smtClean="0"/>
              <a:t>SO</a:t>
            </a:r>
            <a:r>
              <a:rPr lang="en-US" baseline="-25000" dirty="0" smtClean="0"/>
              <a:t>4</a:t>
            </a:r>
            <a:r>
              <a:rPr lang="en-US" dirty="0" smtClean="0"/>
              <a:t> + </a:t>
            </a:r>
            <a:r>
              <a:rPr lang="en-US" dirty="0" err="1" smtClean="0"/>
              <a:t>Ba</a:t>
            </a:r>
            <a:r>
              <a:rPr lang="en-US" dirty="0" smtClean="0"/>
              <a:t>(NO</a:t>
            </a:r>
            <a:r>
              <a:rPr lang="en-US" baseline="-25000" dirty="0" smtClean="0"/>
              <a:t>3</a:t>
            </a:r>
            <a:r>
              <a:rPr lang="en-US" dirty="0" smtClean="0"/>
              <a:t>)</a:t>
            </a:r>
            <a:r>
              <a:rPr lang="en-US" baseline="-25000" dirty="0" smtClean="0"/>
              <a:t>2</a:t>
            </a:r>
            <a:r>
              <a:rPr lang="en-US" dirty="0" smtClean="0"/>
              <a:t> → BaSO</a:t>
            </a:r>
            <a:r>
              <a:rPr lang="en-US" baseline="-25000" dirty="0" smtClean="0"/>
              <a:t>4</a:t>
            </a:r>
            <a:r>
              <a:rPr lang="en-US" dirty="0" smtClean="0"/>
              <a:t>↓ + 2HNO</a:t>
            </a:r>
            <a:r>
              <a:rPr lang="en-US" baseline="-25000" dirty="0" smtClean="0"/>
              <a:t>3</a:t>
            </a:r>
            <a:endParaRPr lang="ru-RU" dirty="0" smtClean="0"/>
          </a:p>
          <a:p>
            <a:r>
              <a:rPr lang="en-US" dirty="0" smtClean="0"/>
              <a:t>CH</a:t>
            </a:r>
            <a:r>
              <a:rPr lang="en-US" baseline="-25000" dirty="0" smtClean="0"/>
              <a:t>3</a:t>
            </a:r>
            <a:r>
              <a:rPr lang="en-US" dirty="0" smtClean="0"/>
              <a:t>COOH + Na</a:t>
            </a:r>
            <a:r>
              <a:rPr lang="en-US" baseline="-25000" dirty="0" smtClean="0"/>
              <a:t>2</a:t>
            </a:r>
            <a:r>
              <a:rPr lang="en-US" dirty="0" smtClean="0"/>
              <a:t>SO</a:t>
            </a:r>
            <a:r>
              <a:rPr lang="en-US" baseline="-25000" dirty="0" smtClean="0"/>
              <a:t>3</a:t>
            </a:r>
            <a:r>
              <a:rPr lang="en-US" dirty="0" smtClean="0"/>
              <a:t> → CH</a:t>
            </a:r>
            <a:r>
              <a:rPr lang="en-US" baseline="-25000" dirty="0" smtClean="0"/>
              <a:t>3</a:t>
            </a:r>
            <a:r>
              <a:rPr lang="en-US" dirty="0" smtClean="0"/>
              <a:t>COONa + SO</a:t>
            </a:r>
            <a:r>
              <a:rPr lang="en-US" baseline="-25000" dirty="0" smtClean="0"/>
              <a:t>2</a:t>
            </a:r>
            <a:r>
              <a:rPr lang="en-US" dirty="0" smtClean="0"/>
              <a:t>↑ + 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endParaRPr lang="ru-RU" dirty="0" smtClean="0"/>
          </a:p>
          <a:p>
            <a:r>
              <a:rPr lang="ru-RU" dirty="0" err="1" smtClean="0"/>
              <a:t>HCOONa</a:t>
            </a:r>
            <a:r>
              <a:rPr lang="ru-RU" dirty="0" smtClean="0"/>
              <a:t> + </a:t>
            </a:r>
            <a:r>
              <a:rPr lang="ru-RU" dirty="0" err="1" smtClean="0"/>
              <a:t>HCl</a:t>
            </a:r>
            <a:r>
              <a:rPr lang="ru-RU" dirty="0" smtClean="0"/>
              <a:t> → HCOOH + </a:t>
            </a:r>
            <a:r>
              <a:rPr lang="ru-RU" dirty="0" err="1" smtClean="0"/>
              <a:t>NaCl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746760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14290"/>
            <a:ext cx="8043890" cy="6259662"/>
          </a:xfrm>
        </p:spPr>
        <p:txBody>
          <a:bodyPr/>
          <a:lstStyle/>
          <a:p>
            <a:r>
              <a:rPr lang="ru-RU" dirty="0" smtClean="0"/>
              <a:t>Специфические окислительные свойства азотной и концентрированной серной кислот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928670"/>
            <a:ext cx="8143931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746760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8043890" cy="6188224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Восстановительные свойства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бескислородных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кислот</a:t>
            </a:r>
          </a:p>
          <a:p>
            <a:r>
              <a:rPr lang="ru-RU" dirty="0" smtClean="0"/>
              <a:t>могут проявлять восстановительные свойства (кроме HF)  4HCl + MnO</a:t>
            </a:r>
            <a:r>
              <a:rPr lang="ru-RU" baseline="-25000" dirty="0" smtClean="0"/>
              <a:t>2</a:t>
            </a:r>
            <a:r>
              <a:rPr lang="ru-RU" dirty="0" smtClean="0"/>
              <a:t> → MnCl</a:t>
            </a:r>
            <a:r>
              <a:rPr lang="ru-RU" baseline="-25000" dirty="0" smtClean="0"/>
              <a:t>2</a:t>
            </a:r>
            <a:r>
              <a:rPr lang="ru-RU" dirty="0" smtClean="0"/>
              <a:t> + Cl</a:t>
            </a:r>
            <a:r>
              <a:rPr lang="ru-RU" baseline="-25000" dirty="0" smtClean="0"/>
              <a:t>2</a:t>
            </a:r>
            <a:r>
              <a:rPr lang="ru-RU" dirty="0" smtClean="0"/>
              <a:t>↑ + 2H</a:t>
            </a:r>
            <a:r>
              <a:rPr lang="ru-RU" baseline="-25000" dirty="0" smtClean="0"/>
              <a:t>2</a:t>
            </a:r>
            <a:r>
              <a:rPr lang="ru-RU" dirty="0" smtClean="0"/>
              <a:t>O</a:t>
            </a:r>
          </a:p>
          <a:p>
            <a:r>
              <a:rPr lang="ru-RU" dirty="0" smtClean="0"/>
              <a:t>18</a:t>
            </a:r>
            <a:r>
              <a:rPr lang="en-US" dirty="0" err="1" smtClean="0"/>
              <a:t>HBr</a:t>
            </a:r>
            <a:r>
              <a:rPr lang="ru-RU" dirty="0" smtClean="0"/>
              <a:t> + 2</a:t>
            </a:r>
            <a:r>
              <a:rPr lang="en-US" dirty="0" err="1" smtClean="0"/>
              <a:t>KMnO</a:t>
            </a:r>
            <a:r>
              <a:rPr lang="ru-RU" baseline="-25000" dirty="0" smtClean="0"/>
              <a:t>4</a:t>
            </a:r>
            <a:r>
              <a:rPr lang="en-US" dirty="0" smtClean="0"/>
              <a:t> </a:t>
            </a:r>
            <a:r>
              <a:rPr lang="ru-RU" dirty="0" smtClean="0"/>
              <a:t>→</a:t>
            </a:r>
            <a:r>
              <a:rPr lang="en-US" dirty="0" smtClean="0"/>
              <a:t> </a:t>
            </a:r>
            <a:r>
              <a:rPr lang="ru-RU" dirty="0" smtClean="0"/>
              <a:t>2</a:t>
            </a:r>
            <a:r>
              <a:rPr lang="en-US" dirty="0" err="1" smtClean="0"/>
              <a:t>KBr</a:t>
            </a:r>
            <a:r>
              <a:rPr lang="ru-RU" dirty="0" smtClean="0"/>
              <a:t> + 2</a:t>
            </a:r>
            <a:r>
              <a:rPr lang="en-US" dirty="0" err="1" smtClean="0"/>
              <a:t>MnBr</a:t>
            </a:r>
            <a:r>
              <a:rPr lang="ru-RU" baseline="-25000" dirty="0" smtClean="0"/>
              <a:t>2</a:t>
            </a:r>
            <a:r>
              <a:rPr lang="en-US" dirty="0" smtClean="0"/>
              <a:t> </a:t>
            </a:r>
            <a:r>
              <a:rPr lang="ru-RU" dirty="0" smtClean="0"/>
              <a:t>+ 8</a:t>
            </a:r>
            <a:r>
              <a:rPr lang="en-US" dirty="0" smtClean="0"/>
              <a:t>H</a:t>
            </a:r>
            <a:r>
              <a:rPr lang="ru-RU" baseline="-25000" dirty="0" smtClean="0"/>
              <a:t>2</a:t>
            </a:r>
            <a:r>
              <a:rPr lang="en-US" dirty="0" smtClean="0"/>
              <a:t>O</a:t>
            </a:r>
            <a:r>
              <a:rPr lang="ru-RU" dirty="0" smtClean="0"/>
              <a:t> + 5</a:t>
            </a:r>
            <a:r>
              <a:rPr lang="en-US" dirty="0" smtClean="0"/>
              <a:t>Br</a:t>
            </a:r>
            <a:r>
              <a:rPr lang="ru-RU" baseline="-25000" dirty="0" smtClean="0"/>
              <a:t>2</a:t>
            </a:r>
            <a:endParaRPr lang="ru-RU" dirty="0" smtClean="0"/>
          </a:p>
          <a:p>
            <a:r>
              <a:rPr lang="en-US" dirty="0" smtClean="0"/>
              <a:t>14</a:t>
            </a:r>
            <a:r>
              <a:rPr lang="ru-RU" dirty="0" smtClean="0"/>
              <a:t>Н</a:t>
            </a:r>
            <a:r>
              <a:rPr lang="en-US" dirty="0" smtClean="0"/>
              <a:t>I + K</a:t>
            </a:r>
            <a:r>
              <a:rPr lang="en-US" baseline="-25000" dirty="0" smtClean="0"/>
              <a:t>2</a:t>
            </a:r>
            <a:r>
              <a:rPr lang="en-US" dirty="0" smtClean="0"/>
              <a:t>Cr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7</a:t>
            </a:r>
            <a:r>
              <a:rPr lang="en-US" dirty="0" smtClean="0"/>
              <a:t> → 3I</a:t>
            </a:r>
            <a:r>
              <a:rPr lang="en-US" baseline="-25000" dirty="0" smtClean="0"/>
              <a:t>2</a:t>
            </a:r>
            <a:r>
              <a:rPr lang="en-US" dirty="0" smtClean="0"/>
              <a:t>↓ + 2Crl</a:t>
            </a:r>
            <a:r>
              <a:rPr lang="en-US" baseline="-25000" dirty="0" smtClean="0"/>
              <a:t>3</a:t>
            </a:r>
            <a:r>
              <a:rPr lang="en-US" dirty="0" smtClean="0"/>
              <a:t> + 2KI + 7H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endParaRPr lang="ru-RU" dirty="0" smtClean="0"/>
          </a:p>
          <a:p>
            <a:r>
              <a:rPr lang="en-US" dirty="0" smtClean="0"/>
              <a:t>6HI + Fe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r>
              <a:rPr lang="en-US" dirty="0" smtClean="0"/>
              <a:t> → 2FeI</a:t>
            </a:r>
            <a:r>
              <a:rPr lang="en-US" baseline="-25000" dirty="0" smtClean="0"/>
              <a:t>2</a:t>
            </a:r>
            <a:r>
              <a:rPr lang="en-US" dirty="0" smtClean="0"/>
              <a:t> + I</a:t>
            </a:r>
            <a:r>
              <a:rPr lang="en-US" baseline="-25000" dirty="0" smtClean="0"/>
              <a:t>2</a:t>
            </a:r>
            <a:r>
              <a:rPr lang="en-US" dirty="0" smtClean="0"/>
              <a:t>↓ + 3H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endParaRPr lang="ru-RU" dirty="0" smtClean="0"/>
          </a:p>
          <a:p>
            <a:r>
              <a:rPr lang="en-US" dirty="0" smtClean="0"/>
              <a:t>2HI + 2FeCl</a:t>
            </a:r>
            <a:r>
              <a:rPr lang="en-US" baseline="-25000" dirty="0" smtClean="0"/>
              <a:t>3</a:t>
            </a:r>
            <a:r>
              <a:rPr lang="en-US" dirty="0" smtClean="0"/>
              <a:t> → 2FeCl</a:t>
            </a:r>
            <a:r>
              <a:rPr lang="en-US" baseline="-25000" dirty="0" smtClean="0"/>
              <a:t>2</a:t>
            </a:r>
            <a:r>
              <a:rPr lang="en-US" dirty="0" smtClean="0"/>
              <a:t> + I</a:t>
            </a:r>
            <a:r>
              <a:rPr lang="en-US" baseline="-25000" dirty="0" smtClean="0"/>
              <a:t>2</a:t>
            </a:r>
            <a:r>
              <a:rPr lang="en-US" dirty="0" smtClean="0"/>
              <a:t>↓ + 2HCl</a:t>
            </a:r>
            <a:endParaRPr lang="ru-RU" dirty="0" smtClean="0"/>
          </a:p>
          <a:p>
            <a:r>
              <a:rPr lang="ru-RU" dirty="0" smtClean="0"/>
              <a:t>2H</a:t>
            </a:r>
            <a:r>
              <a:rPr lang="ru-RU" baseline="-25000" dirty="0" smtClean="0"/>
              <a:t>2</a:t>
            </a:r>
            <a:r>
              <a:rPr lang="ru-RU" dirty="0" smtClean="0"/>
              <a:t>S + SO</a:t>
            </a:r>
            <a:r>
              <a:rPr lang="ru-RU" baseline="-25000" dirty="0" smtClean="0"/>
              <a:t>2</a:t>
            </a:r>
            <a:r>
              <a:rPr lang="ru-RU" dirty="0" smtClean="0"/>
              <a:t> → 3S↓+ 2H</a:t>
            </a:r>
            <a:r>
              <a:rPr lang="ru-RU" baseline="-25000" dirty="0" smtClean="0"/>
              <a:t>2</a:t>
            </a:r>
            <a:r>
              <a:rPr lang="ru-RU" dirty="0" smtClean="0"/>
              <a:t>O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746760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467600" cy="6188224"/>
          </a:xfrm>
        </p:spPr>
        <p:txBody>
          <a:bodyPr/>
          <a:lstStyle/>
          <a:p>
            <a:r>
              <a:rPr lang="ru-RU" cap="all" dirty="0" smtClean="0"/>
              <a:t>ХИМИЧЕСКИЕ СВОЙСТВА </a:t>
            </a:r>
            <a:r>
              <a:rPr lang="ru-RU" cap="all" dirty="0" smtClean="0">
                <a:solidFill>
                  <a:schemeClr val="accent3">
                    <a:lumMod val="75000"/>
                  </a:schemeClr>
                </a:solidFill>
              </a:rPr>
              <a:t>СОЛЕЙ: СРЕДНИХ, КИСЛЫХ, ОСНОВНЫХ, КОМПЛЕКСНЫХ.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Химические свойства средних солей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Взаимодействие средних солей с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металлами</a:t>
            </a:r>
          </a:p>
          <a:p>
            <a:r>
              <a:rPr lang="ru-RU" dirty="0" smtClean="0"/>
              <a:t>Реакция соли с металлом протекает в том случае, если исходный свободный металл более активен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i="1" dirty="0" smtClean="0"/>
              <a:t>Следует отметить, что такие активные металлы, как щелочные и щелочноземельные, при их добавлении к водным растворам солей будут прежде всего реагировать не с солью, а входящей в состав растворов водой.</a:t>
            </a:r>
            <a:endParaRPr lang="ru-RU" dirty="0" smtClean="0"/>
          </a:p>
          <a:p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3143248"/>
            <a:ext cx="2873387" cy="31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746760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8043890" cy="6188224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Взаимодействие средних солей с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гидроксидами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металлов</a:t>
            </a:r>
          </a:p>
          <a:p>
            <a:r>
              <a:rPr lang="ru-RU" dirty="0" smtClean="0"/>
              <a:t>Для того чтобы средняя соль реагировала с </a:t>
            </a:r>
            <a:r>
              <a:rPr lang="ru-RU" dirty="0" err="1" smtClean="0"/>
              <a:t>гидроксидом</a:t>
            </a:r>
            <a:r>
              <a:rPr lang="ru-RU" dirty="0" smtClean="0"/>
              <a:t> металла, </a:t>
            </a:r>
            <a:r>
              <a:rPr lang="ru-RU" dirty="0" smtClean="0"/>
              <a:t>должны</a:t>
            </a:r>
            <a:r>
              <a:rPr lang="ru-RU" dirty="0" smtClean="0"/>
              <a:t> </a:t>
            </a:r>
            <a:r>
              <a:rPr lang="ru-RU" dirty="0" smtClean="0"/>
              <a:t>одновременно</a:t>
            </a:r>
            <a:r>
              <a:rPr lang="ru-RU" dirty="0" smtClean="0"/>
              <a:t> выполняться два требования:</a:t>
            </a:r>
          </a:p>
          <a:p>
            <a:pPr lvl="0"/>
            <a:r>
              <a:rPr lang="ru-RU" dirty="0" smtClean="0"/>
              <a:t>1. </a:t>
            </a:r>
            <a:r>
              <a:rPr lang="ru-RU" dirty="0" smtClean="0"/>
              <a:t>в предполагаемых продуктах должен быть обнаружен осадок или газ;</a:t>
            </a:r>
          </a:p>
          <a:p>
            <a:pPr lvl="0"/>
            <a:r>
              <a:rPr lang="ru-RU" dirty="0" smtClean="0"/>
              <a:t>2. </a:t>
            </a:r>
            <a:r>
              <a:rPr lang="ru-RU" dirty="0" smtClean="0"/>
              <a:t>исходная соль и исходный </a:t>
            </a:r>
            <a:r>
              <a:rPr lang="ru-RU" dirty="0" err="1" smtClean="0"/>
              <a:t>гидроксид</a:t>
            </a:r>
            <a:r>
              <a:rPr lang="ru-RU" dirty="0" smtClean="0"/>
              <a:t> металла должны быть растворимы</a:t>
            </a:r>
            <a:r>
              <a:rPr lang="ru-RU" dirty="0" smtClean="0"/>
              <a:t>.</a:t>
            </a:r>
          </a:p>
          <a:p>
            <a:pPr lvl="0"/>
            <a:endParaRPr lang="ru-RU" dirty="0" smtClean="0"/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Реакции средних солей с кислотами</a:t>
            </a:r>
          </a:p>
          <a:p>
            <a:r>
              <a:rPr lang="ru-RU" dirty="0" smtClean="0"/>
              <a:t>Средняя соль реагирует с кислотой в том случае, если образуется осадок или слабая кислота.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4214818"/>
            <a:ext cx="408623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6000768"/>
            <a:ext cx="428628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746760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467600" cy="6188224"/>
          </a:xfrm>
        </p:spPr>
        <p:txBody>
          <a:bodyPr/>
          <a:lstStyle/>
          <a:p>
            <a:r>
              <a:rPr lang="ru-RU" dirty="0" smtClean="0"/>
              <a:t>Список </a:t>
            </a:r>
            <a:r>
              <a:rPr lang="ru-RU" dirty="0" smtClean="0"/>
              <a:t>слабых кислот следует </a:t>
            </a:r>
            <a:r>
              <a:rPr lang="ru-RU" dirty="0" smtClean="0"/>
              <a:t>выучить!!! </a:t>
            </a:r>
            <a:r>
              <a:rPr lang="ru-RU" dirty="0" smtClean="0"/>
              <a:t>К слабым кислотам относят H</a:t>
            </a:r>
            <a:r>
              <a:rPr lang="ru-RU" baseline="-25000" dirty="0" smtClean="0"/>
              <a:t>2</a:t>
            </a:r>
            <a:r>
              <a:rPr lang="ru-RU" dirty="0" smtClean="0"/>
              <a:t>S, H</a:t>
            </a:r>
            <a:r>
              <a:rPr lang="ru-RU" baseline="-25000" dirty="0" smtClean="0"/>
              <a:t>2</a:t>
            </a:r>
            <a:r>
              <a:rPr lang="ru-RU" dirty="0" smtClean="0"/>
              <a:t>CO</a:t>
            </a:r>
            <a:r>
              <a:rPr lang="ru-RU" baseline="-25000" dirty="0" smtClean="0"/>
              <a:t>3</a:t>
            </a:r>
            <a:r>
              <a:rPr lang="ru-RU" dirty="0" smtClean="0"/>
              <a:t>, H</a:t>
            </a:r>
            <a:r>
              <a:rPr lang="ru-RU" baseline="-25000" dirty="0" smtClean="0"/>
              <a:t>2</a:t>
            </a:r>
            <a:r>
              <a:rPr lang="ru-RU" dirty="0" smtClean="0"/>
              <a:t>SO</a:t>
            </a:r>
            <a:r>
              <a:rPr lang="ru-RU" baseline="-25000" dirty="0" smtClean="0"/>
              <a:t>3</a:t>
            </a:r>
            <a:r>
              <a:rPr lang="ru-RU" dirty="0" smtClean="0"/>
              <a:t>, HF, HNO</a:t>
            </a:r>
            <a:r>
              <a:rPr lang="ru-RU" baseline="-25000" dirty="0" smtClean="0"/>
              <a:t>2</a:t>
            </a:r>
            <a:r>
              <a:rPr lang="ru-RU" dirty="0" smtClean="0"/>
              <a:t>, H</a:t>
            </a:r>
            <a:r>
              <a:rPr lang="ru-RU" baseline="-25000" dirty="0" smtClean="0"/>
              <a:t>2</a:t>
            </a:r>
            <a:r>
              <a:rPr lang="ru-RU" dirty="0" smtClean="0"/>
              <a:t>SiO</a:t>
            </a:r>
            <a:r>
              <a:rPr lang="ru-RU" baseline="-25000" dirty="0" smtClean="0"/>
              <a:t>3</a:t>
            </a:r>
            <a:r>
              <a:rPr lang="ru-RU" dirty="0" smtClean="0"/>
              <a:t> и все органические кислоты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концентрированная серная кислота вытесняет </a:t>
            </a:r>
            <a:r>
              <a:rPr lang="ru-RU" dirty="0" err="1" smtClean="0"/>
              <a:t>хлороводород</a:t>
            </a:r>
            <a:r>
              <a:rPr lang="ru-RU" dirty="0" smtClean="0"/>
              <a:t> при действии на твердые хлориды: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00174"/>
            <a:ext cx="492922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857364"/>
            <a:ext cx="371477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2357430"/>
            <a:ext cx="507209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3171824"/>
            <a:ext cx="4895874" cy="971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74" y="5000636"/>
            <a:ext cx="4143404" cy="485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746760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42852"/>
            <a:ext cx="8043890" cy="63311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2) Степень окисления металла +3 или +4</a:t>
            </a:r>
            <a:br>
              <a:rPr lang="ru-RU" dirty="0" smtClean="0"/>
            </a:br>
            <a:r>
              <a:rPr lang="ru-RU" dirty="0" smtClean="0"/>
              <a:t>Вывод: оксид </a:t>
            </a:r>
            <a:r>
              <a:rPr lang="ru-RU" dirty="0" err="1" smtClean="0"/>
              <a:t>амфотерный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Исключение: </a:t>
            </a:r>
            <a:r>
              <a:rPr lang="ru-RU" i="1" dirty="0" err="1" smtClean="0"/>
              <a:t>BeO</a:t>
            </a:r>
            <a:r>
              <a:rPr lang="ru-RU" i="1" dirty="0" smtClean="0"/>
              <a:t>, </a:t>
            </a:r>
            <a:r>
              <a:rPr lang="ru-RU" i="1" dirty="0" err="1" smtClean="0"/>
              <a:t>ZnO</a:t>
            </a:r>
            <a:r>
              <a:rPr lang="ru-RU" i="1" dirty="0" smtClean="0"/>
              <a:t> и </a:t>
            </a:r>
            <a:r>
              <a:rPr lang="ru-RU" i="1" dirty="0" err="1" smtClean="0"/>
              <a:t>PbO</a:t>
            </a:r>
            <a:r>
              <a:rPr lang="ru-RU" i="1" dirty="0" smtClean="0"/>
              <a:t> </a:t>
            </a:r>
            <a:r>
              <a:rPr lang="ru-RU" i="1" dirty="0" err="1" smtClean="0"/>
              <a:t>амфотерны</a:t>
            </a:r>
            <a:r>
              <a:rPr lang="ru-RU" i="1" dirty="0" smtClean="0"/>
              <a:t>, несмотря на степень окисления +2 у металлов</a:t>
            </a:r>
          </a:p>
          <a:p>
            <a:r>
              <a:rPr lang="ru-RU" dirty="0" smtClean="0"/>
              <a:t>3) Степень окисления металла +5, +6, +7</a:t>
            </a:r>
            <a:br>
              <a:rPr lang="ru-RU" dirty="0" smtClean="0"/>
            </a:br>
            <a:r>
              <a:rPr lang="ru-RU" dirty="0" smtClean="0"/>
              <a:t>Вывод: оксид кислотный</a:t>
            </a:r>
          </a:p>
          <a:p>
            <a:r>
              <a:rPr lang="ru-RU" dirty="0" smtClean="0"/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Два подтипа основных оксидов</a:t>
            </a:r>
            <a:r>
              <a:rPr lang="ru-RU" dirty="0" smtClean="0"/>
              <a:t>, исходя из их химической активности, а именно </a:t>
            </a:r>
            <a:r>
              <a:rPr lang="ru-RU" i="1" dirty="0" smtClean="0"/>
              <a:t>активные основные оксиды</a:t>
            </a:r>
            <a:r>
              <a:rPr lang="ru-RU" dirty="0" smtClean="0"/>
              <a:t> и </a:t>
            </a:r>
            <a:r>
              <a:rPr lang="ru-RU" i="1" dirty="0" smtClean="0"/>
              <a:t>малоактивные основные оксиды.</a:t>
            </a:r>
            <a:endParaRPr lang="ru-RU" dirty="0" smtClean="0"/>
          </a:p>
          <a:p>
            <a:r>
              <a:rPr lang="ru-RU" dirty="0" smtClean="0"/>
              <a:t>К </a:t>
            </a:r>
            <a:r>
              <a:rPr lang="ru-RU" i="1" dirty="0" smtClean="0"/>
              <a:t>активным основным оксидам</a:t>
            </a:r>
            <a:r>
              <a:rPr lang="ru-RU" dirty="0" smtClean="0"/>
              <a:t> отнесем оксиды щелочных и щелочноземельных металлов (все элементы IA и IIA групп, кроме водорода H, бериллия </a:t>
            </a:r>
            <a:r>
              <a:rPr lang="ru-RU" dirty="0" err="1" smtClean="0"/>
              <a:t>Be</a:t>
            </a:r>
            <a:r>
              <a:rPr lang="ru-RU" dirty="0" smtClean="0"/>
              <a:t> и магния </a:t>
            </a:r>
            <a:r>
              <a:rPr lang="ru-RU" dirty="0" err="1" smtClean="0"/>
              <a:t>Mg</a:t>
            </a:r>
            <a:r>
              <a:rPr lang="ru-RU" dirty="0" smtClean="0"/>
              <a:t>). Например, Na</a:t>
            </a:r>
            <a:r>
              <a:rPr lang="ru-RU" baseline="-25000" dirty="0" smtClean="0"/>
              <a:t>2</a:t>
            </a:r>
            <a:r>
              <a:rPr lang="ru-RU" dirty="0" smtClean="0"/>
              <a:t>O, </a:t>
            </a:r>
            <a:r>
              <a:rPr lang="ru-RU" dirty="0" err="1" smtClean="0"/>
              <a:t>CaO</a:t>
            </a:r>
            <a:r>
              <a:rPr lang="ru-RU" dirty="0" smtClean="0"/>
              <a:t>.</a:t>
            </a:r>
          </a:p>
          <a:p>
            <a:r>
              <a:rPr lang="ru-RU" dirty="0" smtClean="0"/>
              <a:t>К </a:t>
            </a:r>
            <a:r>
              <a:rPr lang="ru-RU" i="1" dirty="0" smtClean="0"/>
              <a:t>малоактивным основным оксидам</a:t>
            </a:r>
            <a:r>
              <a:rPr lang="ru-RU" dirty="0" smtClean="0"/>
              <a:t> отнесем все основные оксиды, которые не попали в список </a:t>
            </a:r>
            <a:r>
              <a:rPr lang="ru-RU" i="1" dirty="0" smtClean="0"/>
              <a:t>активных основных  оксидов</a:t>
            </a:r>
            <a:r>
              <a:rPr lang="ru-RU" dirty="0" smtClean="0"/>
              <a:t>. Например, </a:t>
            </a:r>
            <a:r>
              <a:rPr lang="ru-RU" dirty="0" err="1" smtClean="0"/>
              <a:t>FeO</a:t>
            </a:r>
            <a:r>
              <a:rPr lang="ru-RU" dirty="0" smtClean="0"/>
              <a:t>, </a:t>
            </a:r>
            <a:r>
              <a:rPr lang="ru-RU" dirty="0" err="1" smtClean="0"/>
              <a:t>CuO</a:t>
            </a:r>
            <a:r>
              <a:rPr lang="ru-RU" dirty="0" smtClean="0"/>
              <a:t> и т.д.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746760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8043890" cy="6286544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Реакции средних солей с другими средними солями</a:t>
            </a:r>
          </a:p>
          <a:p>
            <a:r>
              <a:rPr lang="ru-RU" dirty="0" smtClean="0"/>
              <a:t>Реакция между средними солями протекает в том случае, если одновременно </a:t>
            </a:r>
            <a:r>
              <a:rPr lang="ru-RU" dirty="0" smtClean="0"/>
              <a:t>выполняются </a:t>
            </a:r>
            <a:r>
              <a:rPr lang="ru-RU" dirty="0" smtClean="0"/>
              <a:t>два требования:</a:t>
            </a:r>
          </a:p>
          <a:p>
            <a:pPr lvl="0"/>
            <a:r>
              <a:rPr lang="ru-RU" dirty="0" smtClean="0"/>
              <a:t>• исходные соли растворимы;</a:t>
            </a:r>
          </a:p>
          <a:p>
            <a:pPr lvl="0"/>
            <a:r>
              <a:rPr lang="ru-RU" dirty="0" smtClean="0"/>
              <a:t>• в предполагаемых продуктах есть осадок или газ.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Реакции термического разложения солей</a:t>
            </a:r>
          </a:p>
          <a:p>
            <a:r>
              <a:rPr lang="ru-RU" dirty="0" smtClean="0"/>
              <a:t>Все нерастворимые карбонаты, а также карбонаты лития и аммония термически неустойчивы и разлагаются при нагревании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3279774"/>
            <a:ext cx="4724423" cy="434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3786190"/>
            <a:ext cx="464347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5929330"/>
            <a:ext cx="2786082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3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6143644"/>
            <a:ext cx="4143404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746760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6" name="Содержимое 5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04"/>
            <a:ext cx="735811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3500438"/>
            <a:ext cx="3500462" cy="73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2928934"/>
            <a:ext cx="2714644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4357694"/>
            <a:ext cx="357190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2976" y="5072074"/>
            <a:ext cx="342902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467600" cy="6188224"/>
          </a:xfrm>
        </p:spPr>
        <p:txBody>
          <a:bodyPr/>
          <a:lstStyle/>
          <a:p>
            <a:r>
              <a:rPr lang="ru-RU" dirty="0" smtClean="0"/>
              <a:t>Термическое разложение солей </a:t>
            </a:r>
            <a:r>
              <a:rPr lang="ru-RU" dirty="0" smtClean="0"/>
              <a:t>аммония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Химические свойства кислых солей</a:t>
            </a:r>
          </a:p>
          <a:p>
            <a:r>
              <a:rPr lang="ru-RU" dirty="0" smtClean="0"/>
              <a:t>Кислые соли реагируют с </a:t>
            </a:r>
            <a:r>
              <a:rPr lang="ru-RU" dirty="0" smtClean="0"/>
              <a:t>щелочами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Кислые соли, образованные слабыми кислотами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714356"/>
            <a:ext cx="4000528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214422"/>
            <a:ext cx="3643338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1714488"/>
            <a:ext cx="414340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2357430"/>
            <a:ext cx="321471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86" y="3857628"/>
            <a:ext cx="378621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24" y="4286256"/>
            <a:ext cx="3929090" cy="390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5786" y="4714884"/>
            <a:ext cx="442915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14612" y="5715016"/>
            <a:ext cx="414340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746760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14290"/>
            <a:ext cx="7972452" cy="6259662"/>
          </a:xfrm>
        </p:spPr>
        <p:txBody>
          <a:bodyPr/>
          <a:lstStyle/>
          <a:p>
            <a:r>
              <a:rPr lang="ru-RU" dirty="0" smtClean="0"/>
              <a:t>Термическое разложение кислых </a:t>
            </a:r>
            <a:r>
              <a:rPr lang="ru-RU" dirty="0" smtClean="0"/>
              <a:t>солей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Химические свойства основных </a:t>
            </a:r>
            <a:r>
              <a:rPr lang="ru-RU" b="1" dirty="0" smtClean="0">
                <a:solidFill>
                  <a:srgbClr val="FF0000"/>
                </a:solidFill>
              </a:rPr>
              <a:t>солей</a:t>
            </a: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rgbClr val="FF0000"/>
                </a:solidFill>
              </a:rPr>
              <a:t>Химические свойства комплексных солей </a:t>
            </a:r>
          </a:p>
          <a:p>
            <a:r>
              <a:rPr lang="ru-RU" dirty="0" smtClean="0"/>
              <a:t>При избытке</a:t>
            </a:r>
          </a:p>
          <a:p>
            <a:r>
              <a:rPr lang="ru-RU" dirty="0" smtClean="0"/>
              <a:t>При недостатке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642918"/>
            <a:ext cx="3643338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1142984"/>
            <a:ext cx="364333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1500174"/>
            <a:ext cx="3786214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2428868"/>
            <a:ext cx="3857652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4414" y="2857496"/>
            <a:ext cx="3571900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85852" y="3214686"/>
            <a:ext cx="350046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14744" y="4214818"/>
            <a:ext cx="442915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71868" y="4786322"/>
            <a:ext cx="457203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28596" y="5429264"/>
            <a:ext cx="371477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28596" y="5857892"/>
            <a:ext cx="3857652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500562" y="5643578"/>
            <a:ext cx="3665538" cy="390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467600" cy="6188224"/>
          </a:xfrm>
        </p:spPr>
        <p:txBody>
          <a:bodyPr/>
          <a:lstStyle/>
          <a:p>
            <a:r>
              <a:rPr lang="ru-RU" dirty="0" smtClean="0"/>
              <a:t>При нагревании комплексные соли распадаются: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714356"/>
            <a:ext cx="364333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1428736"/>
            <a:ext cx="371477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746760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8043890" cy="6188224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вода</a:t>
            </a:r>
            <a:r>
              <a:rPr lang="ru-RU" dirty="0" smtClean="0"/>
              <a:t> является оксидом неметалла (H</a:t>
            </a:r>
            <a:r>
              <a:rPr lang="ru-RU" baseline="-25000" dirty="0" smtClean="0"/>
              <a:t>2</a:t>
            </a:r>
            <a:r>
              <a:rPr lang="ru-RU" dirty="0" smtClean="0"/>
              <a:t>O), обычно ее свойства рассматривают в отрыве от свойств иных оксидов. </a:t>
            </a:r>
          </a:p>
          <a:p>
            <a:r>
              <a:rPr lang="ru-RU" dirty="0" smtClean="0"/>
              <a:t>1) все активные основные оксиды (</a:t>
            </a:r>
            <a:r>
              <a:rPr lang="ru-RU" dirty="0" err="1" smtClean="0"/>
              <a:t>оксиды</a:t>
            </a:r>
            <a:r>
              <a:rPr lang="ru-RU" dirty="0" smtClean="0"/>
              <a:t> ЩМ и ЩЗМ);     K</a:t>
            </a:r>
            <a:r>
              <a:rPr lang="ru-RU" baseline="-25000" dirty="0" smtClean="0"/>
              <a:t>2</a:t>
            </a:r>
            <a:r>
              <a:rPr lang="ru-RU" dirty="0" smtClean="0"/>
              <a:t>O + H</a:t>
            </a:r>
            <a:r>
              <a:rPr lang="ru-RU" baseline="-25000" dirty="0" smtClean="0"/>
              <a:t>2</a:t>
            </a:r>
            <a:r>
              <a:rPr lang="ru-RU" dirty="0" smtClean="0"/>
              <a:t>O = 2KOH – </a:t>
            </a:r>
            <a:r>
              <a:rPr lang="ru-RU" dirty="0" err="1" smtClean="0"/>
              <a:t>гидроксид</a:t>
            </a:r>
            <a:r>
              <a:rPr lang="ru-RU" dirty="0" smtClean="0"/>
              <a:t> калия</a:t>
            </a:r>
          </a:p>
          <a:p>
            <a:r>
              <a:rPr lang="ru-RU" dirty="0" smtClean="0"/>
              <a:t>2) все кислотные оксиды, кроме диоксида кремния (SiO</a:t>
            </a:r>
            <a:r>
              <a:rPr lang="ru-RU" baseline="-25000" dirty="0" smtClean="0"/>
              <a:t>2</a:t>
            </a:r>
            <a:r>
              <a:rPr lang="ru-RU" dirty="0" smtClean="0"/>
              <a:t>);         N</a:t>
            </a:r>
            <a:r>
              <a:rPr lang="ru-RU" baseline="30000" dirty="0" smtClean="0"/>
              <a:t>+5</a:t>
            </a:r>
            <a:r>
              <a:rPr lang="ru-RU" baseline="-25000" dirty="0" smtClean="0"/>
              <a:t>2</a:t>
            </a:r>
            <a:r>
              <a:rPr lang="ru-RU" dirty="0" smtClean="0"/>
              <a:t>O</a:t>
            </a:r>
            <a:r>
              <a:rPr lang="ru-RU" baseline="-25000" dirty="0" smtClean="0"/>
              <a:t>5</a:t>
            </a:r>
            <a:r>
              <a:rPr lang="ru-RU" dirty="0" smtClean="0"/>
              <a:t> + H</a:t>
            </a:r>
            <a:r>
              <a:rPr lang="ru-RU" baseline="-25000" dirty="0" smtClean="0"/>
              <a:t>2</a:t>
            </a:r>
            <a:r>
              <a:rPr lang="ru-RU" dirty="0" smtClean="0"/>
              <a:t>O = 2HN</a:t>
            </a:r>
            <a:r>
              <a:rPr lang="ru-RU" baseline="30000" dirty="0" smtClean="0"/>
              <a:t>+5</a:t>
            </a:r>
            <a:r>
              <a:rPr lang="ru-RU" dirty="0" smtClean="0"/>
              <a:t>O</a:t>
            </a:r>
            <a:r>
              <a:rPr lang="ru-RU" baseline="-25000" dirty="0" smtClean="0"/>
              <a:t>3</a:t>
            </a:r>
          </a:p>
          <a:p>
            <a:pPr>
              <a:buNone/>
            </a:pPr>
            <a:r>
              <a:rPr lang="ru-RU" dirty="0" smtClean="0"/>
              <a:t>      Исключение:   Оксид азота (IV) (NO</a:t>
            </a:r>
            <a:r>
              <a:rPr lang="ru-RU" baseline="-25000" dirty="0" smtClean="0"/>
              <a:t>2</a:t>
            </a:r>
            <a:r>
              <a:rPr lang="ru-RU" dirty="0" smtClean="0"/>
              <a:t>) </a:t>
            </a:r>
          </a:p>
          <a:p>
            <a:pPr>
              <a:buNone/>
            </a:pPr>
            <a:r>
              <a:rPr lang="ru-RU" dirty="0" smtClean="0"/>
              <a:t>     2NO</a:t>
            </a:r>
            <a:r>
              <a:rPr lang="ru-RU" baseline="-25000" dirty="0" smtClean="0"/>
              <a:t>2</a:t>
            </a:r>
            <a:r>
              <a:rPr lang="ru-RU" dirty="0" smtClean="0"/>
              <a:t> + H</a:t>
            </a:r>
            <a:r>
              <a:rPr lang="ru-RU" baseline="-25000" dirty="0" smtClean="0"/>
              <a:t>2</a:t>
            </a:r>
            <a:r>
              <a:rPr lang="ru-RU" dirty="0" smtClean="0"/>
              <a:t>O = HNO</a:t>
            </a:r>
            <a:r>
              <a:rPr lang="ru-RU" baseline="-25000" dirty="0" smtClean="0"/>
              <a:t>2</a:t>
            </a:r>
            <a:r>
              <a:rPr lang="ru-RU" dirty="0" smtClean="0"/>
              <a:t> + HNO</a:t>
            </a:r>
            <a:r>
              <a:rPr lang="ru-RU" baseline="-25000" dirty="0" smtClean="0"/>
              <a:t>3</a:t>
            </a:r>
            <a:endParaRPr lang="ru-RU" dirty="0" smtClean="0"/>
          </a:p>
          <a:p>
            <a:r>
              <a:rPr lang="ru-RU" dirty="0" smtClean="0"/>
              <a:t>С водой точно </a:t>
            </a:r>
            <a:r>
              <a:rPr lang="ru-RU" u="sng" dirty="0" smtClean="0"/>
              <a:t>не реагируют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dirty="0" smtClean="0"/>
              <a:t>1) все малоактивные основные оксиды;</a:t>
            </a:r>
            <a:br>
              <a:rPr lang="ru-RU" dirty="0" smtClean="0"/>
            </a:br>
            <a:r>
              <a:rPr lang="ru-RU" dirty="0" smtClean="0"/>
              <a:t>2) все </a:t>
            </a:r>
            <a:r>
              <a:rPr lang="ru-RU" dirty="0" err="1" smtClean="0"/>
              <a:t>амфотерные</a:t>
            </a:r>
            <a:r>
              <a:rPr lang="ru-RU" dirty="0" smtClean="0"/>
              <a:t> оксиды;</a:t>
            </a:r>
            <a:br>
              <a:rPr lang="ru-RU" dirty="0" smtClean="0"/>
            </a:br>
            <a:r>
              <a:rPr lang="ru-RU" dirty="0" smtClean="0"/>
              <a:t>3) несолеобразующие оксиды (NO, N</a:t>
            </a:r>
            <a:r>
              <a:rPr lang="ru-RU" baseline="-25000" dirty="0" smtClean="0"/>
              <a:t>2</a:t>
            </a:r>
            <a:r>
              <a:rPr lang="ru-RU" dirty="0" smtClean="0"/>
              <a:t>O, CO, </a:t>
            </a:r>
            <a:r>
              <a:rPr lang="ru-RU" dirty="0" err="1" smtClean="0"/>
              <a:t>SiO</a:t>
            </a:r>
            <a:r>
              <a:rPr lang="ru-RU" dirty="0" smtClean="0"/>
              <a:t>).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chemeClr val="accent2">
                    <a:lumMod val="75000"/>
                  </a:schemeClr>
                </a:solidFill>
              </a:rPr>
              <a:t>Взаимодействие оксидов друг с другом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42918"/>
            <a:ext cx="7467600" cy="5831034"/>
          </a:xfrm>
        </p:spPr>
        <p:txBody>
          <a:bodyPr>
            <a:normAutofit/>
          </a:bodyPr>
          <a:lstStyle/>
          <a:p>
            <a:r>
              <a:rPr lang="ru-RU" dirty="0" smtClean="0"/>
              <a:t>практически никогда не протекают реакции между оксидами одного класс                                                     1) основный оксид + основный оксид ≠</a:t>
            </a:r>
          </a:p>
          <a:p>
            <a:pPr>
              <a:buNone/>
            </a:pPr>
            <a:r>
              <a:rPr lang="ru-RU" dirty="0" smtClean="0"/>
              <a:t>    2) кислотный оксид + кислотный оксид  ≠</a:t>
            </a:r>
          </a:p>
          <a:p>
            <a:pPr>
              <a:buNone/>
            </a:pPr>
            <a:r>
              <a:rPr lang="ru-RU" dirty="0" smtClean="0"/>
              <a:t>    3) </a:t>
            </a:r>
            <a:r>
              <a:rPr lang="ru-RU" dirty="0" err="1" smtClean="0"/>
              <a:t>амфотерный</a:t>
            </a:r>
            <a:r>
              <a:rPr lang="ru-RU" dirty="0" smtClean="0"/>
              <a:t> оксид + </a:t>
            </a:r>
            <a:r>
              <a:rPr lang="ru-RU" dirty="0" err="1" smtClean="0"/>
              <a:t>амфотерный</a:t>
            </a:r>
            <a:r>
              <a:rPr lang="ru-RU" dirty="0" smtClean="0"/>
              <a:t> </a:t>
            </a:r>
            <a:r>
              <a:rPr lang="ru-RU" dirty="0" err="1" smtClean="0"/>
              <a:t>оксид</a:t>
            </a:r>
            <a:r>
              <a:rPr lang="ru-RU" dirty="0" smtClean="0"/>
              <a:t>  ≠</a:t>
            </a:r>
          </a:p>
          <a:p>
            <a:r>
              <a:rPr lang="ru-RU" dirty="0" smtClean="0"/>
              <a:t>   практически всегда протекают реакции между:</a:t>
            </a:r>
          </a:p>
          <a:p>
            <a:pPr>
              <a:buNone/>
            </a:pPr>
            <a:r>
              <a:rPr lang="ru-RU" dirty="0" smtClean="0"/>
              <a:t>   1) основным оксидом и кислотным оксидом;</a:t>
            </a:r>
          </a:p>
          <a:p>
            <a:pPr>
              <a:buNone/>
            </a:pPr>
            <a:r>
              <a:rPr lang="ru-RU" dirty="0" smtClean="0"/>
              <a:t>       3Na</a:t>
            </a:r>
            <a:r>
              <a:rPr lang="ru-RU" baseline="-25000" dirty="0" smtClean="0"/>
              <a:t>2</a:t>
            </a:r>
            <a:r>
              <a:rPr lang="ru-RU" dirty="0" smtClean="0"/>
              <a:t>O + P</a:t>
            </a:r>
            <a:r>
              <a:rPr lang="ru-RU" baseline="-25000" dirty="0" smtClean="0"/>
              <a:t>2</a:t>
            </a:r>
            <a:r>
              <a:rPr lang="ru-RU" dirty="0" smtClean="0"/>
              <a:t>O</a:t>
            </a:r>
            <a:r>
              <a:rPr lang="ru-RU" baseline="-25000" dirty="0" smtClean="0"/>
              <a:t>5</a:t>
            </a:r>
            <a:r>
              <a:rPr lang="ru-RU" dirty="0" smtClean="0"/>
              <a:t> = 2Na</a:t>
            </a:r>
            <a:r>
              <a:rPr lang="ru-RU" baseline="-25000" dirty="0" smtClean="0"/>
              <a:t>3</a:t>
            </a:r>
            <a:r>
              <a:rPr lang="ru-RU" dirty="0" smtClean="0"/>
              <a:t>PO</a:t>
            </a:r>
            <a:r>
              <a:rPr lang="ru-RU" baseline="-25000" dirty="0" smtClean="0"/>
              <a:t>4</a:t>
            </a:r>
            <a:r>
              <a:rPr lang="ru-RU" dirty="0" smtClean="0"/>
              <a:t> — фосфат натрия</a:t>
            </a:r>
          </a:p>
          <a:p>
            <a:pPr>
              <a:buNone/>
            </a:pPr>
            <a:r>
              <a:rPr lang="ru-RU" dirty="0" smtClean="0"/>
              <a:t>   2) </a:t>
            </a:r>
            <a:r>
              <a:rPr lang="ru-RU" dirty="0" err="1" smtClean="0"/>
              <a:t>амфотерным</a:t>
            </a:r>
            <a:r>
              <a:rPr lang="ru-RU" dirty="0" smtClean="0"/>
              <a:t> оксидом и кислотным оксидом;</a:t>
            </a:r>
          </a:p>
          <a:p>
            <a:pPr>
              <a:buNone/>
            </a:pPr>
            <a:r>
              <a:rPr lang="ru-RU" dirty="0" smtClean="0"/>
              <a:t>      Al</a:t>
            </a:r>
            <a:r>
              <a:rPr lang="ru-RU" baseline="-25000" dirty="0" smtClean="0"/>
              <a:t>2</a:t>
            </a:r>
            <a:r>
              <a:rPr lang="ru-RU" dirty="0" smtClean="0"/>
              <a:t>O</a:t>
            </a:r>
            <a:r>
              <a:rPr lang="ru-RU" baseline="-25000" dirty="0" smtClean="0"/>
              <a:t>3</a:t>
            </a:r>
            <a:r>
              <a:rPr lang="ru-RU" dirty="0" smtClean="0"/>
              <a:t> + 3SO</a:t>
            </a:r>
            <a:r>
              <a:rPr lang="ru-RU" baseline="-25000" dirty="0" smtClean="0"/>
              <a:t>3</a:t>
            </a:r>
            <a:r>
              <a:rPr lang="ru-RU" dirty="0" smtClean="0"/>
              <a:t> = Al</a:t>
            </a:r>
            <a:r>
              <a:rPr lang="ru-RU" baseline="-25000" dirty="0" smtClean="0"/>
              <a:t>2</a:t>
            </a:r>
            <a:r>
              <a:rPr lang="ru-RU" dirty="0" smtClean="0"/>
              <a:t>(SO</a:t>
            </a:r>
            <a:r>
              <a:rPr lang="ru-RU" baseline="-25000" dirty="0" smtClean="0"/>
              <a:t>4</a:t>
            </a:r>
            <a:r>
              <a:rPr lang="ru-RU" dirty="0" smtClean="0"/>
              <a:t>)</a:t>
            </a:r>
            <a:r>
              <a:rPr lang="ru-RU" baseline="-25000" dirty="0" smtClean="0"/>
              <a:t>3</a:t>
            </a:r>
            <a:r>
              <a:rPr lang="ru-RU" dirty="0" smtClean="0"/>
              <a:t> — сульфат алюминия</a:t>
            </a:r>
          </a:p>
          <a:p>
            <a:pPr>
              <a:buNone/>
            </a:pPr>
            <a:r>
              <a:rPr lang="ru-RU" dirty="0" smtClean="0"/>
              <a:t>   3) </a:t>
            </a:r>
            <a:r>
              <a:rPr lang="ru-RU" dirty="0" err="1" smtClean="0"/>
              <a:t>амфотерным</a:t>
            </a:r>
            <a:r>
              <a:rPr lang="ru-RU" dirty="0" smtClean="0"/>
              <a:t> оксидом и основным оксидом.</a:t>
            </a:r>
          </a:p>
          <a:p>
            <a:pPr>
              <a:buNone/>
            </a:pPr>
            <a:r>
              <a:rPr lang="ru-RU" dirty="0" smtClean="0"/>
              <a:t>       </a:t>
            </a:r>
            <a:r>
              <a:rPr lang="en-US" dirty="0" smtClean="0"/>
              <a:t>Al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r>
              <a:rPr lang="en-US" dirty="0" smtClean="0"/>
              <a:t> + </a:t>
            </a:r>
            <a:r>
              <a:rPr lang="en-US" dirty="0" err="1" smtClean="0"/>
              <a:t>BaO</a:t>
            </a:r>
            <a:r>
              <a:rPr lang="en-US" dirty="0" smtClean="0"/>
              <a:t> =&gt; </a:t>
            </a:r>
            <a:r>
              <a:rPr lang="en-US" dirty="0" err="1" smtClean="0"/>
              <a:t>Ba</a:t>
            </a:r>
            <a:r>
              <a:rPr lang="en-US" dirty="0" smtClean="0"/>
              <a:t>(AlO</a:t>
            </a:r>
            <a:r>
              <a:rPr lang="en-US" baseline="-25000" dirty="0" smtClean="0"/>
              <a:t>2</a:t>
            </a:r>
            <a:r>
              <a:rPr lang="en-US" dirty="0" smtClean="0"/>
              <a:t>)</a:t>
            </a:r>
            <a:r>
              <a:rPr lang="en-US" baseline="-25000" dirty="0" smtClean="0"/>
              <a:t>2</a:t>
            </a:r>
            <a:r>
              <a:rPr lang="ru-RU" baseline="-25000" dirty="0" smtClean="0"/>
              <a:t>     </a:t>
            </a:r>
            <a:r>
              <a:rPr lang="ru-RU" sz="2800" baseline="-25000" dirty="0" smtClean="0">
                <a:solidFill>
                  <a:srgbClr val="FF0000"/>
                </a:solidFill>
              </a:rPr>
              <a:t>только при нагревании </a:t>
            </a:r>
            <a:r>
              <a:rPr lang="ru-RU" baseline="-25000" dirty="0" smtClean="0"/>
              <a:t>  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746760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14290"/>
            <a:ext cx="8186766" cy="6259662"/>
          </a:xfrm>
        </p:spPr>
        <p:txBody>
          <a:bodyPr/>
          <a:lstStyle/>
          <a:p>
            <a:r>
              <a:rPr lang="ru-RU" dirty="0" smtClean="0"/>
              <a:t>Однако следует запомнить два «привередливых» кислотных оксида – углекислый газ (CO</a:t>
            </a:r>
            <a:r>
              <a:rPr lang="ru-RU" baseline="-25000" dirty="0" smtClean="0"/>
              <a:t>2</a:t>
            </a:r>
            <a:r>
              <a:rPr lang="ru-RU" dirty="0" smtClean="0"/>
              <a:t>) и сернистый газ (SO</a:t>
            </a:r>
            <a:r>
              <a:rPr lang="ru-RU" baseline="-25000" dirty="0" smtClean="0"/>
              <a:t>2</a:t>
            </a:r>
            <a:r>
              <a:rPr lang="ru-RU" dirty="0" smtClean="0"/>
              <a:t>). Из оксидов металлов они реагируют только с </a:t>
            </a:r>
            <a:r>
              <a:rPr lang="ru-RU" i="1" dirty="0" smtClean="0"/>
              <a:t>активными основными оксидами</a:t>
            </a:r>
            <a:r>
              <a:rPr lang="ru-RU" dirty="0" smtClean="0"/>
              <a:t> (</a:t>
            </a:r>
            <a:r>
              <a:rPr lang="ru-RU" dirty="0" err="1" smtClean="0"/>
              <a:t>оксидами</a:t>
            </a:r>
            <a:r>
              <a:rPr lang="ru-RU" dirty="0" smtClean="0"/>
              <a:t> ЩМ и ЩЗМ). </a:t>
            </a:r>
          </a:p>
          <a:p>
            <a:pPr>
              <a:buNone/>
            </a:pPr>
            <a:r>
              <a:rPr lang="ru-RU" dirty="0" smtClean="0"/>
              <a:t>     </a:t>
            </a:r>
            <a:r>
              <a:rPr lang="en-US" dirty="0" smtClean="0"/>
              <a:t>CO</a:t>
            </a:r>
            <a:r>
              <a:rPr lang="en-US" baseline="-25000" dirty="0" smtClean="0"/>
              <a:t>2</a:t>
            </a:r>
            <a:r>
              <a:rPr lang="en-US" dirty="0" smtClean="0"/>
              <a:t> + Na</a:t>
            </a:r>
            <a:r>
              <a:rPr lang="en-US" baseline="-25000" dirty="0" smtClean="0"/>
              <a:t>2</a:t>
            </a:r>
            <a:r>
              <a:rPr lang="en-US" dirty="0" smtClean="0"/>
              <a:t>O = Na</a:t>
            </a:r>
            <a:r>
              <a:rPr lang="en-US" baseline="-25000" dirty="0" smtClean="0"/>
              <a:t>2</a:t>
            </a:r>
            <a:r>
              <a:rPr lang="en-US" dirty="0" smtClean="0"/>
              <a:t>CO</a:t>
            </a:r>
            <a:r>
              <a:rPr lang="en-US" baseline="-25000" dirty="0" smtClean="0"/>
              <a:t>3</a:t>
            </a:r>
            <a:r>
              <a:rPr lang="ru-RU" dirty="0" smtClean="0"/>
              <a:t>     </a:t>
            </a:r>
            <a:r>
              <a:rPr lang="en-US" dirty="0" smtClean="0"/>
              <a:t>SO</a:t>
            </a:r>
            <a:r>
              <a:rPr lang="en-US" baseline="-25000" dirty="0" smtClean="0"/>
              <a:t>2</a:t>
            </a:r>
            <a:r>
              <a:rPr lang="en-US" dirty="0" smtClean="0"/>
              <a:t> + </a:t>
            </a:r>
            <a:r>
              <a:rPr lang="en-US" dirty="0" err="1" smtClean="0"/>
              <a:t>BaO</a:t>
            </a:r>
            <a:r>
              <a:rPr lang="en-US" dirty="0" smtClean="0"/>
              <a:t> = BaSO</a:t>
            </a:r>
            <a:r>
              <a:rPr lang="en-US" baseline="-25000" dirty="0" smtClean="0"/>
              <a:t>3</a:t>
            </a:r>
            <a:endParaRPr lang="ru-RU" baseline="-25000" dirty="0" smtClean="0"/>
          </a:p>
          <a:p>
            <a:pPr>
              <a:buNone/>
            </a:pPr>
            <a:r>
              <a:rPr lang="ru-RU" dirty="0" smtClean="0"/>
              <a:t>      </a:t>
            </a:r>
            <a:r>
              <a:rPr lang="en-US" dirty="0" smtClean="0"/>
              <a:t>CO</a:t>
            </a:r>
            <a:r>
              <a:rPr lang="en-US" baseline="-25000" dirty="0" smtClean="0"/>
              <a:t>2</a:t>
            </a:r>
            <a:r>
              <a:rPr lang="en-US" dirty="0" smtClean="0"/>
              <a:t> + </a:t>
            </a:r>
            <a:r>
              <a:rPr lang="en-US" dirty="0" err="1" smtClean="0"/>
              <a:t>CuO</a:t>
            </a:r>
            <a:r>
              <a:rPr lang="en-US" dirty="0" smtClean="0"/>
              <a:t> ≠</a:t>
            </a:r>
            <a:r>
              <a:rPr lang="ru-RU" dirty="0" smtClean="0"/>
              <a:t>                   </a:t>
            </a:r>
            <a:r>
              <a:rPr lang="en-US" dirty="0" smtClean="0"/>
              <a:t>CO</a:t>
            </a:r>
            <a:r>
              <a:rPr lang="en-US" baseline="-25000" dirty="0" smtClean="0"/>
              <a:t>2</a:t>
            </a:r>
            <a:r>
              <a:rPr lang="en-US" dirty="0" smtClean="0"/>
              <a:t> + Al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r>
              <a:rPr lang="en-US" dirty="0" smtClean="0"/>
              <a:t> ≠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Взаимодействие оксидов с кислотами</a:t>
            </a:r>
          </a:p>
          <a:p>
            <a:r>
              <a:rPr lang="ru-RU" dirty="0" smtClean="0"/>
              <a:t>С кислотами реагируют основные и </a:t>
            </a:r>
            <a:r>
              <a:rPr lang="ru-RU" dirty="0" err="1" smtClean="0"/>
              <a:t>амфотерные</a:t>
            </a:r>
            <a:r>
              <a:rPr lang="ru-RU" dirty="0" smtClean="0"/>
              <a:t> оксиды. При этом образуются соли и вода:</a:t>
            </a:r>
          </a:p>
          <a:p>
            <a:pPr>
              <a:buNone/>
            </a:pPr>
            <a:r>
              <a:rPr lang="ru-RU" dirty="0" smtClean="0"/>
              <a:t>           </a:t>
            </a:r>
            <a:r>
              <a:rPr lang="ru-RU" dirty="0" err="1" smtClean="0"/>
              <a:t>FeO</a:t>
            </a:r>
            <a:r>
              <a:rPr lang="ru-RU" dirty="0" smtClean="0"/>
              <a:t> + H</a:t>
            </a:r>
            <a:r>
              <a:rPr lang="ru-RU" baseline="-25000" dirty="0" smtClean="0"/>
              <a:t>2</a:t>
            </a:r>
            <a:r>
              <a:rPr lang="ru-RU" dirty="0" smtClean="0"/>
              <a:t>SO</a:t>
            </a:r>
            <a:r>
              <a:rPr lang="ru-RU" baseline="-25000" dirty="0" smtClean="0"/>
              <a:t>4</a:t>
            </a:r>
            <a:r>
              <a:rPr lang="ru-RU" dirty="0" smtClean="0"/>
              <a:t> = FeSO</a:t>
            </a:r>
            <a:r>
              <a:rPr lang="ru-RU" baseline="-25000" dirty="0" smtClean="0"/>
              <a:t>4</a:t>
            </a:r>
            <a:r>
              <a:rPr lang="ru-RU" dirty="0" smtClean="0"/>
              <a:t> + H</a:t>
            </a:r>
            <a:r>
              <a:rPr lang="ru-RU" baseline="-25000" dirty="0" smtClean="0"/>
              <a:t>2</a:t>
            </a:r>
            <a:r>
              <a:rPr lang="ru-RU" dirty="0" smtClean="0"/>
              <a:t>O</a:t>
            </a:r>
          </a:p>
          <a:p>
            <a:pPr>
              <a:buNone/>
            </a:pPr>
            <a:r>
              <a:rPr lang="ru-RU" dirty="0" smtClean="0"/>
              <a:t>Несолеобразующие оксиды не реагируют с кислотами</a:t>
            </a:r>
          </a:p>
          <a:p>
            <a:pPr>
              <a:buNone/>
            </a:pPr>
            <a:r>
              <a:rPr lang="ru-RU" dirty="0" smtClean="0"/>
              <a:t>Кислотные оксиды не реагируют с кислотами в большинстве случаев.  Исключение: избыток кислоты   SiO</a:t>
            </a:r>
            <a:r>
              <a:rPr lang="ru-RU" baseline="-25000" dirty="0" smtClean="0"/>
              <a:t>2</a:t>
            </a:r>
            <a:r>
              <a:rPr lang="ru-RU" dirty="0" smtClean="0"/>
              <a:t> + 6HF = H</a:t>
            </a:r>
            <a:r>
              <a:rPr lang="ru-RU" baseline="-25000" dirty="0" smtClean="0"/>
              <a:t>2</a:t>
            </a:r>
            <a:r>
              <a:rPr lang="ru-RU" dirty="0" smtClean="0"/>
              <a:t>[SiF</a:t>
            </a:r>
            <a:r>
              <a:rPr lang="ru-RU" baseline="-25000" dirty="0" smtClean="0"/>
              <a:t>6</a:t>
            </a:r>
            <a:r>
              <a:rPr lang="ru-RU" dirty="0" smtClean="0"/>
              <a:t>] + 2H</a:t>
            </a:r>
            <a:r>
              <a:rPr lang="ru-RU" baseline="-25000" dirty="0" smtClean="0"/>
              <a:t>2</a:t>
            </a:r>
            <a:r>
              <a:rPr lang="ru-RU" dirty="0" smtClean="0"/>
              <a:t>O,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746760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14290"/>
            <a:ext cx="7467600" cy="6259662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ru-RU" sz="3100" dirty="0" smtClean="0"/>
              <a:t>При недостатке кислоты                                                  SiO2 + 4HF = SiF4 + 2H2O</a:t>
            </a:r>
          </a:p>
          <a:p>
            <a:pPr>
              <a:lnSpc>
                <a:spcPct val="120000"/>
              </a:lnSpc>
            </a:pPr>
            <a:r>
              <a:rPr lang="ru-RU" sz="3100" dirty="0" smtClean="0"/>
              <a:t>Реакция </a:t>
            </a:r>
            <a:r>
              <a:rPr lang="ru-RU" sz="3100" dirty="0" err="1" smtClean="0"/>
              <a:t>диспропорционирования</a:t>
            </a:r>
            <a:r>
              <a:rPr lang="ru-RU" sz="3100" dirty="0" smtClean="0"/>
              <a:t>                                  S+4O2 + 2H2S-2 = 3S0 + 2H2O</a:t>
            </a:r>
          </a:p>
          <a:p>
            <a:pPr>
              <a:lnSpc>
                <a:spcPct val="120000"/>
              </a:lnSpc>
            </a:pPr>
            <a:r>
              <a:rPr lang="ru-RU" sz="3100" dirty="0" smtClean="0"/>
              <a:t>Оксид фосфора (III) P2O3 может реагировать с кислотами-окислителями</a:t>
            </a:r>
          </a:p>
          <a:p>
            <a:pPr>
              <a:lnSpc>
                <a:spcPct val="120000"/>
              </a:lnSpc>
            </a:pPr>
            <a:r>
              <a:rPr lang="ru-RU" sz="3100" dirty="0" smtClean="0"/>
              <a:t>Оксид серы (IV) SO2 может быть окислен азотной кислотой</a:t>
            </a:r>
          </a:p>
          <a:p>
            <a:pPr>
              <a:lnSpc>
                <a:spcPct val="120000"/>
              </a:lnSpc>
            </a:pPr>
            <a:r>
              <a:rPr lang="ru-RU" sz="3100" dirty="0" smtClean="0"/>
              <a:t>Взаимодействие оксидов с </a:t>
            </a:r>
            <a:r>
              <a:rPr lang="ru-RU" sz="3100" dirty="0" err="1" smtClean="0"/>
              <a:t>гидроксидами</a:t>
            </a:r>
            <a:r>
              <a:rPr lang="ru-RU" sz="3100" dirty="0" smtClean="0"/>
              <a:t> металлов</a:t>
            </a:r>
          </a:p>
          <a:p>
            <a:pPr>
              <a:lnSpc>
                <a:spcPct val="120000"/>
              </a:lnSpc>
            </a:pPr>
            <a:r>
              <a:rPr lang="ru-RU" sz="3100" dirty="0" smtClean="0"/>
              <a:t>С </a:t>
            </a:r>
            <a:r>
              <a:rPr lang="ru-RU" sz="3100" dirty="0" err="1" smtClean="0"/>
              <a:t>гидроксидами</a:t>
            </a:r>
            <a:r>
              <a:rPr lang="ru-RU" sz="3100" dirty="0" smtClean="0"/>
              <a:t> металлов как основными, так и </a:t>
            </a:r>
            <a:r>
              <a:rPr lang="ru-RU" sz="3100" dirty="0" err="1" smtClean="0"/>
              <a:t>амфотерными</a:t>
            </a:r>
            <a:r>
              <a:rPr lang="ru-RU" sz="3100" dirty="0" smtClean="0"/>
              <a:t> реагируют кислотные оксиды.  </a:t>
            </a:r>
          </a:p>
          <a:p>
            <a:pPr>
              <a:lnSpc>
                <a:spcPct val="120000"/>
              </a:lnSpc>
              <a:buFont typeface="Wingdings"/>
              <a:buNone/>
            </a:pPr>
            <a:r>
              <a:rPr lang="ru-RU" sz="3100" dirty="0" smtClean="0"/>
              <a:t>         SO3 + 2NaOH = Na2SO4 + H2O</a:t>
            </a:r>
          </a:p>
          <a:p>
            <a:pPr>
              <a:lnSpc>
                <a:spcPct val="120000"/>
              </a:lnSpc>
              <a:buFont typeface="Wingdings"/>
              <a:buNone/>
            </a:pPr>
            <a:r>
              <a:rPr lang="ru-RU" sz="3100" dirty="0" smtClean="0"/>
              <a:t>         </a:t>
            </a:r>
            <a:r>
              <a:rPr lang="en-US" sz="3100" dirty="0" smtClean="0"/>
              <a:t>CO2 + 2NaOH = Na2CO3 + H2O</a:t>
            </a:r>
            <a:endParaRPr lang="ru-RU" sz="3100" dirty="0" smtClean="0"/>
          </a:p>
          <a:p>
            <a:pPr>
              <a:lnSpc>
                <a:spcPct val="120000"/>
              </a:lnSpc>
              <a:buFont typeface="Wingdings"/>
              <a:buNone/>
            </a:pPr>
            <a:r>
              <a:rPr lang="ru-RU" sz="3100" dirty="0" smtClean="0"/>
              <a:t>         </a:t>
            </a:r>
            <a:r>
              <a:rPr lang="en-US" sz="3100" dirty="0" smtClean="0"/>
              <a:t>CO2 + </a:t>
            </a:r>
            <a:r>
              <a:rPr lang="en-US" sz="3100" dirty="0" err="1" smtClean="0"/>
              <a:t>NaOH</a:t>
            </a:r>
            <a:r>
              <a:rPr lang="en-US" sz="3100" dirty="0" smtClean="0"/>
              <a:t> = NaHCO3</a:t>
            </a:r>
            <a:endParaRPr lang="ru-RU" sz="31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«</a:t>
            </a:r>
            <a:r>
              <a:rPr lang="ru-RU" sz="3400" dirty="0" smtClean="0"/>
              <a:t>Привередливые» оксиды CO</a:t>
            </a:r>
            <a:r>
              <a:rPr lang="ru-RU" sz="3400" baseline="-25000" dirty="0" smtClean="0"/>
              <a:t>2</a:t>
            </a:r>
            <a:r>
              <a:rPr lang="ru-RU" sz="3400" dirty="0" smtClean="0"/>
              <a:t> и SO</a:t>
            </a:r>
            <a:r>
              <a:rPr lang="ru-RU" sz="3400" baseline="-25000" dirty="0" smtClean="0"/>
              <a:t>2</a:t>
            </a:r>
            <a:r>
              <a:rPr lang="ru-RU" sz="3400" dirty="0" smtClean="0"/>
              <a:t>     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142852"/>
            <a:ext cx="7467600" cy="13178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8186766" cy="6188224"/>
          </a:xfrm>
        </p:spPr>
        <p:txBody>
          <a:bodyPr/>
          <a:lstStyle/>
          <a:p>
            <a:r>
              <a:rPr lang="ru-RU" dirty="0" smtClean="0"/>
              <a:t>Только основные соли:</a:t>
            </a:r>
          </a:p>
          <a:p>
            <a:pPr>
              <a:buNone/>
            </a:pPr>
            <a:r>
              <a:rPr lang="ru-RU" dirty="0" smtClean="0"/>
              <a:t>    2Zn(OH)</a:t>
            </a:r>
            <a:r>
              <a:rPr lang="ru-RU" baseline="-25000" dirty="0" smtClean="0"/>
              <a:t>2</a:t>
            </a:r>
            <a:r>
              <a:rPr lang="ru-RU" dirty="0" smtClean="0"/>
              <a:t> + CO</a:t>
            </a:r>
            <a:r>
              <a:rPr lang="ru-RU" baseline="-25000" dirty="0" smtClean="0"/>
              <a:t>2</a:t>
            </a:r>
            <a:r>
              <a:rPr lang="ru-RU" dirty="0" smtClean="0"/>
              <a:t> = (</a:t>
            </a:r>
            <a:r>
              <a:rPr lang="ru-RU" dirty="0" err="1" smtClean="0"/>
              <a:t>ZnOH</a:t>
            </a:r>
            <a:r>
              <a:rPr lang="ru-RU" dirty="0" smtClean="0"/>
              <a:t>)</a:t>
            </a:r>
            <a:r>
              <a:rPr lang="ru-RU" baseline="-25000" dirty="0" smtClean="0"/>
              <a:t>2</a:t>
            </a:r>
            <a:r>
              <a:rPr lang="ru-RU" dirty="0" smtClean="0"/>
              <a:t>CO</a:t>
            </a:r>
            <a:r>
              <a:rPr lang="ru-RU" baseline="-25000" dirty="0" smtClean="0"/>
              <a:t>3</a:t>
            </a:r>
            <a:r>
              <a:rPr lang="ru-RU" dirty="0" smtClean="0"/>
              <a:t> + H</a:t>
            </a:r>
            <a:r>
              <a:rPr lang="ru-RU" baseline="-25000" dirty="0" smtClean="0"/>
              <a:t>2</a:t>
            </a:r>
            <a:r>
              <a:rPr lang="ru-RU" dirty="0" smtClean="0"/>
              <a:t>O (в растворе)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en-US" dirty="0" smtClean="0"/>
              <a:t>2Cu(OH)</a:t>
            </a:r>
            <a:r>
              <a:rPr lang="en-US" baseline="-25000" dirty="0" smtClean="0"/>
              <a:t>2</a:t>
            </a:r>
            <a:r>
              <a:rPr lang="en-US" dirty="0" smtClean="0"/>
              <a:t> + SO</a:t>
            </a:r>
            <a:r>
              <a:rPr lang="en-US" baseline="-25000" dirty="0" smtClean="0"/>
              <a:t>2</a:t>
            </a:r>
            <a:r>
              <a:rPr lang="en-US" dirty="0" smtClean="0"/>
              <a:t> = (</a:t>
            </a:r>
            <a:r>
              <a:rPr lang="en-US" dirty="0" err="1" smtClean="0"/>
              <a:t>CuOH</a:t>
            </a:r>
            <a:r>
              <a:rPr lang="en-US" dirty="0" smtClean="0"/>
              <a:t>)</a:t>
            </a:r>
            <a:r>
              <a:rPr lang="en-US" baseline="-25000" dirty="0" smtClean="0"/>
              <a:t>2</a:t>
            </a:r>
            <a:r>
              <a:rPr lang="en-US" dirty="0" smtClean="0"/>
              <a:t>SO</a:t>
            </a:r>
            <a:r>
              <a:rPr lang="en-US" baseline="-25000" dirty="0" smtClean="0"/>
              <a:t>3</a:t>
            </a:r>
            <a:r>
              <a:rPr lang="en-US" dirty="0" smtClean="0"/>
              <a:t> + H</a:t>
            </a:r>
            <a:r>
              <a:rPr lang="en-US" baseline="-25000" dirty="0" smtClean="0"/>
              <a:t>2</a:t>
            </a:r>
            <a:r>
              <a:rPr lang="en-US" dirty="0" smtClean="0"/>
              <a:t>O (</a:t>
            </a:r>
            <a:r>
              <a:rPr lang="ru-RU" dirty="0" smtClean="0"/>
              <a:t>в растворе</a:t>
            </a:r>
            <a:r>
              <a:rPr lang="en-US" dirty="0" smtClean="0"/>
              <a:t>)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Однако с </a:t>
            </a:r>
            <a:r>
              <a:rPr lang="ru-RU" dirty="0" err="1" smtClean="0"/>
              <a:t>гидроксидами</a:t>
            </a:r>
            <a:r>
              <a:rPr lang="ru-RU" dirty="0" smtClean="0"/>
              <a:t> металлов в степени окисления +3, например, такими, как </a:t>
            </a:r>
            <a:r>
              <a:rPr lang="ru-RU" dirty="0" err="1" smtClean="0"/>
              <a:t>Al</a:t>
            </a:r>
            <a:r>
              <a:rPr lang="ru-RU" dirty="0" smtClean="0"/>
              <a:t>(OH)</a:t>
            </a:r>
            <a:r>
              <a:rPr lang="ru-RU" baseline="-25000" dirty="0" smtClean="0"/>
              <a:t>3</a:t>
            </a:r>
            <a:r>
              <a:rPr lang="ru-RU" dirty="0" smtClean="0"/>
              <a:t>, </a:t>
            </a:r>
            <a:r>
              <a:rPr lang="ru-RU" dirty="0" err="1" smtClean="0"/>
              <a:t>Cr</a:t>
            </a:r>
            <a:r>
              <a:rPr lang="ru-RU" dirty="0" smtClean="0"/>
              <a:t>(OH)</a:t>
            </a:r>
            <a:r>
              <a:rPr lang="ru-RU" baseline="-25000" dirty="0" smtClean="0"/>
              <a:t>3</a:t>
            </a:r>
            <a:r>
              <a:rPr lang="ru-RU" dirty="0" smtClean="0"/>
              <a:t> и т.д., углекислый и сернистый газ не реагируют вовсе.</a:t>
            </a:r>
          </a:p>
          <a:p>
            <a:pPr>
              <a:buNone/>
            </a:pPr>
            <a:r>
              <a:rPr lang="ru-RU" dirty="0" smtClean="0"/>
              <a:t>Только с концентрированными (50-60%) растворами щелочей,  а также с чистыми (твердыми) щелочами при сплавлении. 2NaOH + SiO</a:t>
            </a:r>
            <a:r>
              <a:rPr lang="ru-RU" baseline="-25000" dirty="0" smtClean="0"/>
              <a:t>2</a:t>
            </a:r>
            <a:r>
              <a:rPr lang="ru-RU" dirty="0" smtClean="0"/>
              <a:t> </a:t>
            </a:r>
            <a:r>
              <a:rPr lang="ru-RU" dirty="0" err="1" smtClean="0"/>
              <a:t>=</a:t>
            </a:r>
            <a:r>
              <a:rPr lang="ru-RU" i="1" dirty="0" err="1" smtClean="0"/>
              <a:t>t</a:t>
            </a:r>
            <a:r>
              <a:rPr lang="ru-RU" i="1" baseline="30000" dirty="0" err="1" smtClean="0"/>
              <a:t>o</a:t>
            </a:r>
            <a:r>
              <a:rPr lang="ru-RU" dirty="0" err="1" smtClean="0"/>
              <a:t>=</a:t>
            </a:r>
            <a:r>
              <a:rPr lang="ru-RU" dirty="0" smtClean="0"/>
              <a:t>&gt; Na</a:t>
            </a:r>
            <a:r>
              <a:rPr lang="ru-RU" baseline="-25000" dirty="0" smtClean="0"/>
              <a:t>2</a:t>
            </a:r>
            <a:r>
              <a:rPr lang="ru-RU" dirty="0" smtClean="0"/>
              <a:t>SiO</a:t>
            </a:r>
            <a:r>
              <a:rPr lang="ru-RU" baseline="-25000" dirty="0" smtClean="0"/>
              <a:t>3</a:t>
            </a:r>
            <a:r>
              <a:rPr lang="ru-RU" dirty="0" smtClean="0"/>
              <a:t> + H</a:t>
            </a:r>
            <a:r>
              <a:rPr lang="ru-RU" baseline="-25000" dirty="0" smtClean="0"/>
              <a:t>2</a:t>
            </a:r>
            <a:r>
              <a:rPr lang="ru-RU" dirty="0" smtClean="0"/>
              <a:t>O</a:t>
            </a:r>
          </a:p>
          <a:p>
            <a:pPr>
              <a:buNone/>
            </a:pPr>
            <a:r>
              <a:rPr lang="ru-RU" dirty="0" err="1" smtClean="0"/>
              <a:t>Амфотерные</a:t>
            </a:r>
            <a:r>
              <a:rPr lang="ru-RU" dirty="0" smtClean="0"/>
              <a:t> оксиды из </a:t>
            </a:r>
            <a:r>
              <a:rPr lang="ru-RU" dirty="0" err="1" smtClean="0"/>
              <a:t>гидроксидов</a:t>
            </a:r>
            <a:r>
              <a:rPr lang="ru-RU" dirty="0" smtClean="0"/>
              <a:t> металлов реагируют только со щелочами: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err="1" smtClean="0"/>
              <a:t>BeO</a:t>
            </a:r>
            <a:r>
              <a:rPr lang="ru-RU" dirty="0" smtClean="0"/>
              <a:t> + 2NaOH + H</a:t>
            </a:r>
            <a:r>
              <a:rPr lang="ru-RU" baseline="-25000" dirty="0" smtClean="0"/>
              <a:t>2</a:t>
            </a:r>
            <a:r>
              <a:rPr lang="ru-RU" dirty="0" smtClean="0"/>
              <a:t>O = Na</a:t>
            </a:r>
            <a:r>
              <a:rPr lang="ru-RU" baseline="-25000" dirty="0" smtClean="0"/>
              <a:t>2</a:t>
            </a:r>
            <a:r>
              <a:rPr lang="ru-RU" dirty="0" smtClean="0"/>
              <a:t>[</a:t>
            </a:r>
            <a:r>
              <a:rPr lang="ru-RU" dirty="0" err="1" smtClean="0"/>
              <a:t>Be</a:t>
            </a:r>
            <a:r>
              <a:rPr lang="ru-RU" dirty="0" smtClean="0"/>
              <a:t>(OH)</a:t>
            </a:r>
            <a:r>
              <a:rPr lang="ru-RU" baseline="-25000" dirty="0" smtClean="0"/>
              <a:t>4</a:t>
            </a:r>
            <a:r>
              <a:rPr lang="ru-RU" dirty="0" smtClean="0"/>
              <a:t>] — </a:t>
            </a:r>
            <a:r>
              <a:rPr lang="ru-RU" dirty="0" err="1" smtClean="0"/>
              <a:t>тетрагидроксобериллат</a:t>
            </a:r>
            <a:r>
              <a:rPr lang="ru-RU" dirty="0" smtClean="0"/>
              <a:t> натрия</a:t>
            </a:r>
          </a:p>
          <a:p>
            <a:pPr>
              <a:buNone/>
            </a:pPr>
            <a:r>
              <a:rPr lang="ru-RU" dirty="0" smtClean="0"/>
              <a:t>Cr</a:t>
            </a:r>
            <a:r>
              <a:rPr lang="ru-RU" baseline="-25000" dirty="0" smtClean="0"/>
              <a:t>2</a:t>
            </a:r>
            <a:r>
              <a:rPr lang="ru-RU" dirty="0" smtClean="0"/>
              <a:t>O</a:t>
            </a:r>
            <a:r>
              <a:rPr lang="ru-RU" baseline="-25000" dirty="0" smtClean="0"/>
              <a:t>3</a:t>
            </a:r>
            <a:r>
              <a:rPr lang="ru-RU" dirty="0" smtClean="0"/>
              <a:t> + 6NaOH + 3H</a:t>
            </a:r>
            <a:r>
              <a:rPr lang="ru-RU" baseline="-25000" dirty="0" smtClean="0"/>
              <a:t>2</a:t>
            </a:r>
            <a:r>
              <a:rPr lang="ru-RU" dirty="0" smtClean="0"/>
              <a:t>O = 2Na</a:t>
            </a:r>
            <a:r>
              <a:rPr lang="ru-RU" baseline="-25000" dirty="0" smtClean="0"/>
              <a:t>3</a:t>
            </a:r>
            <a:r>
              <a:rPr lang="ru-RU" dirty="0" smtClean="0"/>
              <a:t>[</a:t>
            </a:r>
            <a:r>
              <a:rPr lang="ru-RU" dirty="0" err="1" smtClean="0"/>
              <a:t>Cr</a:t>
            </a:r>
            <a:r>
              <a:rPr lang="ru-RU" dirty="0" smtClean="0"/>
              <a:t>(OH)</a:t>
            </a:r>
            <a:r>
              <a:rPr lang="ru-RU" baseline="-25000" dirty="0" smtClean="0"/>
              <a:t>6</a:t>
            </a:r>
            <a:r>
              <a:rPr lang="ru-RU" dirty="0" smtClean="0"/>
              <a:t>] - ?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746760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8043890" cy="618822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А при сплавлении этих же </a:t>
            </a:r>
            <a:r>
              <a:rPr lang="ru-RU" dirty="0" err="1" smtClean="0"/>
              <a:t>амфотерных</a:t>
            </a:r>
            <a:r>
              <a:rPr lang="ru-RU" dirty="0" smtClean="0"/>
              <a:t> оксидов со щелочами получаются соли</a:t>
            </a:r>
          </a:p>
          <a:p>
            <a:r>
              <a:rPr lang="en-US" dirty="0" err="1" smtClean="0"/>
              <a:t>BeO</a:t>
            </a:r>
            <a:r>
              <a:rPr lang="en-US" dirty="0" smtClean="0"/>
              <a:t> + 2NaOH =</a:t>
            </a:r>
            <a:r>
              <a:rPr lang="en-US" i="1" dirty="0" smtClean="0"/>
              <a:t>t</a:t>
            </a:r>
            <a:r>
              <a:rPr lang="en-US" i="1" baseline="30000" dirty="0" smtClean="0"/>
              <a:t>o</a:t>
            </a:r>
            <a:r>
              <a:rPr lang="en-US" dirty="0" smtClean="0"/>
              <a:t>=&gt; Na</a:t>
            </a:r>
            <a:r>
              <a:rPr lang="en-US" baseline="-25000" dirty="0" smtClean="0"/>
              <a:t>2</a:t>
            </a:r>
            <a:r>
              <a:rPr lang="en-US" dirty="0" smtClean="0"/>
              <a:t>BeO</a:t>
            </a:r>
            <a:r>
              <a:rPr lang="en-US" baseline="-25000" dirty="0" smtClean="0"/>
              <a:t>2</a:t>
            </a:r>
            <a:r>
              <a:rPr lang="en-US" dirty="0" smtClean="0"/>
              <a:t> + 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endParaRPr lang="ru-RU" dirty="0" smtClean="0"/>
          </a:p>
          <a:p>
            <a:r>
              <a:rPr lang="en-US" dirty="0" smtClean="0"/>
              <a:t>Al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r>
              <a:rPr lang="en-US" dirty="0" smtClean="0"/>
              <a:t> + 2NaOH =</a:t>
            </a:r>
            <a:r>
              <a:rPr lang="en-US" i="1" dirty="0" smtClean="0"/>
              <a:t>t</a:t>
            </a:r>
            <a:r>
              <a:rPr lang="en-US" i="1" baseline="30000" dirty="0" smtClean="0"/>
              <a:t>o</a:t>
            </a:r>
            <a:r>
              <a:rPr lang="en-US" dirty="0" smtClean="0"/>
              <a:t>=&gt; 2NaAlO</a:t>
            </a:r>
            <a:r>
              <a:rPr lang="en-US" baseline="-25000" dirty="0" smtClean="0"/>
              <a:t>2</a:t>
            </a:r>
            <a:r>
              <a:rPr lang="en-US" dirty="0" smtClean="0"/>
              <a:t> + 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endParaRPr lang="ru-RU" dirty="0" smtClean="0"/>
          </a:p>
          <a:p>
            <a:r>
              <a:rPr lang="en-US" dirty="0" smtClean="0"/>
              <a:t>Cr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r>
              <a:rPr lang="en-US" dirty="0" smtClean="0"/>
              <a:t> + 2NaOH =</a:t>
            </a:r>
            <a:r>
              <a:rPr lang="en-US" i="1" dirty="0" smtClean="0"/>
              <a:t>t</a:t>
            </a:r>
            <a:r>
              <a:rPr lang="en-US" i="1" baseline="30000" dirty="0" smtClean="0"/>
              <a:t>o</a:t>
            </a:r>
            <a:r>
              <a:rPr lang="en-US" dirty="0" smtClean="0"/>
              <a:t>=&gt; 2NaCrO</a:t>
            </a:r>
            <a:r>
              <a:rPr lang="en-US" baseline="-25000" dirty="0" smtClean="0"/>
              <a:t>2</a:t>
            </a:r>
            <a:r>
              <a:rPr lang="en-US" dirty="0" smtClean="0"/>
              <a:t> + 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endParaRPr lang="ru-RU" dirty="0" smtClean="0"/>
          </a:p>
          <a:p>
            <a:r>
              <a:rPr lang="ru-RU" dirty="0" smtClean="0"/>
              <a:t>Fe</a:t>
            </a:r>
            <a:r>
              <a:rPr lang="ru-RU" baseline="-25000" dirty="0" smtClean="0"/>
              <a:t>2</a:t>
            </a:r>
            <a:r>
              <a:rPr lang="ru-RU" dirty="0" smtClean="0"/>
              <a:t>O</a:t>
            </a:r>
            <a:r>
              <a:rPr lang="ru-RU" baseline="-25000" dirty="0" smtClean="0"/>
              <a:t>3</a:t>
            </a:r>
            <a:r>
              <a:rPr lang="ru-RU" dirty="0" smtClean="0"/>
              <a:t> + 2NaOH </a:t>
            </a:r>
            <a:r>
              <a:rPr lang="ru-RU" dirty="0" err="1" smtClean="0"/>
              <a:t>=</a:t>
            </a:r>
            <a:r>
              <a:rPr lang="ru-RU" i="1" dirty="0" err="1" smtClean="0"/>
              <a:t>t</a:t>
            </a:r>
            <a:r>
              <a:rPr lang="ru-RU" i="1" baseline="30000" dirty="0" err="1" smtClean="0"/>
              <a:t>o</a:t>
            </a:r>
            <a:r>
              <a:rPr lang="ru-RU" dirty="0" err="1" smtClean="0"/>
              <a:t>=</a:t>
            </a:r>
            <a:r>
              <a:rPr lang="ru-RU" dirty="0" smtClean="0"/>
              <a:t>&gt; 2NaFeO</a:t>
            </a:r>
            <a:r>
              <a:rPr lang="ru-RU" baseline="-25000" dirty="0" smtClean="0"/>
              <a:t>2</a:t>
            </a:r>
            <a:r>
              <a:rPr lang="ru-RU" dirty="0" smtClean="0"/>
              <a:t> + H</a:t>
            </a:r>
            <a:r>
              <a:rPr lang="ru-RU" baseline="-25000" dirty="0" smtClean="0"/>
              <a:t>2</a:t>
            </a:r>
            <a:r>
              <a:rPr lang="ru-RU" dirty="0" smtClean="0"/>
              <a:t>O</a:t>
            </a:r>
          </a:p>
          <a:p>
            <a:r>
              <a:rPr lang="en-US" dirty="0" smtClean="0"/>
              <a:t>Na</a:t>
            </a:r>
            <a:r>
              <a:rPr lang="en-US" baseline="-25000" dirty="0" smtClean="0"/>
              <a:t>2</a:t>
            </a:r>
            <a:r>
              <a:rPr lang="en-US" dirty="0" smtClean="0"/>
              <a:t>[Zn(OH)</a:t>
            </a:r>
            <a:r>
              <a:rPr lang="en-US" baseline="-25000" dirty="0" smtClean="0"/>
              <a:t>4</a:t>
            </a:r>
            <a:r>
              <a:rPr lang="en-US" dirty="0" smtClean="0"/>
              <a:t>] =</a:t>
            </a:r>
            <a:r>
              <a:rPr lang="en-US" i="1" dirty="0" smtClean="0"/>
              <a:t>t</a:t>
            </a:r>
            <a:r>
              <a:rPr lang="en-US" i="1" baseline="30000" dirty="0" smtClean="0"/>
              <a:t>o</a:t>
            </a:r>
            <a:r>
              <a:rPr lang="en-US" dirty="0" smtClean="0"/>
              <a:t>=&gt; Na</a:t>
            </a:r>
            <a:r>
              <a:rPr lang="en-US" baseline="-25000" dirty="0" smtClean="0"/>
              <a:t>2</a:t>
            </a:r>
            <a:r>
              <a:rPr lang="en-US" dirty="0" smtClean="0"/>
              <a:t>ZnO</a:t>
            </a:r>
            <a:r>
              <a:rPr lang="en-US" baseline="-25000" dirty="0" smtClean="0"/>
              <a:t>2</a:t>
            </a:r>
            <a:r>
              <a:rPr lang="en-US" dirty="0" smtClean="0"/>
              <a:t> + 2H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endParaRPr lang="ru-RU" dirty="0" smtClean="0"/>
          </a:p>
          <a:p>
            <a:r>
              <a:rPr lang="en-US" dirty="0" smtClean="0"/>
              <a:t>Na[Al(OH)</a:t>
            </a:r>
            <a:r>
              <a:rPr lang="en-US" baseline="-25000" dirty="0" smtClean="0"/>
              <a:t>4</a:t>
            </a:r>
            <a:r>
              <a:rPr lang="en-US" dirty="0" smtClean="0"/>
              <a:t>] =</a:t>
            </a:r>
            <a:r>
              <a:rPr lang="en-US" i="1" dirty="0" smtClean="0"/>
              <a:t>t</a:t>
            </a:r>
            <a:r>
              <a:rPr lang="en-US" i="1" baseline="30000" dirty="0" smtClean="0"/>
              <a:t>o</a:t>
            </a:r>
            <a:r>
              <a:rPr lang="en-US" dirty="0" smtClean="0"/>
              <a:t>=&gt; NaAlO</a:t>
            </a:r>
            <a:r>
              <a:rPr lang="en-US" baseline="-25000" dirty="0" smtClean="0"/>
              <a:t>2</a:t>
            </a:r>
            <a:r>
              <a:rPr lang="en-US" dirty="0" smtClean="0"/>
              <a:t> + 2H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Взаимодействие оксидов со средними солями</a:t>
            </a:r>
          </a:p>
          <a:p>
            <a:pPr>
              <a:buNone/>
            </a:pPr>
            <a:r>
              <a:rPr lang="ru-RU" dirty="0" smtClean="0"/>
              <a:t>Чаще всего средние соли с оксидами не реагируют.</a:t>
            </a:r>
          </a:p>
          <a:p>
            <a:pPr>
              <a:buNone/>
            </a:pPr>
            <a:r>
              <a:rPr lang="ru-RU" dirty="0" smtClean="0"/>
              <a:t>Исключения является то, что </a:t>
            </a:r>
            <a:r>
              <a:rPr lang="ru-RU" dirty="0" err="1" smtClean="0"/>
              <a:t>амфотерные</a:t>
            </a:r>
            <a:r>
              <a:rPr lang="ru-RU" dirty="0" smtClean="0"/>
              <a:t> оксиды, а также диоксид кремния (SiO</a:t>
            </a:r>
            <a:r>
              <a:rPr lang="ru-RU" baseline="-25000" dirty="0" smtClean="0"/>
              <a:t>2</a:t>
            </a:r>
            <a:r>
              <a:rPr lang="ru-RU" dirty="0" smtClean="0"/>
              <a:t>) при их сплавлении с сульфитами и карбонатами вытесняют из последних сернистый (SO</a:t>
            </a:r>
            <a:r>
              <a:rPr lang="ru-RU" baseline="-25000" dirty="0" smtClean="0"/>
              <a:t>2</a:t>
            </a:r>
            <a:r>
              <a:rPr lang="ru-RU" dirty="0" smtClean="0"/>
              <a:t>) и углекислый (CO</a:t>
            </a:r>
            <a:r>
              <a:rPr lang="ru-RU" baseline="-25000" dirty="0" smtClean="0"/>
              <a:t>2</a:t>
            </a:r>
            <a:r>
              <a:rPr lang="ru-RU" dirty="0" smtClean="0"/>
              <a:t>) газы  </a:t>
            </a:r>
            <a:r>
              <a:rPr lang="en-US" dirty="0" smtClean="0"/>
              <a:t>Al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r>
              <a:rPr lang="en-US" dirty="0" smtClean="0"/>
              <a:t> + Na</a:t>
            </a:r>
            <a:r>
              <a:rPr lang="en-US" baseline="-25000" dirty="0" smtClean="0"/>
              <a:t>2</a:t>
            </a:r>
            <a:r>
              <a:rPr lang="en-US" dirty="0" smtClean="0"/>
              <a:t>CO</a:t>
            </a:r>
            <a:r>
              <a:rPr lang="en-US" baseline="-25000" dirty="0" smtClean="0"/>
              <a:t>3</a:t>
            </a:r>
            <a:r>
              <a:rPr lang="en-US" dirty="0" smtClean="0"/>
              <a:t> =</a:t>
            </a:r>
            <a:r>
              <a:rPr lang="en-US" i="1" dirty="0" smtClean="0"/>
              <a:t>t</a:t>
            </a:r>
            <a:r>
              <a:rPr lang="en-US" i="1" baseline="30000" dirty="0" smtClean="0"/>
              <a:t>o</a:t>
            </a:r>
            <a:r>
              <a:rPr lang="en-US" dirty="0" smtClean="0"/>
              <a:t>=&gt; 2NaAlO</a:t>
            </a:r>
            <a:r>
              <a:rPr lang="en-US" baseline="-25000" dirty="0" smtClean="0"/>
              <a:t>2</a:t>
            </a:r>
            <a:r>
              <a:rPr lang="en-US" dirty="0" smtClean="0"/>
              <a:t> + CO</a:t>
            </a:r>
            <a:r>
              <a:rPr lang="en-US" baseline="-25000" dirty="0" smtClean="0"/>
              <a:t>2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          </a:t>
            </a:r>
            <a:r>
              <a:rPr lang="en-US" dirty="0" smtClean="0"/>
              <a:t>SiO</a:t>
            </a:r>
            <a:r>
              <a:rPr lang="en-US" baseline="-25000" dirty="0" smtClean="0"/>
              <a:t>2</a:t>
            </a:r>
            <a:r>
              <a:rPr lang="en-US" dirty="0" smtClean="0"/>
              <a:t> + K</a:t>
            </a:r>
            <a:r>
              <a:rPr lang="en-US" baseline="-25000" dirty="0" smtClean="0"/>
              <a:t>2</a:t>
            </a:r>
            <a:r>
              <a:rPr lang="en-US" dirty="0" smtClean="0"/>
              <a:t>SO</a:t>
            </a:r>
            <a:r>
              <a:rPr lang="en-US" baseline="-25000" dirty="0" smtClean="0"/>
              <a:t>3</a:t>
            </a:r>
            <a:r>
              <a:rPr lang="en-US" dirty="0" smtClean="0"/>
              <a:t> =</a:t>
            </a:r>
            <a:r>
              <a:rPr lang="en-US" i="1" dirty="0" smtClean="0"/>
              <a:t>t</a:t>
            </a:r>
            <a:r>
              <a:rPr lang="en-US" i="1" baseline="30000" dirty="0" smtClean="0"/>
              <a:t>o</a:t>
            </a:r>
            <a:r>
              <a:rPr lang="en-US" dirty="0" smtClean="0"/>
              <a:t>=&gt; K</a:t>
            </a:r>
            <a:r>
              <a:rPr lang="en-US" baseline="-25000" dirty="0" smtClean="0"/>
              <a:t>2</a:t>
            </a:r>
            <a:r>
              <a:rPr lang="en-US" dirty="0" smtClean="0"/>
              <a:t>SiO</a:t>
            </a:r>
            <a:r>
              <a:rPr lang="en-US" baseline="-25000" dirty="0" smtClean="0"/>
              <a:t>3</a:t>
            </a:r>
            <a:r>
              <a:rPr lang="en-US" dirty="0" smtClean="0"/>
              <a:t> + SO</a:t>
            </a:r>
            <a:r>
              <a:rPr lang="en-US" baseline="-25000" dirty="0" smtClean="0"/>
              <a:t>2</a:t>
            </a:r>
            <a:endParaRPr lang="ru-RU" dirty="0" smtClean="0"/>
          </a:p>
          <a:p>
            <a:pPr>
              <a:buNone/>
            </a:pP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314</TotalTime>
  <Words>739</Words>
  <PresentationFormat>Экран (4:3)</PresentationFormat>
  <Paragraphs>280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Эркер</vt:lpstr>
      <vt:lpstr>Красногвардейская средняя общеобразовательная школа №1</vt:lpstr>
      <vt:lpstr>Химические свойства оксидов</vt:lpstr>
      <vt:lpstr>Слайд 3</vt:lpstr>
      <vt:lpstr>Слайд 4</vt:lpstr>
      <vt:lpstr>Взаимодействие оксидов друг с другом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Красногвардейская средняя общеобразовательная школа №1</dc:title>
  <dc:creator>Владелец</dc:creator>
  <cp:lastModifiedBy>Владелец</cp:lastModifiedBy>
  <cp:revision>33</cp:revision>
  <dcterms:created xsi:type="dcterms:W3CDTF">2023-01-03T15:59:12Z</dcterms:created>
  <dcterms:modified xsi:type="dcterms:W3CDTF">2023-01-04T04:08:57Z</dcterms:modified>
</cp:coreProperties>
</file>