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615" r:id="rId2"/>
    <p:sldId id="257" r:id="rId3"/>
    <p:sldId id="616" r:id="rId4"/>
    <p:sldId id="259" r:id="rId5"/>
    <p:sldId id="533" r:id="rId6"/>
    <p:sldId id="265" r:id="rId7"/>
    <p:sldId id="296" r:id="rId8"/>
    <p:sldId id="261" r:id="rId9"/>
    <p:sldId id="262" r:id="rId10"/>
    <p:sldId id="263" r:id="rId11"/>
    <p:sldId id="266" r:id="rId12"/>
    <p:sldId id="267" r:id="rId13"/>
    <p:sldId id="431" r:id="rId14"/>
    <p:sldId id="345" r:id="rId15"/>
    <p:sldId id="346" r:id="rId16"/>
    <p:sldId id="610" r:id="rId17"/>
    <p:sldId id="611" r:id="rId18"/>
    <p:sldId id="612" r:id="rId19"/>
    <p:sldId id="613" r:id="rId20"/>
    <p:sldId id="60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4" autoAdjust="0"/>
    <p:restoredTop sz="94660"/>
  </p:normalViewPr>
  <p:slideViewPr>
    <p:cSldViewPr>
      <p:cViewPr varScale="1">
        <p:scale>
          <a:sx n="111" d="100"/>
          <a:sy n="111" d="100"/>
        </p:scale>
        <p:origin x="128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B5E5B-21F0-406F-AD2F-14A0D4F81423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6860A-8A9F-45D8-9D64-0BC5B8ED81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53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13055-A8A1-4CE6-82BE-9DAF60D7FB4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815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2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constitution.garant.ru/region/cons_chech/chapter/ae5f9867312347a00f66bc08a4b4fa06/" TargetMode="External"/><Relationship Id="rId3" Type="http://schemas.openxmlformats.org/officeDocument/2006/relationships/hyperlink" Target="https://constitution.garant.ru/region/cons_chech/chapter/948c9c0734b6e944a4727660f2d5a027/" TargetMode="External"/><Relationship Id="rId7" Type="http://schemas.openxmlformats.org/officeDocument/2006/relationships/hyperlink" Target="https://constitution.garant.ru/region/cons_chech/chapter/2cb9bddea07f9dfceecebba9d5bb6391/" TargetMode="External"/><Relationship Id="rId2" Type="http://schemas.openxmlformats.org/officeDocument/2006/relationships/hyperlink" Target="https://constitution.garant.ru/region/cons_chech/chapter/baf8d0298b9a3923e3794eecbe3d1996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nstitution.garant.ru/region/cons_chech/chapter/c74d6d7c95e27021146be056ebac8f37/" TargetMode="External"/><Relationship Id="rId11" Type="http://schemas.openxmlformats.org/officeDocument/2006/relationships/hyperlink" Target="https://constitution.garant.ru/region/cons_chech/chapter/f7ee959fd36b5699076b35abf4f52c5c/" TargetMode="External"/><Relationship Id="rId5" Type="http://schemas.openxmlformats.org/officeDocument/2006/relationships/hyperlink" Target="https://constitution.garant.ru/region/cons_chech/chapter/bab98b384321e6e745a56f88cbbe0486/" TargetMode="External"/><Relationship Id="rId10" Type="http://schemas.openxmlformats.org/officeDocument/2006/relationships/hyperlink" Target="https://constitution.garant.ru/region/cons_chech/chapter/d67615e380180e02ecd5ecde81a784be/" TargetMode="External"/><Relationship Id="rId4" Type="http://schemas.openxmlformats.org/officeDocument/2006/relationships/hyperlink" Target="https://constitution.garant.ru/region/cons_chech/chapter/daf75cc17d0d1b8b796480bc59f740b8/" TargetMode="External"/><Relationship Id="rId9" Type="http://schemas.openxmlformats.org/officeDocument/2006/relationships/hyperlink" Target="https://constitution.garant.ru/region/cons_chech/chapter/8e1131d10a4b42bb0e1e727bdc857a69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urchaloy.servis95.ru/wp-content/uploads/sites/108/2021/03/IMG_20210323_123412_249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88840"/>
            <a:ext cx="45125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76672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День Конституции – это день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закона, права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защиты наших граждан! »</a:t>
            </a:r>
          </a:p>
        </p:txBody>
      </p:sp>
      <p:pic>
        <p:nvPicPr>
          <p:cNvPr id="4" name="Picture 10" descr="https://ic.pics.livejournal.com/serpal/16295328/6056/6056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24121"/>
            <a:ext cx="3600400" cy="169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96" y="2158673"/>
            <a:ext cx="2520280" cy="188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0199"/>
      </p:ext>
    </p:extLst>
  </p:cSld>
  <p:clrMapOvr>
    <a:masterClrMapping/>
  </p:clrMapOvr>
  <p:transition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229600" cy="12192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Можно с уверенностью сказать, что Конституция Чеченской Республики – это гарант стабильности и устойчивого развития нашего общества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300" y="1988840"/>
            <a:ext cx="4743400" cy="4616909"/>
          </a:xfrm>
        </p:spPr>
      </p:pic>
    </p:spTree>
    <p:extLst>
      <p:ext uri="{BB962C8B-B14F-4D97-AF65-F5344CB8AC3E}">
        <p14:creationId xmlns:p14="http://schemas.microsoft.com/office/powerpoint/2010/main" val="332474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55"/>
    </mc:Choice>
    <mc:Fallback xmlns="">
      <p:transition spd="slow" advTm="1655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8208912" cy="5721499"/>
          </a:xfrm>
        </p:spPr>
      </p:pic>
    </p:spTree>
    <p:extLst>
      <p:ext uri="{BB962C8B-B14F-4D97-AF65-F5344CB8AC3E}">
        <p14:creationId xmlns:p14="http://schemas.microsoft.com/office/powerpoint/2010/main" val="276037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52"/>
    </mc:Choice>
    <mc:Fallback xmlns="">
      <p:transition spd="slow" advTm="7052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299227" cy="4896544"/>
          </a:xfrm>
        </p:spPr>
      </p:pic>
    </p:spTree>
    <p:extLst>
      <p:ext uri="{BB962C8B-B14F-4D97-AF65-F5344CB8AC3E}">
        <p14:creationId xmlns:p14="http://schemas.microsoft.com/office/powerpoint/2010/main" val="93897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2"/>
    </mc:Choice>
    <mc:Fallback xmlns="">
      <p:transition spd="slow" advTm="1109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8976" y="-104205"/>
            <a:ext cx="4954587" cy="1143000"/>
          </a:xfrm>
          <a:prstGeom prst="roundRect">
            <a:avLst>
              <a:gd name="adj" fmla="val 21667"/>
            </a:avLst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kern="0" dirty="0" smtClean="0">
                <a:solidFill>
                  <a:srgbClr val="92D050"/>
                </a:solidFill>
              </a:rPr>
              <a:t/>
            </a:r>
            <a:br>
              <a:rPr lang="ru-RU" kern="0" dirty="0" smtClean="0">
                <a:solidFill>
                  <a:srgbClr val="92D050"/>
                </a:solidFill>
              </a:rPr>
            </a:br>
            <a:r>
              <a:rPr lang="ru-RU" kern="0" dirty="0" smtClean="0">
                <a:solidFill>
                  <a:srgbClr val="92D050"/>
                </a:solidFill>
              </a:rPr>
              <a:t>Конституция Чеченской Республики</a:t>
            </a:r>
            <a:endParaRPr lang="ru-RU" kern="0" dirty="0">
              <a:solidFill>
                <a:srgbClr val="92D050"/>
              </a:solidFill>
            </a:endParaRPr>
          </a:p>
        </p:txBody>
      </p:sp>
      <p:pic>
        <p:nvPicPr>
          <p:cNvPr id="1026" name="Picture 2" descr="https://sosh67.ssedu.ru/index.php?component=download&amp;file=02860dc1b73d9cc2e640dd056c8f83f3882b5b03f1ab24e045ddd0acb8a389d0&amp;view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76" y="549962"/>
            <a:ext cx="2857500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0720" y="219037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</a:rPr>
              <a:t>Состоит из преамбулы, 2 разделов, 9 глав и 112 статей.</a:t>
            </a:r>
            <a:endParaRPr lang="ru-RU" dirty="0"/>
          </a:p>
        </p:txBody>
      </p:sp>
      <p:pic>
        <p:nvPicPr>
          <p:cNvPr id="1028" name="Picture 4" descr="https://www.grozny-inform.ru/LoadedImages/2018/03/21/inde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46821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8976" y="299695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Noto Serif"/>
              </a:rPr>
              <a:t>23 марта 2003 года в Чеченской Республике прошел всенародный референдум, на котором была принята первая в новейшей истории республики Конституция. После ее принятия Первый Президент ЧР Ахмат-Хаджи Кадыров подписал Указ об объявлении 23 марта Днем Конституции и выходным праздничным днем.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137117"/>
      </p:ext>
    </p:extLst>
  </p:cSld>
  <p:clrMapOvr>
    <a:masterClrMapping/>
  </p:clrMapOvr>
  <p:transition>
    <p:wheel spokes="2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sz="quarter" idx="1"/>
          </p:nvPr>
        </p:nvSpPr>
        <p:spPr>
          <a:xfrm>
            <a:off x="319881" y="1628800"/>
            <a:ext cx="8504238" cy="4572000"/>
          </a:xfrm>
        </p:spPr>
        <p:txBody>
          <a:bodyPr>
            <a:normAutofit fontScale="77500" lnSpcReduction="20000"/>
          </a:bodyPr>
          <a:lstStyle/>
          <a:p>
            <a:pPr marL="0" indent="0" eaLnBrk="1" fontAlgn="auto" hangingPunct="1">
              <a:buFont typeface="Wingdings 2" panose="05020102010507070707" pitchFamily="18" charset="2"/>
              <a:buNone/>
              <a:defRPr/>
            </a:pPr>
            <a:r>
              <a:rPr lang="ru-RU" dirty="0" smtClean="0"/>
              <a:t>Преамбула</a:t>
            </a:r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2"/>
              </a:rPr>
              <a:t>Глава 1. Основы конституционного строя (</a:t>
            </a:r>
            <a:r>
              <a:rPr lang="ru-RU" u="sng" dirty="0" err="1" smtClean="0">
                <a:hlinkClick r:id="rId2"/>
              </a:rPr>
              <a:t>ст.ст</a:t>
            </a:r>
            <a:r>
              <a:rPr lang="ru-RU" u="sng" dirty="0" smtClean="0">
                <a:hlinkClick r:id="rId2"/>
              </a:rPr>
              <a:t>. 1 - 13)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3"/>
              </a:rPr>
              <a:t>Глава 2. Права и свободы человека и гражданина (</a:t>
            </a:r>
            <a:r>
              <a:rPr lang="ru-RU" u="sng" dirty="0" err="1" smtClean="0">
                <a:hlinkClick r:id="rId3"/>
              </a:rPr>
              <a:t>ст.ст</a:t>
            </a:r>
            <a:r>
              <a:rPr lang="ru-RU" u="sng" dirty="0" smtClean="0">
                <a:hlinkClick r:id="rId3"/>
              </a:rPr>
              <a:t>. 14 - 57)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4"/>
              </a:rPr>
              <a:t>Глава 3. Государственное устройство Чеченской Республики (</a:t>
            </a:r>
            <a:r>
              <a:rPr lang="ru-RU" u="sng" dirty="0" err="1" smtClean="0">
                <a:hlinkClick r:id="rId4"/>
              </a:rPr>
              <a:t>ст.ст</a:t>
            </a:r>
            <a:r>
              <a:rPr lang="ru-RU" u="sng" dirty="0" smtClean="0">
                <a:hlinkClick r:id="rId4"/>
              </a:rPr>
              <a:t>. 58 - 62)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5"/>
              </a:rPr>
              <a:t>Глава 4. Глава Чеченской Республики (</a:t>
            </a:r>
            <a:r>
              <a:rPr lang="ru-RU" u="sng" dirty="0" err="1" smtClean="0">
                <a:hlinkClick r:id="rId5"/>
              </a:rPr>
              <a:t>ст.ст</a:t>
            </a:r>
            <a:r>
              <a:rPr lang="ru-RU" u="sng" dirty="0" smtClean="0">
                <a:hlinkClick r:id="rId5"/>
              </a:rPr>
              <a:t>. 63 - 77)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6"/>
              </a:rPr>
              <a:t>Глава 5. Парламент Чеченской Республики (</a:t>
            </a:r>
            <a:r>
              <a:rPr lang="ru-RU" u="sng" dirty="0" err="1" smtClean="0">
                <a:hlinkClick r:id="rId6"/>
              </a:rPr>
              <a:t>ст.ст</a:t>
            </a:r>
            <a:r>
              <a:rPr lang="ru-RU" u="sng" dirty="0" smtClean="0">
                <a:hlinkClick r:id="rId6"/>
              </a:rPr>
              <a:t>. 78 - 91)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7"/>
              </a:rPr>
              <a:t>Глава 6. Правительство Чеченской Республики (</a:t>
            </a:r>
            <a:r>
              <a:rPr lang="ru-RU" u="sng" dirty="0" err="1" smtClean="0">
                <a:hlinkClick r:id="rId7"/>
              </a:rPr>
              <a:t>ст.ст</a:t>
            </a:r>
            <a:r>
              <a:rPr lang="ru-RU" u="sng" dirty="0" smtClean="0">
                <a:hlinkClick r:id="rId7"/>
              </a:rPr>
              <a:t> 92 - 95)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8"/>
              </a:rPr>
              <a:t>Глава 7. Судебная власть, прокуратура, адвокатура и нотариат (</a:t>
            </a:r>
            <a:r>
              <a:rPr lang="ru-RU" u="sng" dirty="0" err="1" smtClean="0">
                <a:hlinkClick r:id="rId8"/>
              </a:rPr>
              <a:t>ст.ст</a:t>
            </a:r>
            <a:r>
              <a:rPr lang="ru-RU" u="sng" dirty="0" smtClean="0">
                <a:hlinkClick r:id="rId8"/>
              </a:rPr>
              <a:t>. 96 - 106)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9"/>
              </a:rPr>
              <a:t>Глава 8. Местное самоуправление (</a:t>
            </a:r>
            <a:r>
              <a:rPr lang="ru-RU" u="sng" dirty="0" err="1" smtClean="0">
                <a:hlinkClick r:id="rId9"/>
              </a:rPr>
              <a:t>ст.ст</a:t>
            </a:r>
            <a:r>
              <a:rPr lang="ru-RU" u="sng" dirty="0" smtClean="0">
                <a:hlinkClick r:id="rId9"/>
              </a:rPr>
              <a:t>. 107 - 111)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u="sng" dirty="0" smtClean="0">
                <a:hlinkClick r:id="rId10"/>
              </a:rPr>
              <a:t>Глава 9. Внесение изменений в Конституцию Чеченской Республики (ст. 112)</a:t>
            </a:r>
            <a:endParaRPr lang="ru-RU" dirty="0" smtClean="0"/>
          </a:p>
          <a:p>
            <a:pPr lvl="0"/>
            <a:r>
              <a:rPr lang="ru-RU" u="sng" dirty="0" smtClean="0">
                <a:hlinkClick r:id="rId11"/>
              </a:rPr>
              <a:t>Раздел второй. Заключительные и переходные положения (утратил силу)</a:t>
            </a:r>
            <a:endParaRPr lang="ru-RU" dirty="0" smtClean="0"/>
          </a:p>
          <a:p>
            <a:pPr marL="0" indent="0" eaLnBrk="1" fontAlgn="auto" hangingPunct="1">
              <a:buFont typeface="Wingdings 2" panose="05020102010507070707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kern="0" dirty="0" smtClean="0">
                <a:solidFill>
                  <a:srgbClr val="92D050"/>
                </a:solidFill>
              </a:rPr>
              <a:t>Структура Конституции </a:t>
            </a:r>
            <a:r>
              <a:rPr lang="ru-RU" kern="0" dirty="0">
                <a:solidFill>
                  <a:srgbClr val="92D050"/>
                </a:solidFill>
              </a:rPr>
              <a:t>Чеченской Республики</a:t>
            </a:r>
          </a:p>
        </p:txBody>
      </p:sp>
    </p:spTree>
    <p:extLst>
      <p:ext uri="{BB962C8B-B14F-4D97-AF65-F5344CB8AC3E}">
        <p14:creationId xmlns:p14="http://schemas.microsoft.com/office/powerpoint/2010/main" val="4274681971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800" dirty="0" smtClean="0">
                <a:solidFill>
                  <a:srgbClr val="92D050"/>
                </a:solidFill>
              </a:rPr>
              <a:t>Преамбула </a:t>
            </a:r>
            <a:br>
              <a:rPr lang="ru-RU" altLang="ru-RU" sz="2800" dirty="0" smtClean="0">
                <a:solidFill>
                  <a:srgbClr val="92D050"/>
                </a:solidFill>
              </a:rPr>
            </a:br>
            <a:r>
              <a:rPr lang="ru-RU" altLang="ru-RU" sz="2800" dirty="0" smtClean="0">
                <a:solidFill>
                  <a:srgbClr val="92D050"/>
                </a:solidFill>
              </a:rPr>
              <a:t>Конституции Российской Федерации</a:t>
            </a: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85000" lnSpcReduction="20000"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Мы, многонациональный народ Чеченской Республики, осознавая свою историческую ответственность за утверждение гражданского мира и согласия в Чеченской Республике, стремясь защитить права и свободы человека как высшую ценность и укрепить демократические основы общества, руководствуясь общепризнанными принципами равноправия и самоопределения народов, исходя из ответственности перед прошлым, настоящим и будущим общества и народа, свидетельствуя о своей исторической общности с Россией и ее многонациональным народом, подтверждая лучшие традиции народов Чеченской Республики и всей Российской Федерации, чтя память предков, передавших нам любовь и уважение к земле отцов, веру в добро и справедливость, провозглашаем и принимаем Конституцию Чеченской Республики.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530010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Конституция Российской </a:t>
            </a:r>
            <a:r>
              <a:rPr lang="ru-RU" dirty="0">
                <a:solidFill>
                  <a:schemeClr val="bg1"/>
                </a:solidFill>
              </a:rPr>
              <a:t>Федерации закрепляет норму, согласно которой все национальные республики имеют право на создание собственной конституции.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История </a:t>
            </a:r>
            <a:r>
              <a:rPr lang="ru-RU" dirty="0">
                <a:solidFill>
                  <a:schemeClr val="bg1"/>
                </a:solidFill>
              </a:rPr>
              <a:t>Конституции Чеченской Республики берет свое начало 23 марта 2003 года. Именно тогда состоялся всенародный референдум, на котором был выбран один из проектов закона.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референдуме, проведенном в 2003 году, приняло участие более полумиллиона человек. На тот момент происходящее означало лишь одно –консолидацию вокруг идеи мира.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97385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2D050"/>
                </a:solidFill>
                <a:effectLst/>
              </a:rPr>
              <a:t>Общая </a:t>
            </a:r>
            <a:r>
              <a:rPr lang="ru-RU" dirty="0" smtClean="0">
                <a:solidFill>
                  <a:srgbClr val="92D050"/>
                </a:solidFill>
                <a:effectLst/>
              </a:rPr>
              <a:t>характеристика и история принятия  Конституции Чеченской Республики</a:t>
            </a:r>
            <a:endParaRPr lang="ru-RU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914289"/>
      </p:ext>
    </p:extLst>
  </p:cSld>
  <p:clrMapOvr>
    <a:masterClrMapping/>
  </p:clrMapOvr>
  <p:transition>
    <p:wheel spokes="2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7200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Первые призывы к созданию Конституции поступали еще в 2002 году. Так, 11 декабря </a:t>
            </a:r>
            <a:r>
              <a:rPr lang="ru-RU" dirty="0" smtClean="0">
                <a:solidFill>
                  <a:schemeClr val="bg1"/>
                </a:solidFill>
              </a:rPr>
              <a:t>в г. Гудермесе </a:t>
            </a:r>
            <a:r>
              <a:rPr lang="ru-RU" dirty="0">
                <a:solidFill>
                  <a:schemeClr val="bg1"/>
                </a:solidFill>
              </a:rPr>
              <a:t>произошел съезд чеченского народа, на котором было принято решение о разработке собственного республиканского закона и формировании легитимных властных органов. Чуть позже на пост главы Чеченской Республики был назначен Ахмат-Хаджи Кадыров. Именно по его указу была создана Конституционная комиссия, в которую вошли политические, общественные и научные деятели. Конституция Чечни была проверена в различных экспертных группах и выпущена 23 марта 2003 года.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Принятие </a:t>
            </a:r>
            <a:r>
              <a:rPr lang="ru-RU" dirty="0">
                <a:solidFill>
                  <a:schemeClr val="bg1"/>
                </a:solidFill>
              </a:rPr>
              <a:t>Конституции </a:t>
            </a:r>
            <a:r>
              <a:rPr lang="ru-RU" dirty="0" smtClean="0">
                <a:solidFill>
                  <a:schemeClr val="bg1"/>
                </a:solidFill>
              </a:rPr>
              <a:t>послужило </a:t>
            </a:r>
            <a:r>
              <a:rPr lang="ru-RU" dirty="0">
                <a:solidFill>
                  <a:schemeClr val="bg1"/>
                </a:solidFill>
              </a:rPr>
              <a:t>началом стабильности, стремления к миру и правопорядку. Была получена легитимная база для проведения свободных и демократических выборов Парламента и Президента Чечни. П</a:t>
            </a:r>
            <a:r>
              <a:rPr lang="ru-RU" dirty="0" smtClean="0">
                <a:solidFill>
                  <a:schemeClr val="bg1"/>
                </a:solidFill>
              </a:rPr>
              <a:t>ервым Президентом </a:t>
            </a:r>
            <a:r>
              <a:rPr lang="ru-RU" dirty="0">
                <a:solidFill>
                  <a:schemeClr val="bg1"/>
                </a:solidFill>
              </a:rPr>
              <a:t>в Республике стал Ахмат-Хаджи Кадыров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Принятие основного республиканского закона послужило также толчком для формирования законодательной власти в регионе. Так, в ноябре 2005 года в Чечне состоялись законные выборы Парламентского органа.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33701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2D050"/>
                </a:solidFill>
                <a:effectLst/>
              </a:rPr>
              <a:t>Общая характеристика и история принятия  Конституции Чеченской Республики</a:t>
            </a:r>
            <a:endParaRPr lang="ru-RU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601504"/>
      </p:ext>
    </p:extLst>
  </p:cSld>
  <p:clrMapOvr>
    <a:masterClrMapping/>
  </p:clrMapOvr>
  <p:transition>
    <p:wheel spokes="2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7076" y="76470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2D050"/>
                </a:solidFill>
                <a:effectLst/>
              </a:rPr>
              <a:t>Общая характеристика и история принятия  Конституции Чеченской Республики</a:t>
            </a:r>
            <a:endParaRPr lang="ru-RU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6568" y="1902768"/>
            <a:ext cx="783061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главы именуются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"Основы конституционного строя" и "Права и свободы гражданина и человека". В первой же статье говорится о том, что Чечня является правовым и демократическим государством в составе России. Территория чеченского государства составляет пространство РФ, а потому является неделимой и единой. В Чечне признаются свободы и права человека в качестве высшей ценности. Приоритетом региональных властей должно быть создание условий, которые помогли бы обеспечить достойную жизнь, оптимальное социальное развитие, гражданский мир и согласие. </a:t>
            </a:r>
          </a:p>
          <a:p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Чечне признается идеологическое многообразие и многопартийность. Регион определен светским, никакая религия в нем не может устанавливаться в качестве обязательной. </a:t>
            </a:r>
          </a:p>
        </p:txBody>
      </p:sp>
    </p:spTree>
    <p:extLst>
      <p:ext uri="{BB962C8B-B14F-4D97-AF65-F5344CB8AC3E}">
        <p14:creationId xmlns:p14="http://schemas.microsoft.com/office/powerpoint/2010/main" val="1376648422"/>
      </p:ext>
    </p:extLst>
  </p:cSld>
  <p:clrMapOvr>
    <a:masterClrMapping/>
  </p:clrMapOvr>
  <p:transition>
    <p:wheel spokes="2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8236" y="1772816"/>
            <a:ext cx="8229600" cy="4572000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Согласно второй главе </a:t>
            </a:r>
            <a:r>
              <a:rPr lang="ru-RU" sz="2000" dirty="0" smtClean="0">
                <a:solidFill>
                  <a:schemeClr val="bg1"/>
                </a:solidFill>
              </a:rPr>
              <a:t>Конституции Чеченской Республики, </a:t>
            </a:r>
            <a:r>
              <a:rPr lang="ru-RU" sz="2000" dirty="0">
                <a:solidFill>
                  <a:schemeClr val="bg1"/>
                </a:solidFill>
              </a:rPr>
              <a:t>каждый </a:t>
            </a:r>
            <a:r>
              <a:rPr lang="ru-RU" sz="2000" dirty="0" smtClean="0">
                <a:solidFill>
                  <a:schemeClr val="bg1"/>
                </a:solidFill>
              </a:rPr>
              <a:t>житель Чеченской Республики  </a:t>
            </a:r>
            <a:r>
              <a:rPr lang="ru-RU" sz="2000" dirty="0">
                <a:solidFill>
                  <a:schemeClr val="bg1"/>
                </a:solidFill>
              </a:rPr>
              <a:t>имеет право на жизнь, личную неприкосновенность и свободу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Мужчина и женщина в республике обладают равными правами. 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Не </a:t>
            </a:r>
            <a:r>
              <a:rPr lang="ru-RU" sz="2000" dirty="0">
                <a:solidFill>
                  <a:schemeClr val="bg1"/>
                </a:solidFill>
              </a:rPr>
              <a:t>допускаются любые формы дискриминации: </a:t>
            </a:r>
            <a:r>
              <a:rPr lang="ru-RU" sz="2000" dirty="0" smtClean="0">
                <a:solidFill>
                  <a:schemeClr val="bg1"/>
                </a:solidFill>
              </a:rPr>
              <a:t>по признаку языка, расы, национальности и </a:t>
            </a:r>
            <a:r>
              <a:rPr lang="ru-RU" sz="2000" dirty="0">
                <a:solidFill>
                  <a:schemeClr val="bg1"/>
                </a:solidFill>
              </a:rPr>
              <a:t>т.д. Противозаконными считаются пытки, унижение человеческого достоинства и насилие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</a:rPr>
              <a:t>Совместные полномочия Чечни и России регламентируются статьями 71 и 72 Конституции РФ. Здесь следует отметить природопользование, борьбу с катастрофами, разграничение собственности, установление принципов налогообложения, координацию международных связей и многое другое. Фото Конституции Чечни служит прямым подтверждением автономной государственности чеченского народа: гимн, флаг и герб устанавливаются федеральными законами республики.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92D050"/>
                </a:solidFill>
                <a:effectLst/>
              </a:rPr>
              <a:t>Общая характеристика и история принятия  Конституции Чеченской Республики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337663"/>
      </p:ext>
    </p:extLst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140968"/>
            <a:ext cx="8305800" cy="1981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23 марта </a:t>
            </a:r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2023 </a:t>
            </a:r>
            <a:r>
              <a:rPr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года </a:t>
            </a:r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Чеченская Республика </a:t>
            </a:r>
            <a:r>
              <a:rPr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будет отмечать один из самых главных праздников – </a:t>
            </a:r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</a:t>
            </a:r>
            <a:r>
              <a:rPr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Конституции</a:t>
            </a:r>
          </a:p>
        </p:txBody>
      </p:sp>
      <p:pic>
        <p:nvPicPr>
          <p:cNvPr id="3" name="Picture 10" descr="https://ic.pics.livejournal.com/serpal/16295328/6056/6056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157192"/>
            <a:ext cx="3025366" cy="142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93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72"/>
    </mc:Choice>
    <mc:Fallback xmlns="">
      <p:transition spd="slow" advTm="15772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1916832"/>
            <a:ext cx="72728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Спасибо за </a:t>
            </a:r>
            <a:r>
              <a:rPr lang="ru-RU" sz="88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Dotum" pitchFamily="34" charset="-127"/>
              </a:rPr>
              <a:t>внимание</a:t>
            </a:r>
            <a:r>
              <a:rPr lang="ru-RU" sz="88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!</a:t>
            </a:r>
            <a:endParaRPr lang="ru-RU" sz="8800" i="1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2403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План лекции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1. Конституция Чеченской Республики: история принятия, структура, основные положения;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2. Конституция: понятие, виды, свойства и значение;</a:t>
            </a:r>
          </a:p>
          <a:p>
            <a:r>
              <a:rPr lang="ru-RU" dirty="0">
                <a:solidFill>
                  <a:schemeClr val="bg1"/>
                </a:solidFill>
              </a:rPr>
              <a:t>3</a:t>
            </a:r>
            <a:r>
              <a:rPr lang="ru-RU" dirty="0" smtClean="0">
                <a:solidFill>
                  <a:schemeClr val="bg1"/>
                </a:solidFill>
              </a:rPr>
              <a:t>. Права и обязанности граждан, закрепленные в Конституции Чеченской Республики.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365104"/>
            <a:ext cx="2808312" cy="209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84862"/>
      </p:ext>
    </p:extLst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Конституция Чеченской Республики принята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23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марта 2003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года на всенародном референдуме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0" y="1627343"/>
            <a:ext cx="3939480" cy="494739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00808"/>
            <a:ext cx="4032448" cy="4536504"/>
          </a:xfrm>
        </p:spPr>
      </p:pic>
    </p:spTree>
    <p:extLst>
      <p:ext uri="{BB962C8B-B14F-4D97-AF65-F5344CB8AC3E}">
        <p14:creationId xmlns:p14="http://schemas.microsoft.com/office/powerpoint/2010/main" val="215272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18"/>
    </mc:Choice>
    <mc:Fallback xmlns="">
      <p:transition spd="slow" advTm="1561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CC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Референдум -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928688"/>
            <a:ext cx="4286250" cy="4643437"/>
          </a:xfrm>
        </p:spPr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	</a:t>
            </a:r>
            <a:r>
              <a:rPr lang="ru-RU" sz="3600" dirty="0" smtClean="0"/>
              <a:t>голосование граждан по законопроектам, действующим законам и важнейшим вопросам государственного значения</a:t>
            </a:r>
            <a:endParaRPr lang="ru-RU" sz="3600" dirty="0"/>
          </a:p>
        </p:txBody>
      </p:sp>
      <p:pic>
        <p:nvPicPr>
          <p:cNvPr id="6" name="Содержимое 4" descr="Vibory01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2066" y="1340768"/>
            <a:ext cx="1524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5" descr="vybo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1882" y="1484784"/>
            <a:ext cx="2270116" cy="2270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3" name="TextBox 7"/>
          <p:cNvSpPr txBox="1">
            <a:spLocks noChangeArrowheads="1"/>
          </p:cNvSpPr>
          <p:nvPr/>
        </p:nvSpPr>
        <p:spPr bwMode="auto">
          <a:xfrm>
            <a:off x="642938" y="5500688"/>
            <a:ext cx="5768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00"/>
                </a:solidFill>
                <a:latin typeface="Corbel" panose="020B0503020204020204" pitchFamily="34" charset="0"/>
              </a:rPr>
              <a:t>Порядок подготовки и проведения</a:t>
            </a:r>
          </a:p>
          <a:p>
            <a:pPr eaLnBrk="1" hangingPunct="1"/>
            <a:r>
              <a:rPr lang="ru-RU" altLang="ru-RU">
                <a:solidFill>
                  <a:srgbClr val="FFFF00"/>
                </a:solidFill>
                <a:latin typeface="Corbel" panose="020B0503020204020204" pitchFamily="34" charset="0"/>
              </a:rPr>
              <a:t> референдума регулируется Федеральным </a:t>
            </a:r>
          </a:p>
          <a:p>
            <a:pPr eaLnBrk="1" hangingPunct="1"/>
            <a:r>
              <a:rPr lang="ru-RU" altLang="ru-RU">
                <a:solidFill>
                  <a:srgbClr val="FFFF00"/>
                </a:solidFill>
                <a:latin typeface="Corbel" panose="020B0503020204020204" pitchFamily="34" charset="0"/>
              </a:rPr>
              <a:t>конституционным законом </a:t>
            </a:r>
          </a:p>
          <a:p>
            <a:pPr eaLnBrk="1" hangingPunct="1"/>
            <a:r>
              <a:rPr lang="ru-RU" altLang="ru-RU">
                <a:solidFill>
                  <a:srgbClr val="FFFF00"/>
                </a:solidFill>
                <a:latin typeface="Corbel" panose="020B0503020204020204" pitchFamily="34" charset="0"/>
              </a:rPr>
              <a:t>от 28.06.2004  «О референдуме 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156661478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референдуме приняли участие 510 тысяч 125 человек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725771"/>
            <a:ext cx="3048000" cy="427482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276872"/>
            <a:ext cx="3496444" cy="2909041"/>
          </a:xfrm>
        </p:spPr>
      </p:pic>
    </p:spTree>
    <p:extLst>
      <p:ext uri="{BB962C8B-B14F-4D97-AF65-F5344CB8AC3E}">
        <p14:creationId xmlns:p14="http://schemas.microsoft.com/office/powerpoint/2010/main" val="241361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92"/>
    </mc:Choice>
    <mc:Fallback xmlns="">
      <p:transition spd="slow" advTm="1589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076" name="Picture 2" descr="C:\Users\эксперт\Desktop\48-22-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870020"/>
      </p:ext>
    </p:extLst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941168"/>
            <a:ext cx="8424936" cy="12926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Президент ЧР А-Х. Кадыров, 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принял </a:t>
            </a:r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активное участие в подготовке проекта Конституции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1259632" y="188640"/>
            <a:ext cx="6840760" cy="4824536"/>
          </a:xfrm>
        </p:spPr>
      </p:pic>
    </p:spTree>
    <p:extLst>
      <p:ext uri="{BB962C8B-B14F-4D97-AF65-F5344CB8AC3E}">
        <p14:creationId xmlns:p14="http://schemas.microsoft.com/office/powerpoint/2010/main" val="216067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77"/>
    </mc:Choice>
    <mc:Fallback xmlns="">
      <p:transition spd="slow" advTm="16377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Впервые в истории республики Основной закон разрабатывался самой республикой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5400600" cy="5018229"/>
          </a:xfrm>
        </p:spPr>
      </p:pic>
    </p:spTree>
    <p:extLst>
      <p:ext uri="{BB962C8B-B14F-4D97-AF65-F5344CB8AC3E}">
        <p14:creationId xmlns:p14="http://schemas.microsoft.com/office/powerpoint/2010/main" val="154454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00"/>
    </mc:Choice>
    <mc:Fallback xmlns="">
      <p:transition spd="slow" advTm="155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904</TotalTime>
  <Words>795</Words>
  <Application>Microsoft Office PowerPoint</Application>
  <PresentationFormat>Экран (4:3)</PresentationFormat>
  <Paragraphs>53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2" baseType="lpstr">
      <vt:lpstr>Arial</vt:lpstr>
      <vt:lpstr>Calibri</vt:lpstr>
      <vt:lpstr>Comic Sans MS</vt:lpstr>
      <vt:lpstr>Constantia</vt:lpstr>
      <vt:lpstr>Corbel</vt:lpstr>
      <vt:lpstr>Dotum</vt:lpstr>
      <vt:lpstr>Georgia</vt:lpstr>
      <vt:lpstr>Noto Serif</vt:lpstr>
      <vt:lpstr>Times New Roman</vt:lpstr>
      <vt:lpstr>Wingdings</vt:lpstr>
      <vt:lpstr>Wingdings 2</vt:lpstr>
      <vt:lpstr>Бумажная</vt:lpstr>
      <vt:lpstr>Презентация PowerPoint</vt:lpstr>
      <vt:lpstr>23 марта 2023 года Чеченская Республика будет отмечать один из самых главных праздников –  День Конституции</vt:lpstr>
      <vt:lpstr>План лекции </vt:lpstr>
      <vt:lpstr>Конституция Чеченской Республики принята  23 марта 2003 года на всенародном референдуме</vt:lpstr>
      <vt:lpstr>Референдум -</vt:lpstr>
      <vt:lpstr>В референдуме приняли участие 510 тысяч 125 человек</vt:lpstr>
      <vt:lpstr>Презентация PowerPoint</vt:lpstr>
      <vt:lpstr>Первый Президент ЧР А-Х. Кадыров, принял активное участие в подготовке проекта Конституции</vt:lpstr>
      <vt:lpstr>Впервые в истории республики Основной закон разрабатывался самой республикой</vt:lpstr>
      <vt:lpstr>Можно с уверенностью сказать, что Конституция Чеченской Республики – это гарант стабильности и устойчивого развития нашего общества</vt:lpstr>
      <vt:lpstr>Презентация PowerPoint</vt:lpstr>
      <vt:lpstr>Презентация PowerPoint</vt:lpstr>
      <vt:lpstr>Презентация PowerPoint</vt:lpstr>
      <vt:lpstr>Структура Конституции Чеченской Республики</vt:lpstr>
      <vt:lpstr>Преамбула  Конституции Российской Федерации</vt:lpstr>
      <vt:lpstr>Общая характеристика и история принятия  Конституции Чеченской Республики</vt:lpstr>
      <vt:lpstr>Общая характеристика и история принятия  Конституции Чеченской Республики</vt:lpstr>
      <vt:lpstr>Общая характеристика и история принятия  Конституции Чеченской Республики</vt:lpstr>
      <vt:lpstr>Общая характеристика и история принятия  Конституции Чеченской Республики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25</cp:revision>
  <dcterms:created xsi:type="dcterms:W3CDTF">2010-09-25T22:41:22Z</dcterms:created>
  <dcterms:modified xsi:type="dcterms:W3CDTF">2024-05-22T08:33:54Z</dcterms:modified>
</cp:coreProperties>
</file>