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4630400" cy="8229600"/>
  <p:notesSz cx="8229600" cy="146304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15450993" val="1062" revOS="4"/>
      <pr:smFileRevision xmlns:pr="smNativeData" xmlns="smNativeData" dt="1715450993" val="0"/>
      <pr:guideOptions xmlns:pr="smNativeData" xmlns="smNativeData" dt="1715450993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 snapToObjects="1">
      <p:cViewPr varScale="1">
        <p:scale>
          <a:sx n="58" d="100"/>
          <a:sy n="58" d="100"/>
        </p:scale>
        <p:origin x="452" y="427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13" d="100"/>
        <a:sy n="13" d="100"/>
      </p:scale>
      <p:origin x="0" y="0"/>
    </p:cViewPr>
  </p:sorterViewPr>
  <p:notesViewPr>
    <p:cSldViewPr snapToGrid="0" snapToObjects="1">
      <p:cViewPr>
        <p:scale>
          <a:sx n="58" d="100"/>
          <a:sy n="58" d="100"/>
        </p:scale>
        <p:origin x="452" y="427"/>
      </p:cViewPr>
    </p:cSldViewPr>
  </p:notesViewPr>
  <p:gridSpacing cx="78028800" cy="7802880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notesMasters/_rels/notesMaster1.xml.rels><?xml version="1.0" encoding="UTF-8" standalone="yes" 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AAAAAAAAAABIEgAA0wIAABAAAAAmAAAACAAAAD+PAAAAAAAA"/>
              </a:ext>
            </a:extLst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algn="l">
              <a:defRPr sz="1200" cap="none"/>
            </a:lvl1pPr>
          </a:lstStyle>
          <a:p>
            <a:pPr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tYjX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AAAAAAuKgAA0wIAABAAAAAmAAAACAAAAD+PAAAAAAAA"/>
              </a:ext>
            </a:extLst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algn="r">
              <a:defRPr sz="1200" cap="none"/>
            </a:lvl1pPr>
          </a:lstStyle>
          <a:p>
            <a:pPr/>
            <a:fld id="{1C9A880A-44F1-CF7E-BF22-B22BC66C49E7}" type="datetime1">
              <a:t>7/23/19</a:t>
            </a:fld>
          </a:p>
        </p:txBody>
      </p:sp>
      <p:sp>
        <p:nvSpPr>
          <p:cNvPr id="4" name="Slide Image Placeholder 3"/>
          <p:cNvSpPr>
            <a:spLocks noGrp="1" noChangeArrowheads="1"/>
            <a:extLst>
              <a:ext uri="smNativeData">
                <pr:smNativeData xmlns:pr="smNativeData" xmlns="smNativeData" val="SMDATA_15_cbQ/ZhMAAAAlAAAAZAAAAC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tYjX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L8PAAD/HwAA"/>
              </a:ext>
            </a:extLst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 type="none"/>
            <a:tailEnd type="none"/>
          </a:ln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/>
            <a:endParaRPr lang="en-us" cap="none"/>
          </a:p>
        </p:txBody>
      </p:sp>
      <p:sp>
        <p:nvSpPr>
          <p:cNvPr id="5" name="Notes Placeholder 4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QAABIbAAD4JQAAODEAABAAAAAmAAAACAAAAD8PAAD/HwAA"/>
              </a:ext>
            </a:extLst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/>
            <a:r>
              <a:rPr lang="en-us" cap="none"/>
              <a:t>Click to edit Master text styles</a:t>
            </a:r>
            <a:endParaRPr lang="en-us" cap="none"/>
          </a:p>
          <a:p>
            <a:pPr lvl="1"/>
            <a:r>
              <a:rPr lang="en-us" cap="none"/>
              <a:t>Second level</a:t>
            </a:r>
            <a:endParaRPr lang="en-us" cap="none"/>
          </a:p>
          <a:p>
            <a:pPr lvl="2"/>
            <a:r>
              <a:rPr lang="en-us" cap="none"/>
              <a:t>Third level</a:t>
            </a:r>
            <a:endParaRPr lang="en-us" cap="none"/>
          </a:p>
          <a:p>
            <a:pPr lvl="3"/>
            <a:r>
              <a:rPr lang="en-us" cap="none"/>
              <a:t>Fourth level</a:t>
            </a:r>
            <a:endParaRPr lang="en-us" cap="none"/>
          </a:p>
          <a:p>
            <a:pPr lvl="4"/>
            <a:r>
              <a:rPr lang="en-us" cap="none"/>
              <a:t>Fifth level</a:t>
            </a:r>
            <a:endParaRPr lang="en-us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AAAAAG41AABIEgAAQDgAABAAAAAmAAAACAAAAL+PAAD/HwAA"/>
              </a:ext>
            </a:extLst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sz="1200" cap="none"/>
            </a:lvl1pPr>
          </a:lstStyle>
          <a:p>
            <a:pPr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G41AAAuKgAAQDgAABAAAAAmAAAACAAAAL+PAAD/HwAA"/>
              </a:ext>
            </a:extLst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r">
              <a:defRPr sz="1200" cap="none"/>
            </a:lvl1pPr>
          </a:lstStyle>
          <a:p>
            <a:pPr/>
            <a:fld id="{1C9ADDF7-B9F1-CF2B-BF22-4F7E936C491A}" type="slidenum"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9pPr>
  </p:notesStyle>
</p:notesMaster>
</file>

<file path=ppt/notesSlides/_rels/notesSlide1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 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ChangeArrowheads="1"/>
            <a:extLst>
              <a:ext uri="smNativeData">
                <pr:smNativeData xmlns:pr="smNativeData" xmlns="smNativeData" val="SMDATA_15_cbQ/ZhMAAAAlAAAAZAAAAC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AAAAAAAAA"/>
              </a:ext>
            </a:extLst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QAABIbAAD4JQAAODEAABAAAAAmAAAACAAAAAEAAAAAAA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/>
            <a:endParaRPr lang="en-us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G41AAAuKgAAQDgAABAAAAAmAAAACAAAAAEAAAAAAAAA"/>
              </a:ext>
            </a:extLst>
          </p:cNvSpPr>
          <p:nvPr>
            <p:ph type="sldNum" sz="quarter" idx="10"/>
          </p:nvPr>
        </p:nvSpPr>
        <p:spPr>
          <a:xfrm>
            <a:off x="3884930" y="8685530"/>
            <a:ext cx="2971800" cy="458470"/>
          </a:xfrm>
        </p:spPr>
        <p:txBody>
          <a:bodyPr/>
          <a:lstStyle/>
          <a:p>
            <a:pPr/>
            <a:fld id="{1C9AFA13-5DF1-CF0C-BF22-AB59B46C49FE}" type="slidenum">
              <a:t>1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ChangeArrowheads="1"/>
            <a:extLst>
              <a:ext uri="smNativeData">
                <pr:smNativeData xmlns:pr="smNativeData" xmlns="smNativeData" val="SMDATA_15_cbQ/ZhMAAAAlAAAAZAAAAC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vx5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AAAAAAAAA"/>
              </a:ext>
            </a:extLst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vx5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QAABIbAAD4JQAAODEAABAAAAAmAAAACAAAAAEAAAAAAA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/>
            <a:endParaRPr lang="en-us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fkz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G41AAAuKgAAQDgAABAAAAAmAAAACAAAAAEAAAAAAAAA"/>
              </a:ext>
            </a:extLst>
          </p:cNvSpPr>
          <p:nvPr>
            <p:ph type="sldNum" sz="quarter" idx="10"/>
          </p:nvPr>
        </p:nvSpPr>
        <p:spPr>
          <a:xfrm>
            <a:off x="3884930" y="8685530"/>
            <a:ext cx="2971800" cy="458470"/>
          </a:xfrm>
        </p:spPr>
        <p:txBody>
          <a:bodyPr/>
          <a:lstStyle/>
          <a:p>
            <a:pPr/>
            <a:fld id="{1C9AA222-6CF1-CF54-BF22-9A01EC6C49CF}" type="slidenum">
              <a:rPr lang="en-us" cap="none"/>
              <a:t>2</a:t>
            </a:fld>
            <a:endParaRPr lang="en-us" cap="none"/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ChangeArrowheads="1"/>
            <a:extLst>
              <a:ext uri="smNativeData">
                <pr:smNativeData xmlns:pr="smNativeData" xmlns="smNativeData" val="SMDATA_15_cbQ/ZhMAAAAlAAAAZAAAAC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AAAAAAAAA"/>
              </a:ext>
            </a:extLst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wrFw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QAABIbAAD4JQAAODEAABAAAAAmAAAACAAAAAEAAAAAAA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/>
            <a:endParaRPr lang="en-us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G41AAAuKgAAQDgAABAAAAAmAAAACAAAAAEAAAAAAAAA"/>
              </a:ext>
            </a:extLst>
          </p:cNvSpPr>
          <p:nvPr>
            <p:ph type="sldNum" sz="quarter" idx="10"/>
          </p:nvPr>
        </p:nvSpPr>
        <p:spPr>
          <a:xfrm>
            <a:off x="3884930" y="8685530"/>
            <a:ext cx="2971800" cy="458470"/>
          </a:xfrm>
        </p:spPr>
        <p:txBody>
          <a:bodyPr/>
          <a:lstStyle/>
          <a:p>
            <a:pPr/>
            <a:fld id="{1C9AD55F-11F1-CF23-BF22-E7769B6C49B2}" type="slidenum">
              <a:rPr lang="en-us" cap="none"/>
              <a:t>3</a:t>
            </a:fld>
            <a:endParaRPr lang="en-us" cap="none"/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ChangeArrowheads="1"/>
            <a:extLst>
              <a:ext uri="smNativeData">
                <pr:smNativeData xmlns:pr="smNativeData" xmlns="smNativeData" val="SMDATA_15_cbQ/ZhMAAAAlAAAAZAAAAC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7+A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AAAAAAAAA"/>
              </a:ext>
            </a:extLst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IC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QAABIbAAD4JQAAODEAABAAAAAmAAAACAAAAAEAAAAAAA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/>
            <a:endParaRPr lang="en-us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IAAg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G41AAAuKgAAQDgAABAAAAAmAAAACAAAAAEAAAAAAAAA"/>
              </a:ext>
            </a:extLst>
          </p:cNvSpPr>
          <p:nvPr>
            <p:ph type="sldNum" sz="quarter" idx="10"/>
          </p:nvPr>
        </p:nvSpPr>
        <p:spPr>
          <a:xfrm>
            <a:off x="3884930" y="8685530"/>
            <a:ext cx="2971800" cy="458470"/>
          </a:xfrm>
        </p:spPr>
        <p:txBody>
          <a:bodyPr/>
          <a:lstStyle/>
          <a:p>
            <a:pPr/>
            <a:fld id="{1C9AA45F-11F1-CF52-BF22-E707EA6C49B2}" type="slidenum">
              <a:rPr lang="en-us" cap="none"/>
              <a:t>4</a:t>
            </a:fld>
            <a:endParaRPr lang="en-us" cap="none"/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ChangeArrowheads="1"/>
            <a:extLst>
              <a:ext uri="smNativeData">
                <pr:smNativeData xmlns:pr="smNativeData" xmlns="smNativeData" val="SMDATA_15_cbQ/ZhMAAAAlAAAAZAAAAC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gACg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AAAAAAAAA"/>
              </a:ext>
            </a:extLst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kJAA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QAABIbAAD4JQAAODEAABAAAAAmAAAACAAAAAEAAAAAAA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/>
            <a:endParaRPr lang="en-us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fX1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G41AAAuKgAAQDgAABAAAAAmAAAACAAAAAEAAAAAAAAA"/>
              </a:ext>
            </a:extLst>
          </p:cNvSpPr>
          <p:nvPr>
            <p:ph type="sldNum" sz="quarter" idx="10"/>
          </p:nvPr>
        </p:nvSpPr>
        <p:spPr>
          <a:xfrm>
            <a:off x="3884930" y="8685530"/>
            <a:ext cx="2971800" cy="458470"/>
          </a:xfrm>
        </p:spPr>
        <p:txBody>
          <a:bodyPr/>
          <a:lstStyle/>
          <a:p>
            <a:pPr/>
            <a:fld id="{1C9AD9C8-86F1-CF2F-BF22-707A976C4925}" type="slidenum">
              <a:rPr lang="en-us" cap="none"/>
              <a:t>5</a:t>
            </a:fld>
            <a:endParaRPr lang="en-us" cap="none"/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ChangeArrowheads="1"/>
            <a:extLst>
              <a:ext uri="smNativeData">
                <pr:smNativeData xmlns:pr="smNativeData" xmlns="smNativeData" val="SMDATA_15_cbQ/ZhMAAAAlAAAAZAAAAC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FBQ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AAAAAAAAA"/>
              </a:ext>
            </a:extLst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c3N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QAABIbAAD4JQAAODEAABAAAAAmAAAACAAAAAEAAAAAAA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/>
            <a:endParaRPr lang="en-us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k5O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G41AAAuKgAAQDgAABAAAAAmAAAACAAAAAEAAAAAAAAA"/>
              </a:ext>
            </a:extLst>
          </p:cNvSpPr>
          <p:nvPr>
            <p:ph type="sldNum" sz="quarter" idx="10"/>
          </p:nvPr>
        </p:nvSpPr>
        <p:spPr>
          <a:xfrm>
            <a:off x="3884930" y="8685530"/>
            <a:ext cx="2971800" cy="458470"/>
          </a:xfrm>
        </p:spPr>
        <p:txBody>
          <a:bodyPr/>
          <a:lstStyle/>
          <a:p>
            <a:pPr/>
            <a:fld id="{1C9ABD0B-45F1-CF4B-BF22-B31EF36C49E6}" type="slidenum">
              <a:rPr lang="en-us" cap="none"/>
              <a:t>6</a:t>
            </a:fld>
            <a:endParaRPr lang="en-us" cap="none"/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ChangeArrowheads="1"/>
            <a:extLst>
              <a:ext uri="smNativeData">
                <pr:smNativeData xmlns:pr="smNativeData" xmlns="smNativeData" val="SMDATA_15_cbQ/ZhMAAAAlAAAAZAAAAC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gIC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AAAAAAAAA"/>
              </a:ext>
            </a:extLst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AQE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QAABIbAAD4JQAAODEAABAAAAAmAAAACAAAAAEAAAAAAA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/>
            <a:endParaRPr lang="en-us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/v7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G41AAAuKgAAQDgAABAAAAAmAAAACAAAAAEAAAAAAAAA"/>
              </a:ext>
            </a:extLst>
          </p:cNvSpPr>
          <p:nvPr>
            <p:ph type="sldNum" sz="quarter" idx="10"/>
          </p:nvPr>
        </p:nvSpPr>
        <p:spPr>
          <a:xfrm>
            <a:off x="3884930" y="8685530"/>
            <a:ext cx="2971800" cy="458470"/>
          </a:xfrm>
        </p:spPr>
        <p:txBody>
          <a:bodyPr/>
          <a:lstStyle/>
          <a:p>
            <a:pPr/>
            <a:fld id="{1C9AC8AB-E5F1-CF3E-BF22-136B866C4946}" type="slidenum">
              <a:rPr lang="en-us" cap="none"/>
              <a:t>7</a:t>
            </a:fld>
            <a:endParaRPr lang="en-us" cap="none"/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ChangeArrowheads="1"/>
            <a:extLst>
              <a:ext uri="smNativeData">
                <pr:smNativeData xmlns:pr="smNativeData" xmlns="smNativeData" val="SMDATA_15_cbQ/ZhMAAAAlAAAAZAAAAC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U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yfSk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B/f38AAAAAA8zMzADAwP8Af39/AAAAAAAAAAAAAAAAAAAAAAAAAAAAIQAAABgAAAAUAAAAOAQAAAgHAAD4JQAABBoAABAAAAAmAAAACAAAAAEAAAAAAAAA"/>
              </a:ext>
            </a:extLst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rKSQ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AQAABIbAAD4JQAAODEAABAAAAAmAAAACAAAAAEAAAAAAAAA"/>
              </a:ext>
            </a:extLst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/>
            <a:endParaRPr lang="en-us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cbQ/Z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PoTV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5hcAAG41AAAuKgAAQDgAABAAAAAmAAAACAAAAAEAAAAAAAAA"/>
              </a:ext>
            </a:extLst>
          </p:cNvSpPr>
          <p:nvPr>
            <p:ph type="sldNum" sz="quarter" idx="10"/>
          </p:nvPr>
        </p:nvSpPr>
        <p:spPr>
          <a:xfrm>
            <a:off x="3884930" y="8685530"/>
            <a:ext cx="2971800" cy="458470"/>
          </a:xfrm>
        </p:spPr>
        <p:txBody>
          <a:bodyPr/>
          <a:lstStyle/>
          <a:p>
            <a:pPr/>
            <a:fld id="{1C9A9707-49F1-CF61-BF22-BF34D96C49EA}" type="slidenum">
              <a:rPr lang="en-us" cap="none"/>
              <a:t>8</a:t>
            </a:fld>
            <a:endParaRPr lang="en-us" cap="none"/>
          </a:p>
        </p:txBody>
      </p:sp>
    </p:spTree>
  </p:cSld>
  <p:clrMapOvr>
    <a:masterClrMapping/>
  </p:clrMapOvr>
</p:note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DEFAU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4400" b="0" i="0" u="none" strike="noStrike" kern="1" cap="none" spc="0" baseline="0">
          <a:solidFill>
            <a:schemeClr val="tx1"/>
          </a:solidFill>
          <a:effectLst/>
          <a:latin typeface="Calibri Light" pitchFamily="2" charset="-52"/>
          <a:ea typeface="Calibri Light" pitchFamily="2" charset="-52"/>
          <a:cs typeface="Calibri Light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sz="32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–"/>
        <a:tabLst/>
        <a:defRPr sz="2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sz="24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–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»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5146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9718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429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886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eg"/><Relationship Id="rId4" Type="http://schemas.openxmlformats.org/officeDocument/2006/relationships/image" Target="../media/image3.png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e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eg"/><Relationship Id="rId4" Type="http://schemas.openxmlformats.org/officeDocument/2006/relationships/image" Target="../media/image4.pn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e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e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e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="smNativeData" val="SMDATA_17_cbQ/Z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B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AAAAAAAAAAAdEAAAJ8y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477500" cy="82289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 0" descr="preencoded.png"/>
          <p:cNvPicPr>
            <a:picLocks noChangeAspect="1"/>
            <a:extLst>
              <a:ext uri="smNativeData">
                <pr:smNativeData xmlns:pr="smNativeData" xmlns="smNativeData" val="SMDATA_17_cbQ/Z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Ew4AAAAAAAADFoAAKAy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 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AUAAO4KAAAgMwAAuBYAABAAAAAmAAAACAAAAP//////////"/>
              </a:ext>
            </a:extLst>
          </p:cNvSpPr>
          <p:nvPr/>
        </p:nvSpPr>
        <p:spPr>
          <a:xfrm>
            <a:off x="833120" y="1776730"/>
            <a:ext cx="7477760" cy="191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7545"/>
              </a:lnSpc>
              <a:buNone/>
            </a:pPr>
            <a:r>
              <a:rPr lang="en-us" sz="6035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Введение в народничество</a:t>
            </a:r>
            <a:endParaRPr lang="en-us" sz="6035" cap="none"/>
          </a:p>
        </p:txBody>
      </p:sp>
      <p:sp>
        <p:nvSpPr>
          <p:cNvPr id="5" name="Text 3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AUAAMUYAAAgMwAAsyMAABAAAAAmAAAACAAAAP//////////"/>
              </a:ext>
            </a:extLst>
          </p:cNvSpPr>
          <p:nvPr/>
        </p:nvSpPr>
        <p:spPr>
          <a:xfrm>
            <a:off x="833120" y="4026535"/>
            <a:ext cx="7477760" cy="1776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 Народничество - это социально-политическое движение, возникшее в России в середине 19-го века, которое ставило целью освобождение и улучшение жизни крестьянства. Его сторонники выступали за социалистические преобразования в стране, опираясь на крестьянскую общину.</a:t>
            </a:r>
            <a:endParaRPr lang="en-us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="smNativeData" val="SMDATA_17_cbQ/Z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HsWAAD8/v//AFoAAAQ0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3654425" y="-165100"/>
            <a:ext cx="10975975" cy="86207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 0" descr="preencoded.png"/>
          <p:cNvPicPr>
            <a:picLocks noChangeAspect="1"/>
            <a:extLst>
              <a:ext uri="smNativeData">
                <pr:smNativeData xmlns:pr="smNativeData" xmlns="smNativeData" val="SMDATA_17_cbQ/Z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D3DQE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PT////4////fBYAAKgy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-7620" y="-5080"/>
            <a:ext cx="3662680" cy="823976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 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oBsAAEgIAACUTQAAjQwAABAgAAAmAAAACAAAAP//////////"/>
              </a:ext>
            </a:extLst>
          </p:cNvSpPr>
          <p:nvPr/>
        </p:nvSpPr>
        <p:spPr>
          <a:xfrm>
            <a:off x="4490720" y="1346200"/>
            <a:ext cx="8120380" cy="6940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5465"/>
              </a:lnSpc>
              <a:buNone/>
            </a:pPr>
            <a:r>
              <a:rPr lang="en-us" sz="4370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Истоки и идеология движения</a:t>
            </a:r>
            <a:endParaRPr lang="en-us" sz="4370" cap="none"/>
          </a:p>
        </p:txBody>
      </p:sp>
      <p:sp>
        <p:nvSpPr>
          <p:cNvPr id="5" name="Text 4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fkz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sRwAAO0PAACiHQAAfRIAABAgAAAmAAAACAAAAP//////////"/>
              </a:ext>
            </a:extLst>
          </p:cNvSpPr>
          <p:nvPr/>
        </p:nvSpPr>
        <p:spPr>
          <a:xfrm>
            <a:off x="4664075" y="2588895"/>
            <a:ext cx="153035" cy="4165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ctr">
              <a:lnSpc>
                <a:spcPts val="3280"/>
              </a:lnSpc>
              <a:buNone/>
            </a:pPr>
            <a:r>
              <a:rPr lang="en-us" sz="2620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1</a:t>
            </a:r>
            <a:endParaRPr lang="en-us" sz="2620" cap="none"/>
          </a:p>
        </p:txBody>
      </p:sp>
      <p:sp>
        <p:nvSpPr>
          <p:cNvPr id="6" name="Text 5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ESAAACQQAACRNwAAjBYAABAAAAAmAAAACAAAAP//////////"/>
              </a:ext>
            </a:extLst>
          </p:cNvSpPr>
          <p:nvPr/>
        </p:nvSpPr>
        <p:spPr>
          <a:xfrm>
            <a:off x="5212715" y="2623820"/>
            <a:ext cx="3820160" cy="1041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Влияние западноевропейских социалистических теорий</a:t>
            </a:r>
            <a:endParaRPr lang="en-us" sz="2185" cap="none"/>
          </a:p>
        </p:txBody>
      </p:sp>
      <p:sp>
        <p:nvSpPr>
          <p:cNvPr id="7" name="Text 6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ESAAAF4XAACRNwAAHSAAABAAAAAmAAAACAAAAP//////////"/>
              </a:ext>
            </a:extLst>
          </p:cNvSpPr>
          <p:nvPr/>
        </p:nvSpPr>
        <p:spPr>
          <a:xfrm>
            <a:off x="5212715" y="3798570"/>
            <a:ext cx="3820160" cy="14217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Идеи Прудона, Фурье и других мыслителей вдохновляли российских народников на преобразование общества.</a:t>
            </a:r>
            <a:endParaRPr lang="en-us" cap="none"/>
          </a:p>
        </p:txBody>
      </p:sp>
      <p:sp>
        <p:nvSpPr>
          <p:cNvPr id="8" name="Text 8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zMz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2zkAAO0PAAAWOwAAfRIAABAgAAAmAAAACAAAAP//////////"/>
              </a:ext>
            </a:extLst>
          </p:cNvSpPr>
          <p:nvPr/>
        </p:nvSpPr>
        <p:spPr>
          <a:xfrm>
            <a:off x="9404985" y="2588895"/>
            <a:ext cx="200025" cy="4165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ctr">
              <a:lnSpc>
                <a:spcPts val="3280"/>
              </a:lnSpc>
              <a:buNone/>
            </a:pPr>
            <a:r>
              <a:rPr lang="en-us" sz="2620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2</a:t>
            </a:r>
            <a:endParaRPr lang="en-us" sz="2620" cap="none"/>
          </a:p>
        </p:txBody>
      </p:sp>
      <p:sp>
        <p:nvSpPr>
          <p:cNvPr id="9" name="Text 9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Hh4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YD0AACQQAADgVAAAaRQAABAAAAAmAAAACAAAAP//////////"/>
              </a:ext>
            </a:extLst>
          </p:cNvSpPr>
          <p:nvPr/>
        </p:nvSpPr>
        <p:spPr>
          <a:xfrm>
            <a:off x="9977120" y="2623820"/>
            <a:ext cx="3820160" cy="6940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Взгляд на крестьянство как основу революции</a:t>
            </a:r>
            <a:endParaRPr lang="en-us" sz="2185" cap="none"/>
          </a:p>
        </p:txBody>
      </p:sp>
      <p:sp>
        <p:nvSpPr>
          <p:cNvPr id="10" name="Text 10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zMz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YD0AADsVAADgVAAA+h0AABAAAAAmAAAACAAAAP//////////"/>
              </a:ext>
            </a:extLst>
          </p:cNvSpPr>
          <p:nvPr/>
        </p:nvSpPr>
        <p:spPr>
          <a:xfrm>
            <a:off x="9977120" y="3451225"/>
            <a:ext cx="3820160" cy="14217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Народники считали крестьян ведущей революционной силой, способной коренным образом изменить Россию.</a:t>
            </a:r>
            <a:endParaRPr lang="en-us" cap="none"/>
          </a:p>
        </p:txBody>
      </p:sp>
      <p:sp>
        <p:nvSpPr>
          <p:cNvPr id="11" name="Text 1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Hh4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hRwAAM0iAADPHQAAXSUAABAgAAAmAAAACAAAAP//////////"/>
              </a:ext>
            </a:extLst>
          </p:cNvSpPr>
          <p:nvPr/>
        </p:nvSpPr>
        <p:spPr>
          <a:xfrm>
            <a:off x="4636135" y="5657215"/>
            <a:ext cx="209550" cy="4165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ctr">
              <a:lnSpc>
                <a:spcPts val="3280"/>
              </a:lnSpc>
              <a:buNone/>
            </a:pPr>
            <a:r>
              <a:rPr lang="en-us" sz="2620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3</a:t>
            </a:r>
            <a:endParaRPr lang="en-us" sz="2620" cap="none"/>
          </a:p>
        </p:txBody>
      </p:sp>
      <p:sp>
        <p:nvSpPr>
          <p:cNvPr id="12" name="Text 13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ESAAAAQjAACYOQAAJyUAABAgAAAmAAAACAAAAP//////////"/>
              </a:ext>
            </a:extLst>
          </p:cNvSpPr>
          <p:nvPr/>
        </p:nvSpPr>
        <p:spPr>
          <a:xfrm>
            <a:off x="5212715" y="5692140"/>
            <a:ext cx="4149725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Концепция "хождения в народ"</a:t>
            </a:r>
            <a:endParaRPr lang="en-us" sz="2185" cap="none"/>
          </a:p>
        </p:txBody>
      </p:sp>
      <p:sp>
        <p:nvSpPr>
          <p:cNvPr id="13" name="Text 14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ESAAAPklAADgVAAAWCoAABAAAAAmAAAACAAAAP//////////"/>
              </a:ext>
            </a:extLst>
          </p:cNvSpPr>
          <p:nvPr/>
        </p:nvSpPr>
        <p:spPr>
          <a:xfrm>
            <a:off x="5212715" y="6172835"/>
            <a:ext cx="8584565" cy="710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Народники отправлялись в деревни, чтобы агитировать, обучать и поднимать крестьян на революцию.</a:t>
            </a:r>
            <a:endParaRPr lang="en-us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="smNativeData" val="SMDATA_17_cbQ/Z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AAAAAAr8///AFoAANo5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085975"/>
            <a:ext cx="14630400" cy="114903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 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IALAAB3TQAACxQAABAAAAAmAAAACAAAAP//////////"/>
              </a:ext>
            </a:extLst>
          </p:cNvSpPr>
          <p:nvPr/>
        </p:nvSpPr>
        <p:spPr>
          <a:xfrm>
            <a:off x="2037715" y="1869440"/>
            <a:ext cx="10554970" cy="13887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5465"/>
              </a:lnSpc>
              <a:buNone/>
            </a:pPr>
            <a:r>
              <a:rPr lang="en-us" sz="4370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Основные фигуры и деятели народничества</a:t>
            </a:r>
            <a:endParaRPr lang="en-us" sz="4370" cap="none"/>
          </a:p>
        </p:txBody>
      </p:sp>
      <p:sp>
        <p:nvSpPr>
          <p:cNvPr id="4" name="Text 3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HYXAACfHQAAmRkAABAgAAAmAAAACAAAAP//////////"/>
              </a:ext>
            </a:extLst>
          </p:cNvSpPr>
          <p:nvPr/>
        </p:nvSpPr>
        <p:spPr>
          <a:xfrm>
            <a:off x="2037715" y="3813810"/>
            <a:ext cx="27774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Александр Герцен</a:t>
            </a:r>
            <a:endParaRPr lang="en-us" sz="2185" cap="none"/>
          </a:p>
        </p:txBody>
      </p:sp>
      <p:sp>
        <p:nvSpPr>
          <p:cNvPr id="5" name="Text 4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PYaAAD0HwAA5SUAABAAAAAmAAAACAAAAP//////////"/>
              </a:ext>
            </a:extLst>
          </p:cNvSpPr>
          <p:nvPr/>
        </p:nvSpPr>
        <p:spPr>
          <a:xfrm>
            <a:off x="2037715" y="4382770"/>
            <a:ext cx="3156585" cy="17773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Основоположник русского социализма, издатель революционных журналов "Колокол" и "Полярная звезда".</a:t>
            </a:r>
            <a:endParaRPr lang="en-us" cap="none"/>
          </a:p>
        </p:txBody>
      </p:sp>
      <p:sp>
        <p:nvSpPr>
          <p:cNvPr id="6" name="Text 5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I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ViMAAHYXAADANgAAuxsAABAAAAAmAAAACAAAAP//////////"/>
              </a:ext>
            </a:extLst>
          </p:cNvSpPr>
          <p:nvPr/>
        </p:nvSpPr>
        <p:spPr>
          <a:xfrm>
            <a:off x="5744210" y="3813810"/>
            <a:ext cx="3155950" cy="6940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Николай Чернышевский</a:t>
            </a:r>
            <a:endParaRPr lang="en-us" sz="2185" cap="none"/>
          </a:p>
        </p:txBody>
      </p:sp>
      <p:sp>
        <p:nvSpPr>
          <p:cNvPr id="7" name="Text 6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ViMAABkdAADANgAA2CUAABAAAAAmAAAACAAAAP//////////"/>
              </a:ext>
            </a:extLst>
          </p:cNvSpPr>
          <p:nvPr/>
        </p:nvSpPr>
        <p:spPr>
          <a:xfrm>
            <a:off x="5744210" y="4730115"/>
            <a:ext cx="3155950" cy="14217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Теоретик, автор романа "Что делать?", оказавшего огромное влияние на народников.</a:t>
            </a:r>
            <a:endParaRPr lang="en-us" cap="none"/>
          </a:p>
        </p:txBody>
      </p:sp>
      <p:sp>
        <p:nvSpPr>
          <p:cNvPr id="8" name="Text 7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joAAHYXAAA4SwAAmRkAABAgAAAmAAAACAAAAP//////////"/>
              </a:ext>
            </a:extLst>
          </p:cNvSpPr>
          <p:nvPr/>
        </p:nvSpPr>
        <p:spPr>
          <a:xfrm>
            <a:off x="9450070" y="3813810"/>
            <a:ext cx="27774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Петр Лавров</a:t>
            </a:r>
            <a:endParaRPr lang="en-us" sz="2185" cap="none"/>
          </a:p>
        </p:txBody>
      </p:sp>
      <p:sp>
        <p:nvSpPr>
          <p:cNvPr id="9" name="Text 8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joAAPYaAACMTQAA5SUAABAAAAAmAAAACAAAAP//////////"/>
              </a:ext>
            </a:extLst>
          </p:cNvSpPr>
          <p:nvPr/>
        </p:nvSpPr>
        <p:spPr>
          <a:xfrm>
            <a:off x="9450070" y="4382770"/>
            <a:ext cx="3155950" cy="17773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Философ и публицист, сформулировавший концепцию "критически мыслящей личности" - движущей силы революции.</a:t>
            </a:r>
            <a:endParaRPr lang="en-us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="smNativeData" val="SMDATA_17_cbQ/Z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CjAwQ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AD2//9b9v//1kQAAEY0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1625600" y="-1567815"/>
            <a:ext cx="12815570" cy="1006538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 0" descr="preencoded.png"/>
          <p:cNvPicPr>
            <a:picLocks noChangeAspect="1"/>
            <a:extLst>
              <a:ext uri="smNativeData">
                <pr:smNativeData xmlns:pr="smNativeData" xmlns="smNativeData" val="SMDATA_17_cbQ/Z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IxDAAAAAAAADFoAAKAy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0980420" y="0"/>
            <a:ext cx="3657600" cy="82296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 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AUAAMkGAABqNwAADwsAABAgAAAmAAAACAAAAP//////////"/>
              </a:ext>
            </a:extLst>
          </p:cNvSpPr>
          <p:nvPr/>
        </p:nvSpPr>
        <p:spPr>
          <a:xfrm>
            <a:off x="833120" y="1102995"/>
            <a:ext cx="8174990" cy="6946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5465"/>
              </a:lnSpc>
              <a:buNone/>
            </a:pPr>
            <a:r>
              <a:rPr lang="en-us" sz="4370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Методы и тактика народников</a:t>
            </a:r>
            <a:endParaRPr lang="en-us" sz="4370" cap="none"/>
          </a:p>
        </p:txBody>
      </p:sp>
      <p:sp>
        <p:nvSpPr>
          <p:cNvPr id="5" name="Text 6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tAYAAG8OAAClBwAA/hAAABAgAAAmAAAACAAAAP//////////"/>
              </a:ext>
            </a:extLst>
          </p:cNvSpPr>
          <p:nvPr/>
        </p:nvSpPr>
        <p:spPr>
          <a:xfrm>
            <a:off x="1089660" y="2346325"/>
            <a:ext cx="153035" cy="4159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ctr">
              <a:lnSpc>
                <a:spcPts val="3280"/>
              </a:lnSpc>
              <a:buNone/>
            </a:pPr>
            <a:r>
              <a:rPr lang="en-us" sz="2620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1</a:t>
            </a:r>
            <a:endParaRPr lang="en-us" sz="2620" cap="none"/>
          </a:p>
        </p:txBody>
      </p:sp>
      <p:sp>
        <p:nvSpPr>
          <p:cNvPr id="6" name="Text 7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sQ4AAHkOAADHHwAAnBAAABAgAAAmAAAACAAAAP//////////"/>
              </a:ext>
            </a:extLst>
          </p:cNvSpPr>
          <p:nvPr/>
        </p:nvSpPr>
        <p:spPr>
          <a:xfrm>
            <a:off x="2388235" y="2352675"/>
            <a:ext cx="27774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Пропаганда</a:t>
            </a:r>
            <a:endParaRPr lang="en-us" sz="2185" cap="none"/>
          </a:p>
        </p:txBody>
      </p:sp>
      <p:sp>
        <p:nvSpPr>
          <p:cNvPr id="7" name="Text 8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sQ4AAG4RAABgPgAAzRUAABAAAAAmAAAACAAAAP//////////"/>
              </a:ext>
            </a:extLst>
          </p:cNvSpPr>
          <p:nvPr/>
        </p:nvSpPr>
        <p:spPr>
          <a:xfrm>
            <a:off x="2388235" y="2833370"/>
            <a:ext cx="7751445" cy="710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Распространение революционных идей среди крестьян, интеллигенции и рабочих.</a:t>
            </a:r>
            <a:endParaRPr lang="en-us" cap="none"/>
          </a:p>
        </p:txBody>
      </p:sp>
      <p:sp>
        <p:nvSpPr>
          <p:cNvPr id="8" name="Text 11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jwYAANwZAADKBwAAbBwAABAgAAAmAAAACAAAAP//////////"/>
              </a:ext>
            </a:extLst>
          </p:cNvSpPr>
          <p:nvPr/>
        </p:nvSpPr>
        <p:spPr>
          <a:xfrm>
            <a:off x="1066165" y="4203700"/>
            <a:ext cx="200025" cy="4165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ctr">
              <a:lnSpc>
                <a:spcPts val="3280"/>
              </a:lnSpc>
              <a:buNone/>
            </a:pPr>
            <a:r>
              <a:rPr lang="en-us" sz="2620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2</a:t>
            </a:r>
            <a:endParaRPr lang="en-us" sz="2620" cap="none"/>
          </a:p>
        </p:txBody>
      </p:sp>
      <p:sp>
        <p:nvSpPr>
          <p:cNvPr id="9" name="Text 1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sQ4AAOcZAADHHwAAChwAABAgAAAmAAAACAAAAP//////////"/>
              </a:ext>
            </a:extLst>
          </p:cNvSpPr>
          <p:nvPr/>
        </p:nvSpPr>
        <p:spPr>
          <a:xfrm>
            <a:off x="2388235" y="4210685"/>
            <a:ext cx="27774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Терроризм</a:t>
            </a:r>
            <a:endParaRPr lang="en-us" sz="2185" cap="none"/>
          </a:p>
        </p:txBody>
      </p:sp>
      <p:sp>
        <p:nvSpPr>
          <p:cNvPr id="10" name="Text 13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sQ4AANwcAABgPgAACx8AABAgAAAmAAAACAAAAP//////////"/>
              </a:ext>
            </a:extLst>
          </p:cNvSpPr>
          <p:nvPr/>
        </p:nvSpPr>
        <p:spPr>
          <a:xfrm>
            <a:off x="2388235" y="4691380"/>
            <a:ext cx="7751445" cy="3549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Убийство высших чиновников и царя как способ политической борьбы.</a:t>
            </a:r>
            <a:endParaRPr lang="en-us" cap="none"/>
          </a:p>
        </p:txBody>
      </p:sp>
      <p:sp>
        <p:nvSpPr>
          <p:cNvPr id="11" name="Text 16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AYAABojAADSBwAAqiUAABAgAAAmAAAACAAAAP//////////"/>
              </a:ext>
            </a:extLst>
          </p:cNvSpPr>
          <p:nvPr/>
        </p:nvSpPr>
        <p:spPr>
          <a:xfrm>
            <a:off x="1061720" y="5706110"/>
            <a:ext cx="209550" cy="4165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ctr">
              <a:lnSpc>
                <a:spcPts val="3280"/>
              </a:lnSpc>
              <a:buNone/>
            </a:pPr>
            <a:r>
              <a:rPr lang="en-us" sz="2620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3</a:t>
            </a:r>
            <a:endParaRPr lang="en-us" sz="2620" cap="none"/>
          </a:p>
        </p:txBody>
      </p:sp>
      <p:sp>
        <p:nvSpPr>
          <p:cNvPr id="12" name="Text 17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sQ4AACUjAADHHwAASCUAABAgAAAmAAAACAAAAP//////////"/>
              </a:ext>
            </a:extLst>
          </p:cNvSpPr>
          <p:nvPr/>
        </p:nvSpPr>
        <p:spPr>
          <a:xfrm>
            <a:off x="2388235" y="5713095"/>
            <a:ext cx="27774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Покушения</a:t>
            </a:r>
            <a:endParaRPr lang="en-us" sz="2185" cap="none"/>
          </a:p>
        </p:txBody>
      </p:sp>
      <p:sp>
        <p:nvSpPr>
          <p:cNvPr id="13" name="Text 18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QAAQ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sQ4AABkmAABgPgAAeSoAABAAAAAmAAAACAAAAP//////////"/>
              </a:ext>
            </a:extLst>
          </p:cNvSpPr>
          <p:nvPr/>
        </p:nvSpPr>
        <p:spPr>
          <a:xfrm>
            <a:off x="2388235" y="6193155"/>
            <a:ext cx="7751445" cy="711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Ряд громких террористических актов, включая убийство Александра II в 1881 году.</a:t>
            </a:r>
            <a:endParaRPr lang="en-us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="smNativeData" val="SMDATA_17_cbQ/Z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MD6//+z8P//fFwAAHY9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853440" y="-2487295"/>
            <a:ext cx="15887700" cy="1247838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 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I4FAAB3TQAAGQ4AABAAAAAmAAAACAAAAP//////////"/>
              </a:ext>
            </a:extLst>
          </p:cNvSpPr>
          <p:nvPr/>
        </p:nvSpPr>
        <p:spPr>
          <a:xfrm>
            <a:off x="2037715" y="902970"/>
            <a:ext cx="10554970" cy="13887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5465"/>
              </a:lnSpc>
              <a:buNone/>
            </a:pPr>
            <a:r>
              <a:rPr lang="en-us" sz="4370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Роль крестьянства в народническом движении</a:t>
            </a:r>
            <a:endParaRPr lang="en-us" sz="4370" cap="none"/>
          </a:p>
        </p:txBody>
      </p:sp>
      <p:sp>
        <p:nvSpPr>
          <p:cNvPr id="4" name="Text 4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8w0AAD8SAADBIAAAYhQAABAgAAAmAAAACAAAAP//////////"/>
              </a:ext>
            </a:extLst>
          </p:cNvSpPr>
          <p:nvPr/>
        </p:nvSpPr>
        <p:spPr>
          <a:xfrm>
            <a:off x="2267585" y="2966085"/>
            <a:ext cx="30568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Ожидания народников</a:t>
            </a:r>
            <a:endParaRPr lang="en-us" sz="2185" cap="none"/>
          </a:p>
        </p:txBody>
      </p:sp>
      <p:sp>
        <p:nvSpPr>
          <p:cNvPr id="5" name="Text 5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D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8w0AADQVAADnKgAA8h0AABAAAAAmAAAACAAAAP//////////"/>
              </a:ext>
            </a:extLst>
          </p:cNvSpPr>
          <p:nvPr/>
        </p:nvSpPr>
        <p:spPr>
          <a:xfrm>
            <a:off x="2267585" y="3446780"/>
            <a:ext cx="4706620" cy="14211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Народники возлагали большие надежды на крестьянскую общину как основу социалистического переустройства России.</a:t>
            </a:r>
            <a:endParaRPr lang="en-us" cap="none"/>
          </a:p>
        </p:txBody>
      </p:sp>
      <p:sp>
        <p:nvSpPr>
          <p:cNvPr id="6" name="Text 7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YABA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GS8AAD8SAACwQQAAYhQAABAgAAAmAAAACAAAAP//////////"/>
              </a:ext>
            </a:extLst>
          </p:cNvSpPr>
          <p:nvPr/>
        </p:nvSpPr>
        <p:spPr>
          <a:xfrm>
            <a:off x="7656195" y="2966085"/>
            <a:ext cx="3021965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Реакция крестьянства</a:t>
            </a:r>
            <a:endParaRPr lang="en-us" sz="2185" cap="none"/>
          </a:p>
        </p:txBody>
      </p:sp>
      <p:sp>
        <p:nvSpPr>
          <p:cNvPr id="7" name="Text 8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GS8AADQVAAANTAAAwxsAABAAAAAmAAAACAAAAP//////////"/>
              </a:ext>
            </a:extLst>
          </p:cNvSpPr>
          <p:nvPr/>
        </p:nvSpPr>
        <p:spPr>
          <a:xfrm>
            <a:off x="7656195" y="3446780"/>
            <a:ext cx="4706620" cy="10661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Крестьяне в большинстве своем отнеслись к агитации народников равнодушно или даже враждебно.</a:t>
            </a:r>
            <a:endParaRPr lang="en-us" cap="none"/>
          </a:p>
        </p:txBody>
      </p:sp>
      <p:sp>
        <p:nvSpPr>
          <p:cNvPr id="8" name="Text 10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kA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8w0AACQiAACkJAAARyQAABAgAAAmAAAACAAAAP//////////"/>
              </a:ext>
            </a:extLst>
          </p:cNvSpPr>
          <p:nvPr/>
        </p:nvSpPr>
        <p:spPr>
          <a:xfrm>
            <a:off x="2267585" y="5549900"/>
            <a:ext cx="3688715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Разочарование народников</a:t>
            </a:r>
            <a:endParaRPr lang="en-us" sz="2185" cap="none"/>
          </a:p>
        </p:txBody>
      </p:sp>
      <p:sp>
        <p:nvSpPr>
          <p:cNvPr id="9" name="Text 11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8w0AABklAADnKgAAqCsAABAAAAAmAAAACAAAAP//////////"/>
              </a:ext>
            </a:extLst>
          </p:cNvSpPr>
          <p:nvPr/>
        </p:nvSpPr>
        <p:spPr>
          <a:xfrm>
            <a:off x="2267585" y="6030595"/>
            <a:ext cx="4706620" cy="10661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Неудача "хождения в народ" заставила народников пересмотреть свои взгляды на роль крестьянства.</a:t>
            </a:r>
            <a:endParaRPr lang="en-us" cap="none"/>
          </a:p>
        </p:txBody>
      </p:sp>
      <p:sp>
        <p:nvSpPr>
          <p:cNvPr id="10" name="Text 13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GS8AACQiAAAvQAAARyQAABAgAAAmAAAACAAAAP//////////"/>
              </a:ext>
            </a:extLst>
          </p:cNvSpPr>
          <p:nvPr/>
        </p:nvSpPr>
        <p:spPr>
          <a:xfrm>
            <a:off x="7656195" y="5549900"/>
            <a:ext cx="27774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Последствия</a:t>
            </a:r>
            <a:endParaRPr lang="en-us" sz="2185" cap="none"/>
          </a:p>
        </p:txBody>
      </p:sp>
      <p:sp>
        <p:nvSpPr>
          <p:cNvPr id="11" name="Text 14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YABw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GS8AABklAAANTAAAqCsAABAAAAAmAAAACAAAAP//////////"/>
              </a:ext>
            </a:extLst>
          </p:cNvSpPr>
          <p:nvPr/>
        </p:nvSpPr>
        <p:spPr>
          <a:xfrm>
            <a:off x="7656195" y="6030595"/>
            <a:ext cx="4706620" cy="10661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Это привело к росту радикализма и смене тактики на террор против царского режима.</a:t>
            </a:r>
            <a:endParaRPr lang="en-us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="smNativeData" val="SMDATA_17_cbQ/Z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vBQ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AD2//8L7v//AFoAAJY8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1625600" y="-2919095"/>
            <a:ext cx="16256000" cy="1276794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 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y8v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GIJAAB3TQAA7REAABAAAAAmAAAACAAAAP//////////"/>
              </a:ext>
            </a:extLst>
          </p:cNvSpPr>
          <p:nvPr/>
        </p:nvSpPr>
        <p:spPr>
          <a:xfrm>
            <a:off x="2037715" y="1525270"/>
            <a:ext cx="10554970" cy="13887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5465"/>
              </a:lnSpc>
              <a:buNone/>
            </a:pPr>
            <a:r>
              <a:rPr lang="en-us" sz="4370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Взаимоотношения с другими политическими силами</a:t>
            </a:r>
            <a:endParaRPr lang="en-us" sz="4370" cap="none"/>
          </a:p>
        </p:txBody>
      </p:sp>
      <p:sp>
        <p:nvSpPr>
          <p:cNvPr id="4" name="Text 3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kJC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5w0AAC0cAAD9HgAAUB4AABAgAAAmAAAACAAAAP//////////"/>
              </a:ext>
            </a:extLst>
          </p:cNvSpPr>
          <p:nvPr/>
        </p:nvSpPr>
        <p:spPr>
          <a:xfrm>
            <a:off x="2259965" y="4580255"/>
            <a:ext cx="27774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Либералы</a:t>
            </a:r>
            <a:endParaRPr lang="en-us" sz="2185" cap="none"/>
          </a:p>
        </p:txBody>
      </p:sp>
      <p:sp>
        <p:nvSpPr>
          <p:cNvPr id="5" name="Text 4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ICA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5w0AACIfAADQIAAA4CcAABAAAAAmAAAACAAAAP//////////"/>
              </a:ext>
            </a:extLst>
          </p:cNvSpPr>
          <p:nvPr/>
        </p:nvSpPr>
        <p:spPr>
          <a:xfrm>
            <a:off x="2259965" y="5060950"/>
            <a:ext cx="3074035" cy="14211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Народники критиковали либералов за половинчатость и компромиссы с властью.</a:t>
            </a:r>
            <a:endParaRPr lang="en-us" cap="none"/>
          </a:p>
        </p:txBody>
      </p:sp>
      <p:sp>
        <p:nvSpPr>
          <p:cNvPr id="6" name="Text 5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09P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jCMAAC0cAACiNAAAUB4AABAgAAAmAAAACAAAAP//////////"/>
              </a:ext>
            </a:extLst>
          </p:cNvSpPr>
          <p:nvPr/>
        </p:nvSpPr>
        <p:spPr>
          <a:xfrm>
            <a:off x="5778500" y="4580255"/>
            <a:ext cx="27774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Консерваторы</a:t>
            </a:r>
            <a:endParaRPr lang="en-us" sz="2185" cap="none"/>
          </a:p>
        </p:txBody>
      </p:sp>
      <p:sp>
        <p:nvSpPr>
          <p:cNvPr id="7" name="Text 6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ZGR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jCMAACIfAAB0NgAA4CcAABAAAAAmAAAACAAAAP//////////"/>
              </a:ext>
            </a:extLst>
          </p:cNvSpPr>
          <p:nvPr/>
        </p:nvSpPr>
        <p:spPr>
          <a:xfrm>
            <a:off x="5778500" y="5060950"/>
            <a:ext cx="3073400" cy="14211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Консервативные круги рассматривали народников как крайне опасных революционеров.</a:t>
            </a:r>
            <a:endParaRPr lang="en-us" cap="none"/>
          </a:p>
        </p:txBody>
      </p:sp>
      <p:sp>
        <p:nvSpPr>
          <p:cNvPr id="8" name="Text 7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3d3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MDkAAC0cAABGSgAAUB4AABAgAAAmAAAACAAAAP//////////"/>
              </a:ext>
            </a:extLst>
          </p:cNvSpPr>
          <p:nvPr/>
        </p:nvSpPr>
        <p:spPr>
          <a:xfrm>
            <a:off x="9296400" y="4580255"/>
            <a:ext cx="2777490" cy="3473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Социал-демократы</a:t>
            </a:r>
            <a:endParaRPr lang="en-us" sz="2185" cap="none"/>
          </a:p>
        </p:txBody>
      </p:sp>
      <p:sp>
        <p:nvSpPr>
          <p:cNvPr id="9" name="Text 8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gIC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MDkAACIfAAAZTAAA4CcAABAAAAAmAAAACAAAAP//////////"/>
              </a:ext>
            </a:extLst>
          </p:cNvSpPr>
          <p:nvPr/>
        </p:nvSpPr>
        <p:spPr>
          <a:xfrm>
            <a:off x="9296400" y="5060950"/>
            <a:ext cx="3074035" cy="14211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Споры с социал-демократами о путях революционного преобразования России.</a:t>
            </a:r>
            <a:endParaRPr lang="en-us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="smNativeData" val="SMDATA_17_cbQ/Z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AD2//8L7v//AFoAAJY8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1625600" y="-2919095"/>
            <a:ext cx="16256000" cy="1276794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 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wcH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EUJAAB3TQAA0BEAABAAAAAmAAAACAAAAP//////////"/>
              </a:ext>
            </a:extLst>
          </p:cNvSpPr>
          <p:nvPr/>
        </p:nvSpPr>
        <p:spPr>
          <a:xfrm>
            <a:off x="2037715" y="1506855"/>
            <a:ext cx="10554970" cy="13887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5465"/>
              </a:lnSpc>
              <a:buNone/>
            </a:pPr>
            <a:r>
              <a:rPr lang="en-us" sz="4370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Причины упадка и поражения народничества</a:t>
            </a:r>
            <a:endParaRPr lang="en-us" sz="4370" cap="none"/>
          </a:p>
        </p:txBody>
      </p:sp>
      <p:sp>
        <p:nvSpPr>
          <p:cNvPr id="4" name="Text 3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QEB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FUZAAA7GwAAdxsAABAgAAAmAAAACAAAAP//////////"/>
              </a:ext>
            </a:extLst>
          </p:cNvSpPr>
          <p:nvPr/>
        </p:nvSpPr>
        <p:spPr>
          <a:xfrm>
            <a:off x="2037715" y="4117975"/>
            <a:ext cx="2388870" cy="3467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Репрессии</a:t>
            </a:r>
            <a:endParaRPr lang="en-us" sz="2185" cap="none"/>
          </a:p>
        </p:txBody>
      </p:sp>
      <p:sp>
        <p:nvSpPr>
          <p:cNvPr id="5" name="Text 4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dHR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EkcAAA7GwAACCUAABAAAAAmAAAACAAAAP//////////"/>
              </a:ext>
            </a:extLst>
          </p:cNvSpPr>
          <p:nvPr/>
        </p:nvSpPr>
        <p:spPr>
          <a:xfrm>
            <a:off x="2037715" y="4598035"/>
            <a:ext cx="2388870" cy="14217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Жесткое подавление народнического движения царской охранкой.</a:t>
            </a:r>
            <a:endParaRPr lang="en-us" cap="none"/>
          </a:p>
        </p:txBody>
      </p:sp>
      <p:sp>
        <p:nvSpPr>
          <p:cNvPr id="6" name="Text 5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SB0AAFUZAAD6KwAAmh0AABAAAAAmAAAACAAAAP//////////"/>
              </a:ext>
            </a:extLst>
          </p:cNvSpPr>
          <p:nvPr/>
        </p:nvSpPr>
        <p:spPr>
          <a:xfrm>
            <a:off x="4759960" y="4117975"/>
            <a:ext cx="2388870" cy="6940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Внутренние разногласия</a:t>
            </a:r>
            <a:endParaRPr lang="en-us" sz="2185" cap="none"/>
          </a:p>
        </p:txBody>
      </p:sp>
      <p:sp>
        <p:nvSpPr>
          <p:cNvPr id="7" name="Text 6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YmJ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SB0AAGweAAD6KwAA+yQAABAAAAAmAAAACAAAAP//////////"/>
              </a:ext>
            </a:extLst>
          </p:cNvSpPr>
          <p:nvPr/>
        </p:nvSpPr>
        <p:spPr>
          <a:xfrm>
            <a:off x="4759960" y="4945380"/>
            <a:ext cx="2388870" cy="10661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Споры между разными течениями в народнической среде.</a:t>
            </a:r>
            <a:endParaRPr lang="en-us" cap="none"/>
          </a:p>
        </p:txBody>
      </p:sp>
      <p:sp>
        <p:nvSpPr>
          <p:cNvPr id="8" name="Text 7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ISE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Bi4AAFUZAAC4PAAAmh0AABAAAAAmAAAACAAAAP//////////"/>
              </a:ext>
            </a:extLst>
          </p:cNvSpPr>
          <p:nvPr/>
        </p:nvSpPr>
        <p:spPr>
          <a:xfrm>
            <a:off x="7481570" y="4117975"/>
            <a:ext cx="2388870" cy="6940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Отчуждение от народа</a:t>
            </a:r>
            <a:endParaRPr lang="en-us" sz="2185" cap="none"/>
          </a:p>
        </p:txBody>
      </p:sp>
      <p:sp>
        <p:nvSpPr>
          <p:cNvPr id="9" name="Text 8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4+P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Bi4AAGweAAC4PAAAWikAABAAAAAmAAAACAAAAP//////////"/>
              </a:ext>
            </a:extLst>
          </p:cNvSpPr>
          <p:nvPr/>
        </p:nvSpPr>
        <p:spPr>
          <a:xfrm>
            <a:off x="7481570" y="4945380"/>
            <a:ext cx="2388870" cy="1776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Неспособность народников завоевать массовую крестьянскую поддержку.</a:t>
            </a:r>
            <a:endParaRPr lang="en-us" cap="none"/>
          </a:p>
        </p:txBody>
      </p:sp>
      <p:sp>
        <p:nvSpPr>
          <p:cNvPr id="10" name="Text 9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oKC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xT4AAFUZAAB3TQAAmh0AABAAAAAmAAAACAAAAP//////////"/>
              </a:ext>
            </a:extLst>
          </p:cNvSpPr>
          <p:nvPr/>
        </p:nvSpPr>
        <p:spPr>
          <a:xfrm>
            <a:off x="10203815" y="4117975"/>
            <a:ext cx="2388870" cy="6940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30"/>
              </a:lnSpc>
              <a:buNone/>
            </a:pPr>
            <a:r>
              <a:rPr lang="en-us" sz="2185" b="1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Смена парадигмы</a:t>
            </a:r>
            <a:endParaRPr lang="en-us" sz="2185" cap="none"/>
          </a:p>
        </p:txBody>
      </p:sp>
      <p:sp>
        <p:nvSpPr>
          <p:cNvPr id="11" name="Text 10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VFRf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xT4AAGweAAB3TQAAWikAABAAAAAmAAAACAAAAP//////////"/>
              </a:ext>
            </a:extLst>
          </p:cNvSpPr>
          <p:nvPr/>
        </p:nvSpPr>
        <p:spPr>
          <a:xfrm>
            <a:off x="10203815" y="4945380"/>
            <a:ext cx="2388870" cy="1776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 algn="l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Переход к марксизму и зарождение социал-демократического движения.</a:t>
            </a:r>
            <a:endParaRPr lang="en-us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="smNativeData" val="SMDATA_17_cbQ/Z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AD2//8L7v//AFoAAJY8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1625600" y="-2919095"/>
            <a:ext cx="16256000" cy="1276794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 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JSU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EYGAACaRwAAiwoAABAgAAAmAAAACAAAAP//////////"/>
              </a:ext>
            </a:extLst>
          </p:cNvSpPr>
          <p:nvPr/>
        </p:nvSpPr>
        <p:spPr>
          <a:xfrm>
            <a:off x="2037715" y="1019810"/>
            <a:ext cx="9601835" cy="6940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5465"/>
              </a:lnSpc>
              <a:buNone/>
            </a:pPr>
            <a:r>
              <a:rPr lang="en-us" sz="4370" b="1" cap="none">
                <a:solidFill>
                  <a:srgbClr val="000000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Наследие и влияние народничества</a:t>
            </a:r>
            <a:endParaRPr lang="en-us" sz="4370" cap="none"/>
          </a:p>
        </p:txBody>
      </p:sp>
      <p:sp>
        <p:nvSpPr>
          <p:cNvPr id="4" name="Shape 3"/>
          <p:cNvSpPr>
            <a:extLst>
              <a:ext uri="smNativeData">
                <pr:smNativeData xmlns:pr="smNativeData" xmlns="smNativeData" val="SMDATA_15_cbQ/ZhMAAAAlAAAAZQAAAA0AAAAAkAAAAEgAAACQAAAASAAAAAAAAAAAAAAAAAAAAAEAAABQAAAAh78ma9RDpD8AAAAAAAAAAA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AAAAAAM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UVFf8eAAAAaAAAAAAAAAAAAAAAAAAAAAAAAAAAAAAAECcAABAnAAAAAAAAAAAAAAAAAAAAAAAAAAAAAAAAAABc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iQwAAEcNAAB3TQAAWiwAABAAAAAmAAAACAAAAP//////////"/>
              </a:ext>
            </a:extLst>
          </p:cNvSpPr>
          <p:nvPr/>
        </p:nvSpPr>
        <p:spPr>
          <a:xfrm>
            <a:off x="2037715" y="2158365"/>
            <a:ext cx="10554970" cy="5051425"/>
          </a:xfrm>
          <a:prstGeom prst="roundRect">
            <a:avLst>
              <a:gd name="adj" fmla="val 1979"/>
            </a:avLst>
          </a:prstGeom>
          <a:noFill/>
          <a:ln w="7620" cap="flat" cmpd="sng" algn="ctr">
            <a:solidFill>
              <a:srgbClr val="000000">
                <a:alpha val="8000"/>
              </a:srgbClr>
            </a:solidFill>
            <a:prstDash val="solid"/>
            <a:headEnd type="none"/>
            <a:tailEnd type="none"/>
          </a:ln>
          <a:effectLst/>
        </p:spPr>
      </p:sp>
      <p:sp>
        <p:nvSpPr>
          <p:cNvPr id="5" name="Text 5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duOS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8w0AADEOAACcKwAAYRAAABAgAAAmAAAACAAAAP//////////"/>
              </a:ext>
            </a:extLst>
          </p:cNvSpPr>
          <p:nvPr/>
        </p:nvSpPr>
        <p:spPr>
          <a:xfrm>
            <a:off x="2267585" y="2306955"/>
            <a:ext cx="4821555" cy="355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Политические идеи</a:t>
            </a:r>
            <a:endParaRPr lang="en-us" cap="none"/>
          </a:p>
        </p:txBody>
      </p:sp>
      <p:sp>
        <p:nvSpPr>
          <p:cNvPr id="6" name="Text 6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Xhz1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ZC4AADEOAAANTAAAwBQAABAAAAAmAAAACAAAAP//////////"/>
              </a:ext>
            </a:extLst>
          </p:cNvSpPr>
          <p:nvPr/>
        </p:nvSpPr>
        <p:spPr>
          <a:xfrm>
            <a:off x="7541260" y="2306955"/>
            <a:ext cx="4821555" cy="10661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Народники оказали значительное влияние на формирование социал-революционных идей в России.</a:t>
            </a:r>
            <a:endParaRPr lang="en-us" cap="none"/>
          </a:p>
        </p:txBody>
      </p:sp>
      <p:sp>
        <p:nvSpPr>
          <p:cNvPr id="7" name="Text 8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dEFws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8w0AAHwWAACcKwAAqxgAABAgAAAmAAAACAAAAP//////////"/>
              </a:ext>
            </a:extLst>
          </p:cNvSpPr>
          <p:nvPr/>
        </p:nvSpPr>
        <p:spPr>
          <a:xfrm>
            <a:off x="2267585" y="3655060"/>
            <a:ext cx="4821555" cy="3549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Революционные методы</a:t>
            </a:r>
            <a:endParaRPr lang="en-us" cap="none"/>
          </a:p>
        </p:txBody>
      </p:sp>
      <p:sp>
        <p:nvSpPr>
          <p:cNvPr id="8" name="Text 9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KM+h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ZC4AAHwWAAANTAAACx0AABAAAAAmAAAACAAAAP//////////"/>
              </a:ext>
            </a:extLst>
          </p:cNvSpPr>
          <p:nvPr/>
        </p:nvSpPr>
        <p:spPr>
          <a:xfrm>
            <a:off x="7541260" y="3655060"/>
            <a:ext cx="4821555" cy="10661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Практика террористических актов была воспринята последующими поколениями радикалов.</a:t>
            </a:r>
            <a:endParaRPr lang="en-us" cap="none"/>
          </a:p>
        </p:txBody>
      </p:sp>
      <p:sp>
        <p:nvSpPr>
          <p:cNvPr id="9" name="Text 11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OEYp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8w0AAMYeAACcKwAA9iAAABAgAAAmAAAACAAAAP//////////"/>
              </a:ext>
            </a:extLst>
          </p:cNvSpPr>
          <p:nvPr/>
        </p:nvSpPr>
        <p:spPr>
          <a:xfrm>
            <a:off x="2267585" y="5002530"/>
            <a:ext cx="4821555" cy="355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Внимание к крестьянству</a:t>
            </a:r>
            <a:endParaRPr lang="en-us" cap="none"/>
          </a:p>
        </p:txBody>
      </p:sp>
      <p:sp>
        <p:nvSpPr>
          <p:cNvPr id="10" name="Text 12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Bh1H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ZC4AAMYeAAANTAAAVSUAABAAAAAmAAAACAAAAP//////////"/>
              </a:ext>
            </a:extLst>
          </p:cNvSpPr>
          <p:nvPr/>
        </p:nvSpPr>
        <p:spPr>
          <a:xfrm>
            <a:off x="7541260" y="5002530"/>
            <a:ext cx="4821555" cy="10661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Народничество привлекло внимание к роли крестьянства в социально-политических процессах.</a:t>
            </a:r>
            <a:endParaRPr lang="en-us" cap="none"/>
          </a:p>
        </p:txBody>
      </p:sp>
      <p:sp>
        <p:nvSpPr>
          <p:cNvPr id="11" name="Text 14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WYQs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8w0AABEnAACcKwAAQSkAABAgAAAmAAAACAAAAP//////////"/>
              </a:ext>
            </a:extLst>
          </p:cNvSpPr>
          <p:nvPr/>
        </p:nvSpPr>
        <p:spPr>
          <a:xfrm>
            <a:off x="2267585" y="6350635"/>
            <a:ext cx="4821555" cy="355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Культурное наследие</a:t>
            </a:r>
            <a:endParaRPr lang="en-us" cap="none"/>
          </a:p>
        </p:txBody>
      </p:sp>
      <p:sp>
        <p:nvSpPr>
          <p:cNvPr id="12" name="Text 15"/>
          <p:cNvSpPr>
            <a:extLst>
              <a:ext uri="smNativeData">
                <pr:smNativeData xmlns:pr="smNativeData" xmlns="smNativeData" val="SMDATA_15_cbQ/Z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Pxgo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B/f38A5+bmA8zMzADAwP8Af39/AAAAAAAAAAAAAAAAAAAAAAAAAAAAIQAAABgAAAAUAAAAZC4AABEnAAANTAAAcCsAABAAAAAmAAAACAAAAP//////////"/>
              </a:ext>
            </a:extLst>
          </p:cNvSpPr>
          <p:nvPr/>
        </p:nvSpPr>
        <p:spPr>
          <a:xfrm>
            <a:off x="7541260" y="6350635"/>
            <a:ext cx="4821555" cy="710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lnSpc>
                <a:spcPts val="2795"/>
              </a:lnSpc>
              <a:buNone/>
            </a:pPr>
            <a:r>
              <a:rPr lang="en-us" cap="none">
                <a:solidFill>
                  <a:srgbClr val="272525"/>
                </a:solidFill>
                <a:latin typeface="Inter" pitchFamily="0" charset="0"/>
                <a:ea typeface="Inter" pitchFamily="0" charset="0"/>
                <a:cs typeface="Inter" pitchFamily="0" charset="0"/>
              </a:rPr>
              <a:t>Образы и идеи народников отразились в русской литературе и искусстве.</a:t>
            </a:r>
            <a:endParaRPr lang="en-us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keywords/>
  <dc:description/>
  <cp:lastModifiedBy>79284</cp:lastModifiedBy>
  <cp:revision>0</cp:revision>
  <dcterms:created xsi:type="dcterms:W3CDTF">2024-05-11T17:17:27Z</dcterms:created>
  <dcterms:modified xsi:type="dcterms:W3CDTF">2024-05-11T18:09:53Z</dcterms:modified>
</cp:coreProperties>
</file>