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1" r:id="rId11"/>
    <p:sldId id="26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28A7D7-14D2-42D0-B4F3-11D93D06C8C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CE6EA1-6306-416E-ADEE-CBA617B37D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0386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E6EA1-6306-416E-ADEE-CBA617B37DA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9756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3240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9660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8541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12916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1477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2086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6263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3029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58505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8469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6419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7018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7414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225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2290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46386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9100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9B9A12-7701-44B8-9D65-DC1048EF42E8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BD3CD21-E3C7-4B43-A3D0-7179F21241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9424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4927" y="1966925"/>
            <a:ext cx="8628501" cy="1515533"/>
          </a:xfrm>
        </p:spPr>
        <p:txBody>
          <a:bodyPr/>
          <a:lstStyle/>
          <a:p>
            <a:r>
              <a:rPr lang="ru-RU" sz="4400" dirty="0" smtClean="0"/>
              <a:t>СЕКРЕТЫ УСПЕШНОЙ АДАПТАЦИИ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69649" y="3936274"/>
            <a:ext cx="6061166" cy="955766"/>
          </a:xfrm>
        </p:spPr>
        <p:txBody>
          <a:bodyPr/>
          <a:lstStyle/>
          <a:p>
            <a:r>
              <a:rPr lang="ru-RU" dirty="0" smtClean="0"/>
              <a:t>Субботина </a:t>
            </a:r>
            <a:r>
              <a:rPr lang="ru-RU" dirty="0" smtClean="0"/>
              <a:t>И.В.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364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7294" y="1245326"/>
            <a:ext cx="6211873" cy="831918"/>
          </a:xfrm>
          <a:solidFill>
            <a:schemeClr val="tx2">
              <a:lumMod val="10000"/>
              <a:lumOff val="90000"/>
            </a:schemeClr>
          </a:solidFill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49009" y="2551612"/>
            <a:ext cx="9445413" cy="3108959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Autofit/>
          </a:bodyPr>
          <a:lstStyle/>
          <a:p>
            <a:r>
              <a:rPr lang="ru-RU" dirty="0"/>
              <a:t>Проведенный анализ показал, что выделяется </a:t>
            </a:r>
            <a:r>
              <a:rPr lang="ru-RU" dirty="0" smtClean="0"/>
              <a:t>широкий </a:t>
            </a:r>
            <a:r>
              <a:rPr lang="ru-RU" dirty="0"/>
              <a:t>круг различных аспектов, вызывающих затруднения при адаптации, </a:t>
            </a:r>
            <a:r>
              <a:rPr lang="ru-RU" dirty="0" smtClean="0"/>
              <a:t>и моя </a:t>
            </a:r>
            <a:r>
              <a:rPr lang="ru-RU" dirty="0"/>
              <a:t>гипотеза </a:t>
            </a:r>
            <a:r>
              <a:rPr lang="ru-RU" dirty="0" smtClean="0"/>
              <a:t>подтвердилась</a:t>
            </a:r>
            <a:r>
              <a:rPr lang="ru-RU" dirty="0"/>
              <a:t>. Полученные данные позволяют сделать вывод, </a:t>
            </a:r>
            <a:r>
              <a:rPr lang="ru-RU" dirty="0" smtClean="0"/>
              <a:t>что </a:t>
            </a:r>
            <a:r>
              <a:rPr lang="ru-RU" dirty="0"/>
              <a:t>частыми затруднениями являются внешние трудности, которые </a:t>
            </a:r>
            <a:r>
              <a:rPr lang="ru-RU" dirty="0" smtClean="0"/>
              <a:t>обуславливаются </a:t>
            </a:r>
            <a:r>
              <a:rPr lang="ru-RU" dirty="0"/>
              <a:t>спецификой обучения и внутренним состоянием учащихся лицея. Изучение психологической, педагогической литературы позволило определить пути решения проблемы адаптации учащихся лицея на основе комплексного подхода.</a:t>
            </a:r>
          </a:p>
        </p:txBody>
      </p:sp>
    </p:spTree>
    <p:extLst>
      <p:ext uri="{BB962C8B-B14F-4D97-AF65-F5344CB8AC3E}">
        <p14:creationId xmlns:p14="http://schemas.microsoft.com/office/powerpoint/2010/main" xmlns="" val="157671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1933" y="5564101"/>
            <a:ext cx="9609668" cy="9760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СПИСОК ИСПОЛЬЗУЕМОЙ ЛИТЕРАТУРЫ</a:t>
            </a:r>
            <a:br>
              <a:rPr lang="ru-RU" sz="2800" b="1" dirty="0"/>
            </a:br>
            <a:r>
              <a:rPr lang="ru-RU" sz="2800" dirty="0"/>
              <a:t>1. Айрапетян С.Г. Возникновение, развитие и основные сферы использования понятия «адаптация». Ереван, 1984.</a:t>
            </a:r>
            <a:br>
              <a:rPr lang="ru-RU" sz="2800" dirty="0"/>
            </a:br>
            <a:r>
              <a:rPr lang="ru-RU" sz="2800" dirty="0"/>
              <a:t>2. </a:t>
            </a:r>
            <a:r>
              <a:rPr lang="ru-RU" sz="2800" dirty="0" err="1"/>
              <a:t>Дерманова</a:t>
            </a:r>
            <a:r>
              <a:rPr lang="ru-RU" sz="2800" dirty="0"/>
              <a:t> И.Б. Типы социально-психологической адаптации и комплекс неполноценности.// Вестник СПб. Университета, сер.6, выр.1, №6, с. 59-67.</a:t>
            </a:r>
            <a:br>
              <a:rPr lang="ru-RU" sz="2800" dirty="0"/>
            </a:br>
            <a:r>
              <a:rPr lang="ru-RU" sz="2800" dirty="0"/>
              <a:t>3. https://ncrdo.ru/center/blog/adaptatsiya-rebenka-k-shkole/ - подробная информация об адаптации детей в школе</a:t>
            </a:r>
            <a:br>
              <a:rPr lang="ru-RU" sz="2800" dirty="0"/>
            </a:br>
            <a:r>
              <a:rPr lang="ru-RU" sz="2800" dirty="0"/>
              <a:t>4. </a:t>
            </a:r>
            <a:r>
              <a:rPr lang="ru-RU" sz="2800" dirty="0" err="1"/>
              <a:t>Реан</a:t>
            </a:r>
            <a:r>
              <a:rPr lang="ru-RU" sz="2800" dirty="0"/>
              <a:t> А.А. К проблеме социальной адаптации личности.// Вестник </a:t>
            </a:r>
            <a:r>
              <a:rPr lang="ru-RU" sz="2800" dirty="0" err="1"/>
              <a:t>СПб.ГУ</a:t>
            </a:r>
            <a:r>
              <a:rPr lang="ru-RU" sz="2800" dirty="0"/>
              <a:t>, сер.6, 1995, вып.3, №20, с. 74-79.</a:t>
            </a:r>
            <a:br>
              <a:rPr lang="ru-RU" sz="2800" dirty="0"/>
            </a:br>
            <a:r>
              <a:rPr lang="ru-RU" sz="2800" dirty="0"/>
              <a:t>5. Волович А.С. Проблемы социализации выпускников средней школы: </a:t>
            </a:r>
            <a:r>
              <a:rPr lang="ru-RU" sz="2800" dirty="0" err="1"/>
              <a:t>Автореф</a:t>
            </a:r>
            <a:r>
              <a:rPr lang="ru-RU" sz="2800" dirty="0"/>
              <a:t>. Канд. </a:t>
            </a:r>
            <a:r>
              <a:rPr lang="ru-RU" sz="2800" dirty="0" err="1"/>
              <a:t>Дис</a:t>
            </a:r>
            <a:r>
              <a:rPr lang="ru-RU" sz="2800" dirty="0"/>
              <a:t>. М., 1990.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182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2081" y="2588627"/>
            <a:ext cx="9605554" cy="1822514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/>
              <a:t>Гипотеза: позитивный настрой и комплекс мероприятий смогут положительно сказаться на адаптации детей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067" y="4716908"/>
            <a:ext cx="8158690" cy="95454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676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4838" y="1286931"/>
            <a:ext cx="4236859" cy="1371600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/>
              <a:t>Цель исследования</a:t>
            </a:r>
            <a:r>
              <a:rPr lang="ru-RU" sz="1800" dirty="0"/>
              <a:t>: было выявление самых эффективных способов быстро и легко адаптироваться в лицейском обществе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325860" y="680037"/>
            <a:ext cx="4598579" cy="489267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4838" y="3126375"/>
            <a:ext cx="8299789" cy="2386149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/>
              <a:t>Задачи: 1</a:t>
            </a:r>
            <a:r>
              <a:rPr lang="ru-RU" sz="1800" dirty="0" smtClean="0"/>
              <a:t>. Изучить </a:t>
            </a:r>
            <a:r>
              <a:rPr lang="ru-RU" sz="1800" dirty="0"/>
              <a:t>адаптацию как процесс, её этапы и </a:t>
            </a:r>
            <a:r>
              <a:rPr lang="ru-RU" sz="1800" dirty="0" smtClean="0"/>
              <a:t>особенности; </a:t>
            </a:r>
          </a:p>
          <a:p>
            <a:pPr algn="l"/>
            <a:r>
              <a:rPr lang="ru-RU" sz="1800" dirty="0" smtClean="0"/>
              <a:t>2. Рассмотреть </a:t>
            </a:r>
            <a:r>
              <a:rPr lang="ru-RU" sz="1800" dirty="0"/>
              <a:t>адаптацию в учебной </a:t>
            </a:r>
            <a:r>
              <a:rPr lang="ru-RU" sz="1800" dirty="0" smtClean="0"/>
              <a:t>сфере; </a:t>
            </a:r>
          </a:p>
          <a:p>
            <a:pPr algn="l"/>
            <a:r>
              <a:rPr lang="ru-RU" sz="1800" dirty="0" smtClean="0"/>
              <a:t>3. Провести </a:t>
            </a:r>
            <a:r>
              <a:rPr lang="ru-RU" sz="1800" dirty="0"/>
              <a:t>тестирование среди параллели 8-х и 10-го классов, чтобы</a:t>
            </a:r>
          </a:p>
          <a:p>
            <a:pPr algn="l"/>
            <a:r>
              <a:rPr lang="ru-RU" sz="1800" dirty="0" smtClean="0"/>
              <a:t>a) выяснить</a:t>
            </a:r>
            <a:r>
              <a:rPr lang="ru-RU" sz="1800" dirty="0"/>
              <a:t>, на каком уровне адаптации находятся ученики</a:t>
            </a:r>
          </a:p>
          <a:p>
            <a:pPr algn="l"/>
            <a:r>
              <a:rPr lang="ru-RU" sz="1800" dirty="0" smtClean="0"/>
              <a:t>b) сравнить </a:t>
            </a:r>
            <a:r>
              <a:rPr lang="ru-RU" sz="1800" dirty="0"/>
              <a:t>результаты тестирования 8-х и 10-го класса</a:t>
            </a:r>
          </a:p>
          <a:p>
            <a:pPr algn="l"/>
            <a:r>
              <a:rPr lang="ru-RU" sz="1800" dirty="0" smtClean="0"/>
              <a:t>c) выявить </a:t>
            </a:r>
            <a:r>
              <a:rPr lang="ru-RU" sz="1800" dirty="0"/>
              <a:t>влияние тревожности на быстроту протекания адаптации и успеваемость</a:t>
            </a:r>
          </a:p>
          <a:p>
            <a:pPr algn="l"/>
            <a:r>
              <a:rPr lang="ru-RU" sz="1800" dirty="0" smtClean="0"/>
              <a:t>d) сделать </a:t>
            </a:r>
            <a:r>
              <a:rPr lang="ru-RU" sz="1800" dirty="0"/>
              <a:t>вывод</a:t>
            </a:r>
          </a:p>
          <a:p>
            <a:pPr algn="l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10981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312102" y="3370218"/>
            <a:ext cx="2400816" cy="22990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ru-RU" sz="2000" b="1" dirty="0" smtClean="0"/>
              <a:t>Интеграция</a:t>
            </a:r>
            <a:endParaRPr lang="ru-RU" sz="2000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631475" y="1071154"/>
            <a:ext cx="4894218" cy="8011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Этапы адаптации в обществе</a:t>
            </a:r>
            <a:endParaRPr lang="ru-RU" sz="2400" b="1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3082834" y="2151017"/>
            <a:ext cx="705395" cy="8447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580000">
            <a:off x="5680577" y="2314356"/>
            <a:ext cx="801946" cy="8167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980000">
            <a:off x="8317156" y="2061344"/>
            <a:ext cx="1243600" cy="1243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05989" y="3370218"/>
            <a:ext cx="2830286" cy="22990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 anchorCtr="0">
            <a:scene3d>
              <a:camera prst="orthographicFront">
                <a:rot lat="0" lon="0" rev="0"/>
              </a:camera>
              <a:lightRig rig="threePt" dir="t"/>
            </a:scene3d>
            <a:sp3d/>
          </a:bodyPr>
          <a:lstStyle/>
          <a:p>
            <a:pPr algn="ctr"/>
            <a:r>
              <a:rPr lang="ru-RU" sz="2400" b="1" dirty="0" smtClean="0"/>
              <a:t>Знакомство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46550" y="3370218"/>
            <a:ext cx="2555277" cy="22990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ru-RU" sz="2000" b="1" dirty="0" smtClean="0"/>
              <a:t>Личностно-профессиональный рост</a:t>
            </a:r>
            <a:endParaRPr lang="ru-RU" sz="20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7692" y="3948015"/>
            <a:ext cx="1550126" cy="15501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6539" y="3822435"/>
            <a:ext cx="1940618" cy="194061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7191" y="3948015"/>
            <a:ext cx="2753132" cy="137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79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245326" y="940527"/>
            <a:ext cx="3065417" cy="106244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Личностная адаптация</a:t>
            </a:r>
            <a:endParaRPr lang="ru-RU" sz="2400" b="1" dirty="0"/>
          </a:p>
        </p:txBody>
      </p:sp>
      <p:sp>
        <p:nvSpPr>
          <p:cNvPr id="3" name="Овал 2"/>
          <p:cNvSpPr/>
          <p:nvPr/>
        </p:nvSpPr>
        <p:spPr>
          <a:xfrm>
            <a:off x="7219406" y="940527"/>
            <a:ext cx="2838994" cy="120178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Познавательная адаптация</a:t>
            </a:r>
            <a:endParaRPr lang="ru-RU" sz="2000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573027" y="1251283"/>
            <a:ext cx="9626" cy="4533499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288868" y="2402953"/>
            <a:ext cx="3352800" cy="304698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1. отсутствие страхов перед учителем или школьным предметом;</a:t>
            </a:r>
          </a:p>
          <a:p>
            <a:r>
              <a:rPr lang="ru-RU" sz="2400" dirty="0" smtClean="0"/>
              <a:t>2. хорошие отношения с одноклассниками;</a:t>
            </a:r>
          </a:p>
          <a:p>
            <a:r>
              <a:rPr lang="ru-RU" sz="2400" dirty="0" smtClean="0"/>
              <a:t>3. желание учиться;</a:t>
            </a:r>
          </a:p>
          <a:p>
            <a:r>
              <a:rPr lang="ru-RU" sz="2400" dirty="0" smtClean="0"/>
              <a:t>4. вера в свои силы и способности.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14012" y="2663979"/>
            <a:ext cx="4537166" cy="156966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1.</a:t>
            </a:r>
            <a:r>
              <a:rPr lang="ru-RU" sz="2400" dirty="0"/>
              <a:t> </a:t>
            </a:r>
            <a:r>
              <a:rPr lang="ru-RU" sz="2400" dirty="0" smtClean="0"/>
              <a:t>умение самостоятельно выполнять домашние задания;</a:t>
            </a:r>
          </a:p>
          <a:p>
            <a:r>
              <a:rPr lang="ru-RU" sz="2400" dirty="0" smtClean="0"/>
              <a:t>2. соблюдение режима учебы и отдыха.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04682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809" y="768537"/>
            <a:ext cx="9541205" cy="1822514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 smtClean="0"/>
              <a:t>Дезадаптация - это </a:t>
            </a:r>
            <a:r>
              <a:rPr lang="ru-RU" sz="3200" dirty="0"/>
              <a:t>частичная или полная утрата человеком способности приспосабливаться к условиям социальной среды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550" y="3126378"/>
            <a:ext cx="2680470" cy="26804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6020" y="2591051"/>
            <a:ext cx="2576339" cy="32780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49726" y="2896734"/>
            <a:ext cx="4365171" cy="291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805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672" t="11726" r="10594" b="70091"/>
          <a:stretch/>
        </p:blipFill>
        <p:spPr>
          <a:xfrm>
            <a:off x="2379171" y="992778"/>
            <a:ext cx="7809857" cy="10276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041" y="2481943"/>
            <a:ext cx="4022686" cy="30189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0530" y="2551612"/>
            <a:ext cx="5744819" cy="273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033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47062" y="1166948"/>
            <a:ext cx="5982791" cy="483209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 smtClean="0"/>
              <a:t>1. Нравится ли тебе лицей, как образовательное учреждение?</a:t>
            </a:r>
          </a:p>
          <a:p>
            <a:r>
              <a:rPr lang="ru-RU" sz="1400" dirty="0" smtClean="0"/>
              <a:t>1) Да</a:t>
            </a:r>
          </a:p>
          <a:p>
            <a:r>
              <a:rPr lang="ru-RU" sz="1400" dirty="0" smtClean="0"/>
              <a:t>2) Нет</a:t>
            </a:r>
          </a:p>
          <a:p>
            <a:r>
              <a:rPr lang="ru-RU" sz="1400" dirty="0" smtClean="0"/>
              <a:t>3) Почти со всем справляюсь, но есть трудности</a:t>
            </a:r>
          </a:p>
          <a:p>
            <a:r>
              <a:rPr lang="ru-RU" sz="1400" dirty="0" smtClean="0"/>
              <a:t>4) Очень часто возникают проблемы</a:t>
            </a:r>
          </a:p>
          <a:p>
            <a:r>
              <a:rPr lang="ru-RU" sz="1400" dirty="0" smtClean="0"/>
              <a:t>2. Ты смог(ла) завести новых друзей? </a:t>
            </a:r>
          </a:p>
          <a:p>
            <a:r>
              <a:rPr lang="ru-RU" sz="1400" dirty="0" smtClean="0"/>
              <a:t>1) Да, я подружился(</a:t>
            </a:r>
            <a:r>
              <a:rPr lang="ru-RU" sz="1400" dirty="0" err="1" smtClean="0"/>
              <a:t>лась</a:t>
            </a:r>
            <a:r>
              <a:rPr lang="ru-RU" sz="1400" dirty="0" smtClean="0"/>
              <a:t>) со многими интересными людьми</a:t>
            </a:r>
          </a:p>
          <a:p>
            <a:r>
              <a:rPr lang="ru-RU" sz="1400" dirty="0" smtClean="0"/>
              <a:t>2) Нет, я прихожу только ради учёбы</a:t>
            </a:r>
          </a:p>
          <a:p>
            <a:r>
              <a:rPr lang="ru-RU" sz="1400" dirty="0" smtClean="0"/>
              <a:t>3) Я завел(а) новые знакомства, но чаще всего люблю побыть один (одна)</a:t>
            </a:r>
          </a:p>
          <a:p>
            <a:r>
              <a:rPr lang="ru-RU" sz="1400" dirty="0" smtClean="0"/>
              <a:t>3. Как часто ты с родителями обсуждаешь прошедший в лицее день?</a:t>
            </a:r>
          </a:p>
          <a:p>
            <a:r>
              <a:rPr lang="ru-RU" sz="1400" dirty="0" smtClean="0"/>
              <a:t>1) Всегда</a:t>
            </a:r>
          </a:p>
          <a:p>
            <a:r>
              <a:rPr lang="ru-RU" sz="1400" dirty="0" smtClean="0"/>
              <a:t>2) Никогда</a:t>
            </a:r>
          </a:p>
          <a:p>
            <a:r>
              <a:rPr lang="ru-RU" sz="1400" dirty="0" smtClean="0"/>
              <a:t>3) Редко</a:t>
            </a:r>
          </a:p>
          <a:p>
            <a:r>
              <a:rPr lang="ru-RU" sz="1400" dirty="0" smtClean="0"/>
              <a:t>4) Часто</a:t>
            </a:r>
          </a:p>
          <a:p>
            <a:r>
              <a:rPr lang="ru-RU" sz="1400" dirty="0" smtClean="0"/>
              <a:t>4. Как часто ты обращаешься к учителю за помощью в непонятной тебе теме?</a:t>
            </a:r>
          </a:p>
          <a:p>
            <a:r>
              <a:rPr lang="ru-RU" sz="1400" dirty="0" smtClean="0"/>
              <a:t>1) Всегда</a:t>
            </a:r>
          </a:p>
          <a:p>
            <a:r>
              <a:rPr lang="ru-RU" sz="1400" dirty="0" smtClean="0"/>
              <a:t>2) Редко, так как боюсь его реакции</a:t>
            </a:r>
          </a:p>
          <a:p>
            <a:r>
              <a:rPr lang="ru-RU" sz="1400" dirty="0" smtClean="0"/>
              <a:t>3) Никогда, сам(а) во всём разберусь</a:t>
            </a:r>
          </a:p>
          <a:p>
            <a:r>
              <a:rPr lang="ru-RU" sz="1400" dirty="0" smtClean="0"/>
              <a:t>5. Часто ли между тобой и кем-то из одноклассников возникают конфликты?</a:t>
            </a:r>
          </a:p>
          <a:p>
            <a:r>
              <a:rPr lang="ru-RU" sz="1400" dirty="0" smtClean="0"/>
              <a:t>1) Часто</a:t>
            </a:r>
          </a:p>
          <a:p>
            <a:r>
              <a:rPr lang="ru-RU" sz="1400" dirty="0" smtClean="0"/>
              <a:t>2) Редко</a:t>
            </a:r>
          </a:p>
          <a:p>
            <a:r>
              <a:rPr lang="ru-RU" sz="1400" dirty="0" smtClean="0"/>
              <a:t>3) Никогда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5359" y="792480"/>
            <a:ext cx="3988526" cy="7489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Анкетирование среди учащихся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3440" y="1813279"/>
            <a:ext cx="4302034" cy="418576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 smtClean="0"/>
              <a:t>6. Стараешься ли ты понять и решить задание, данное учителем, когда возникают трудности?</a:t>
            </a:r>
          </a:p>
          <a:p>
            <a:r>
              <a:rPr lang="ru-RU" sz="1400" dirty="0" smtClean="0"/>
              <a:t>1) Да, ведь такое задание может быть в самостоятельной работе</a:t>
            </a:r>
          </a:p>
          <a:p>
            <a:r>
              <a:rPr lang="ru-RU" sz="1400" dirty="0" smtClean="0"/>
              <a:t>2) Нет, оно мне не надо</a:t>
            </a:r>
          </a:p>
          <a:p>
            <a:r>
              <a:rPr lang="ru-RU" sz="1400" dirty="0" smtClean="0"/>
              <a:t>3) Не думаю, что смогу справиться с ним</a:t>
            </a:r>
          </a:p>
          <a:p>
            <a:r>
              <a:rPr lang="ru-RU" sz="1400" dirty="0" smtClean="0"/>
              <a:t>7. Если в твоём классе кто-то кого-то будет обижать, что ты сделаешь?</a:t>
            </a:r>
          </a:p>
          <a:p>
            <a:r>
              <a:rPr lang="ru-RU" sz="1400" dirty="0" smtClean="0"/>
              <a:t>1) Конечно заступлюсь!</a:t>
            </a:r>
          </a:p>
          <a:p>
            <a:r>
              <a:rPr lang="ru-RU" sz="1400" dirty="0" smtClean="0"/>
              <a:t>2) Пусть сами разбираются, а то вдруг и меня начнут задирать</a:t>
            </a:r>
          </a:p>
          <a:p>
            <a:r>
              <a:rPr lang="ru-RU" sz="1400" dirty="0" smtClean="0"/>
              <a:t>3) Скажу учителю, а дальше сами</a:t>
            </a:r>
          </a:p>
          <a:p>
            <a:r>
              <a:rPr lang="ru-RU" sz="1400" dirty="0" smtClean="0"/>
              <a:t>4) Просто буду смотреть, и участником не буду, и жертвой не стану</a:t>
            </a:r>
          </a:p>
          <a:p>
            <a:r>
              <a:rPr lang="ru-RU" sz="1400" dirty="0" smtClean="0"/>
              <a:t>8. Чем ты обычно занимаешься на перемене?</a:t>
            </a:r>
          </a:p>
          <a:p>
            <a:r>
              <a:rPr lang="ru-RU" sz="1400" dirty="0" smtClean="0"/>
              <a:t>1) Сижу за партой и занимаюсь своими делами</a:t>
            </a:r>
          </a:p>
          <a:p>
            <a:r>
              <a:rPr lang="ru-RU" sz="1400" dirty="0" smtClean="0"/>
              <a:t>2) Играю и веселюсь со своими одноклассниками</a:t>
            </a:r>
          </a:p>
          <a:p>
            <a:r>
              <a:rPr lang="ru-RU" sz="1400" dirty="0" smtClean="0"/>
              <a:t>3) Гуляю один по коридору, в одиночестве наблюдаю за остальными</a:t>
            </a:r>
          </a:p>
        </p:txBody>
      </p:sp>
    </p:spTree>
    <p:extLst>
      <p:ext uri="{BB962C8B-B14F-4D97-AF65-F5344CB8AC3E}">
        <p14:creationId xmlns:p14="http://schemas.microsoft.com/office/powerpoint/2010/main" xmlns="" val="49828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13165" y="809133"/>
            <a:ext cx="5939246" cy="82731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Программа адаптации восьмиклассников в условиях Лицея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6982" y="1698172"/>
            <a:ext cx="4528457" cy="452431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 smtClean="0"/>
              <a:t>"Для общей пользы"</a:t>
            </a:r>
          </a:p>
          <a:p>
            <a:r>
              <a:rPr lang="ru-RU" sz="1600" dirty="0" smtClean="0"/>
              <a:t>Девиз Царскосельского лицея: "Для общей пользы" объединил наставников и их воспитанников. В здании дворцового флигеля Екатерининского дворца витал дух — "лицейской республики". Ученики лицея представляли элиту Российской империи, но не столько по происхождению, сколько по претворению в жизнь принципов беззаветного служения Отечеству.</a:t>
            </a:r>
          </a:p>
          <a:p>
            <a:r>
              <a:rPr lang="ru-RU" sz="1600" dirty="0" smtClean="0"/>
              <a:t>Учили тут, "не затемняя ума детей пространными изъяснениями, а возбуждая собственное его действие". Особым пунктом устава был запрет на телесные наказания, которые были распространены в то время в школах России. Царскосельский лицей стал статусным учебным заведением и тем самым выгодно отличался от других частных пансионов, особенно, военных школ.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73781" y="1867448"/>
            <a:ext cx="5216435" cy="418576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 smtClean="0"/>
              <a:t>Упражнение № 4 «Карандаши»</a:t>
            </a:r>
          </a:p>
          <a:p>
            <a:r>
              <a:rPr lang="ru-RU" sz="1400" dirty="0" smtClean="0"/>
              <a:t>Цель упражнения: осознание детьми волевых качеств.</a:t>
            </a:r>
          </a:p>
          <a:p>
            <a:r>
              <a:rPr lang="ru-RU" sz="1400" dirty="0" smtClean="0"/>
              <a:t>Время: 20 мин.</a:t>
            </a:r>
          </a:p>
          <a:p>
            <a:r>
              <a:rPr lang="ru-RU" sz="1400" dirty="0" smtClean="0"/>
              <a:t>Ход упражнения: Подберите те цвета карандашей, которые, как Вам кажется, соответствуют следующим волевым качествам, и отметьте сектора, отражающие степень представленности каждого из этих качеств в Вас самих:</a:t>
            </a:r>
          </a:p>
          <a:p>
            <a:r>
              <a:rPr lang="ru-RU" sz="1400" dirty="0" smtClean="0"/>
              <a:t>1.Решительность</a:t>
            </a:r>
          </a:p>
          <a:p>
            <a:r>
              <a:rPr lang="ru-RU" sz="1400" dirty="0" smtClean="0"/>
              <a:t>2.Настойчивость</a:t>
            </a:r>
          </a:p>
          <a:p>
            <a:r>
              <a:rPr lang="ru-RU" sz="1400" dirty="0" smtClean="0"/>
              <a:t>3.Смелость</a:t>
            </a:r>
          </a:p>
          <a:p>
            <a:r>
              <a:rPr lang="ru-RU" sz="1400" dirty="0" smtClean="0"/>
              <a:t>4.Самосоятельность</a:t>
            </a:r>
          </a:p>
          <a:p>
            <a:r>
              <a:rPr lang="ru-RU" sz="1400" dirty="0" smtClean="0"/>
              <a:t>5.Целенаправленность</a:t>
            </a:r>
          </a:p>
          <a:p>
            <a:r>
              <a:rPr lang="ru-RU" sz="1400" dirty="0" smtClean="0"/>
              <a:t>6.Инициативность</a:t>
            </a:r>
          </a:p>
          <a:p>
            <a:r>
              <a:rPr lang="ru-RU" sz="1400" dirty="0" smtClean="0"/>
              <a:t>7.Выдержка</a:t>
            </a:r>
          </a:p>
          <a:p>
            <a:r>
              <a:rPr lang="ru-RU" sz="1400" dirty="0" smtClean="0"/>
              <a:t>8.Дисциплинированность</a:t>
            </a:r>
          </a:p>
          <a:p>
            <a:r>
              <a:rPr lang="ru-RU" sz="1400" dirty="0" smtClean="0"/>
              <a:t>Закрасьте в кругу сектора, которые соответствуют этим волевым качествам.</a:t>
            </a:r>
          </a:p>
          <a:p>
            <a:r>
              <a:rPr lang="ru-RU" sz="1400" dirty="0" smtClean="0"/>
              <a:t>Рефлексия: какие качества для вас оказались новыми, какие проявляются в вас больше всего?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08620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80</TotalTime>
  <Words>755</Words>
  <Application>Microsoft Office PowerPoint</Application>
  <PresentationFormat>Произвольный</PresentationFormat>
  <Paragraphs>82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Натуральные материалы</vt:lpstr>
      <vt:lpstr>СЕКРЕТЫ УСПЕШНОЙ АДАПТАЦИИ</vt:lpstr>
      <vt:lpstr>Гипотеза: позитивный настрой и комплекс мероприятий смогут положительно сказаться на адаптации детей</vt:lpstr>
      <vt:lpstr>Цель исследования: было выявление самых эффективных способов быстро и легко адаптироваться в лицейском обществе</vt:lpstr>
      <vt:lpstr>Слайд 4</vt:lpstr>
      <vt:lpstr>Слайд 5</vt:lpstr>
      <vt:lpstr>Дезадаптация - это частичная или полная утрата человеком способности приспосабливаться к условиям социальной среды</vt:lpstr>
      <vt:lpstr>Слайд 7</vt:lpstr>
      <vt:lpstr>Слайд 8</vt:lpstr>
      <vt:lpstr>Слайд 9</vt:lpstr>
      <vt:lpstr>Заключение</vt:lpstr>
      <vt:lpstr>СПИСОК ИСПОЛЬЗУЕМОЙ ЛИТЕРАТУРЫ 1. Айрапетян С.Г. Возникновение, развитие и основные сферы использования понятия «адаптация». Ереван, 1984. 2. Дерманова И.Б. Типы социально-психологической адаптации и комплекс неполноценности.// Вестник СПб. Университета, сер.6, выр.1, №6, с. 59-67. 3. https://ncrdo.ru/center/blog/adaptatsiya-rebenka-k-shkole/ - подробная информация об адаптации детей в школе 4. Реан А.А. К проблеме социальной адаптации личности.// Вестник СПб.ГУ, сер.6, 1995, вып.3, №20, с. 74-79. 5. Волович А.С. Проблемы социализации выпускников средней школы: Автореф. Канд. Дис. М., 1990.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СЕКРЕТЫ УСПЕШНОЙ АДАПТАЦИИ</dc:title>
  <dc:creator>Антон</dc:creator>
  <cp:lastModifiedBy>Zver</cp:lastModifiedBy>
  <cp:revision>10</cp:revision>
  <dcterms:created xsi:type="dcterms:W3CDTF">2024-02-26T17:08:53Z</dcterms:created>
  <dcterms:modified xsi:type="dcterms:W3CDTF">2024-05-22T05:55:03Z</dcterms:modified>
</cp:coreProperties>
</file>