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68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12192000" cy="6858000"/>
  <p:notesSz cx="12192000" cy="68580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756" y="72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4894961" y="998346"/>
            <a:ext cx="2402077" cy="5740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600" b="0" i="0">
                <a:solidFill>
                  <a:srgbClr val="404040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000" b="0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5/22/2024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0" i="0">
                <a:solidFill>
                  <a:srgbClr val="404040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000" b="0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5/22/2024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0" i="0">
                <a:solidFill>
                  <a:srgbClr val="404040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5/22/2024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0" i="0">
                <a:solidFill>
                  <a:srgbClr val="404040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5/22/2024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5/22/2024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6400799"/>
            <a:ext cx="12192000" cy="457200"/>
          </a:xfrm>
          <a:custGeom>
            <a:avLst/>
            <a:gdLst/>
            <a:ahLst/>
            <a:cxnLst/>
            <a:rect l="l" t="t" r="r" b="b"/>
            <a:pathLst>
              <a:path w="12192000" h="457200">
                <a:moveTo>
                  <a:pt x="12192000" y="0"/>
                </a:moveTo>
                <a:lnTo>
                  <a:pt x="0" y="0"/>
                </a:lnTo>
                <a:lnTo>
                  <a:pt x="0" y="457199"/>
                </a:lnTo>
                <a:lnTo>
                  <a:pt x="12192000" y="457199"/>
                </a:lnTo>
                <a:lnTo>
                  <a:pt x="12192000" y="0"/>
                </a:lnTo>
                <a:close/>
              </a:path>
            </a:pathLst>
          </a:custGeom>
          <a:solidFill>
            <a:srgbClr val="BC572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g object 17"/>
          <p:cNvSpPr/>
          <p:nvPr/>
        </p:nvSpPr>
        <p:spPr>
          <a:xfrm>
            <a:off x="0" y="6333744"/>
            <a:ext cx="12192000" cy="67310"/>
          </a:xfrm>
          <a:custGeom>
            <a:avLst/>
            <a:gdLst/>
            <a:ahLst/>
            <a:cxnLst/>
            <a:rect l="l" t="t" r="r" b="b"/>
            <a:pathLst>
              <a:path w="12192000" h="67310">
                <a:moveTo>
                  <a:pt x="12192000" y="0"/>
                </a:moveTo>
                <a:lnTo>
                  <a:pt x="0" y="0"/>
                </a:lnTo>
                <a:lnTo>
                  <a:pt x="0" y="67055"/>
                </a:lnTo>
                <a:lnTo>
                  <a:pt x="12192000" y="67055"/>
                </a:lnTo>
                <a:lnTo>
                  <a:pt x="12192000" y="0"/>
                </a:lnTo>
                <a:close/>
              </a:path>
            </a:pathLst>
          </a:custGeom>
          <a:solidFill>
            <a:srgbClr val="E3831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g object 18"/>
          <p:cNvSpPr/>
          <p:nvPr/>
        </p:nvSpPr>
        <p:spPr>
          <a:xfrm>
            <a:off x="1193291" y="1737360"/>
            <a:ext cx="9966960" cy="0"/>
          </a:xfrm>
          <a:custGeom>
            <a:avLst/>
            <a:gdLst/>
            <a:ahLst/>
            <a:cxnLst/>
            <a:rect l="l" t="t" r="r" b="b"/>
            <a:pathLst>
              <a:path w="9966960">
                <a:moveTo>
                  <a:pt x="0" y="0"/>
                </a:moveTo>
                <a:lnTo>
                  <a:pt x="9966960" y="0"/>
                </a:lnTo>
              </a:path>
            </a:pathLst>
          </a:custGeom>
          <a:ln w="6350">
            <a:solidFill>
              <a:srgbClr val="7E7E7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186992" y="952576"/>
            <a:ext cx="5697220" cy="5746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600" b="0" i="0">
                <a:solidFill>
                  <a:srgbClr val="404040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202842" y="3334257"/>
            <a:ext cx="6776720" cy="337375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000" b="0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0"/>
            <a:ext cx="390144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5/22/2024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jpg"/><Relationship Id="rId4" Type="http://schemas.openxmlformats.org/officeDocument/2006/relationships/image" Target="../media/image19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3.jp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jp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6992" y="952576"/>
            <a:ext cx="5697220" cy="1107996"/>
          </a:xfrm>
        </p:spPr>
        <p:txBody>
          <a:bodyPr/>
          <a:lstStyle/>
          <a:p>
            <a:r>
              <a:rPr lang="ru-RU" b="1" spc="65" dirty="0">
                <a:solidFill>
                  <a:srgbClr val="FF0000"/>
                </a:solidFill>
              </a:rPr>
              <a:t>ЗВУК</a:t>
            </a:r>
            <a:r>
              <a:rPr lang="ru-RU" b="1" dirty="0">
                <a:solidFill>
                  <a:srgbClr val="FF0000"/>
                </a:solidFill>
              </a:rPr>
              <a:t>	</a:t>
            </a:r>
            <a:r>
              <a:rPr lang="ru-RU" b="1" spc="-50" dirty="0">
                <a:solidFill>
                  <a:srgbClr val="FF0000"/>
                </a:solidFill>
              </a:rPr>
              <a:t>И</a:t>
            </a:r>
            <a:r>
              <a:rPr lang="ru-RU" b="1" dirty="0">
                <a:solidFill>
                  <a:srgbClr val="FF0000"/>
                </a:solidFill>
              </a:rPr>
              <a:t>	</a:t>
            </a:r>
            <a:r>
              <a:rPr lang="ru-RU" b="1" spc="70" dirty="0">
                <a:solidFill>
                  <a:srgbClr val="FF0000"/>
                </a:solidFill>
              </a:rPr>
              <a:t>БУКВА</a:t>
            </a:r>
            <a:r>
              <a:rPr lang="ru-RU" b="1" dirty="0">
                <a:solidFill>
                  <a:srgbClr val="FF0000"/>
                </a:solidFill>
              </a:rPr>
              <a:t>	</a:t>
            </a:r>
            <a:r>
              <a:rPr lang="ru-RU" b="1" spc="95" dirty="0">
                <a:solidFill>
                  <a:srgbClr val="FF0000"/>
                </a:solidFill>
              </a:rPr>
              <a:t>«К»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469861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208938" y="858392"/>
            <a:ext cx="111760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60" dirty="0"/>
              <a:t>Буква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993139" y="1811527"/>
            <a:ext cx="1947545" cy="3308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 dirty="0">
                <a:latin typeface="Times New Roman"/>
                <a:cs typeface="Times New Roman"/>
              </a:rPr>
              <a:t>Изобрази</a:t>
            </a:r>
            <a:r>
              <a:rPr sz="2000" spc="-90" dirty="0">
                <a:latin typeface="Times New Roman"/>
                <a:cs typeface="Times New Roman"/>
              </a:rPr>
              <a:t> </a:t>
            </a:r>
            <a:r>
              <a:rPr sz="2000" spc="-20" dirty="0">
                <a:latin typeface="Times New Roman"/>
                <a:cs typeface="Times New Roman"/>
              </a:rPr>
              <a:t>букву</a:t>
            </a:r>
            <a:r>
              <a:rPr sz="2000" spc="-55" dirty="0">
                <a:latin typeface="Times New Roman"/>
                <a:cs typeface="Times New Roman"/>
              </a:rPr>
              <a:t> </a:t>
            </a:r>
            <a:r>
              <a:rPr sz="2000" spc="-50" dirty="0">
                <a:latin typeface="Times New Roman"/>
                <a:cs typeface="Times New Roman"/>
              </a:rPr>
              <a:t>К</a:t>
            </a:r>
            <a:endParaRPr sz="20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993139" y="4250563"/>
            <a:ext cx="3704590" cy="216027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2000" dirty="0">
                <a:latin typeface="Times New Roman"/>
                <a:cs typeface="Times New Roman"/>
              </a:rPr>
              <a:t>Прослушай</a:t>
            </a:r>
            <a:r>
              <a:rPr sz="2000" spc="-2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стих.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Назови</a:t>
            </a:r>
            <a:r>
              <a:rPr sz="2000" spc="-2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слова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-25" dirty="0">
                <a:latin typeface="Times New Roman"/>
                <a:cs typeface="Times New Roman"/>
              </a:rPr>
              <a:t>из </a:t>
            </a:r>
            <a:r>
              <a:rPr sz="2000" spc="-10" dirty="0">
                <a:latin typeface="Times New Roman"/>
                <a:cs typeface="Times New Roman"/>
              </a:rPr>
              <a:t>стихотворения</a:t>
            </a:r>
            <a:r>
              <a:rPr sz="2000" spc="-3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со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25" dirty="0">
                <a:latin typeface="Times New Roman"/>
                <a:cs typeface="Times New Roman"/>
              </a:rPr>
              <a:t>звуком «К»</a:t>
            </a:r>
            <a:endParaRPr sz="2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0"/>
              </a:spcBef>
            </a:pPr>
            <a:endParaRPr sz="2000">
              <a:latin typeface="Times New Roman"/>
              <a:cs typeface="Times New Roman"/>
            </a:endParaRPr>
          </a:p>
          <a:p>
            <a:pPr marL="12700" marR="440055">
              <a:lnSpc>
                <a:spcPct val="100000"/>
              </a:lnSpc>
              <a:spcBef>
                <a:spcPts val="5"/>
              </a:spcBef>
            </a:pPr>
            <a:r>
              <a:rPr sz="2000" dirty="0">
                <a:latin typeface="Times New Roman"/>
                <a:cs typeface="Times New Roman"/>
              </a:rPr>
              <a:t>У</a:t>
            </a:r>
            <a:r>
              <a:rPr sz="2000" spc="-60" dirty="0">
                <a:latin typeface="Times New Roman"/>
                <a:cs typeface="Times New Roman"/>
              </a:rPr>
              <a:t> </a:t>
            </a:r>
            <a:r>
              <a:rPr sz="2000" spc="-10" dirty="0">
                <a:latin typeface="Times New Roman"/>
                <a:cs typeface="Times New Roman"/>
              </a:rPr>
              <a:t>оКошКа</a:t>
            </a:r>
            <a:r>
              <a:rPr sz="2000" spc="-6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КОТ</a:t>
            </a:r>
            <a:r>
              <a:rPr sz="2000" spc="-4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и</a:t>
            </a:r>
            <a:r>
              <a:rPr sz="2000" spc="-40" dirty="0">
                <a:latin typeface="Times New Roman"/>
                <a:cs typeface="Times New Roman"/>
              </a:rPr>
              <a:t> </a:t>
            </a:r>
            <a:r>
              <a:rPr sz="2000" spc="-10" dirty="0">
                <a:latin typeface="Times New Roman"/>
                <a:cs typeface="Times New Roman"/>
              </a:rPr>
              <a:t>КОШКА </a:t>
            </a:r>
            <a:r>
              <a:rPr sz="2000" dirty="0">
                <a:latin typeface="Times New Roman"/>
                <a:cs typeface="Times New Roman"/>
              </a:rPr>
              <a:t>Смотрят</a:t>
            </a:r>
            <a:r>
              <a:rPr sz="2000" spc="-5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КОШКИ</a:t>
            </a:r>
            <a:r>
              <a:rPr sz="2000" spc="-3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за</a:t>
            </a:r>
            <a:r>
              <a:rPr sz="2000" spc="-60" dirty="0">
                <a:latin typeface="Times New Roman"/>
                <a:cs typeface="Times New Roman"/>
              </a:rPr>
              <a:t> </a:t>
            </a:r>
            <a:r>
              <a:rPr sz="2000" spc="-25" dirty="0">
                <a:latin typeface="Times New Roman"/>
                <a:cs typeface="Times New Roman"/>
              </a:rPr>
              <a:t>оКошКо. </a:t>
            </a:r>
            <a:r>
              <a:rPr sz="2000" dirty="0">
                <a:latin typeface="Times New Roman"/>
                <a:cs typeface="Times New Roman"/>
              </a:rPr>
              <a:t>За</a:t>
            </a:r>
            <a:r>
              <a:rPr sz="2000" spc="-4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столом</a:t>
            </a:r>
            <a:r>
              <a:rPr sz="2000" spc="-5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сидит</a:t>
            </a:r>
            <a:r>
              <a:rPr sz="2000" spc="-25" dirty="0">
                <a:latin typeface="Times New Roman"/>
                <a:cs typeface="Times New Roman"/>
              </a:rPr>
              <a:t> </a:t>
            </a:r>
            <a:r>
              <a:rPr sz="2000" spc="-10" dirty="0">
                <a:latin typeface="Times New Roman"/>
                <a:cs typeface="Times New Roman"/>
              </a:rPr>
              <a:t>Кристина</a:t>
            </a:r>
            <a:endParaRPr sz="20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sz="2000" dirty="0">
                <a:latin typeface="Times New Roman"/>
                <a:cs typeface="Times New Roman"/>
              </a:rPr>
              <a:t>И</a:t>
            </a:r>
            <a:r>
              <a:rPr sz="2000" spc="-3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рисует</a:t>
            </a:r>
            <a:r>
              <a:rPr sz="2000" spc="-3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с</a:t>
            </a:r>
            <a:r>
              <a:rPr sz="2000" spc="-3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них</a:t>
            </a:r>
            <a:r>
              <a:rPr sz="2000" spc="-20" dirty="0">
                <a:latin typeface="Times New Roman"/>
                <a:cs typeface="Times New Roman"/>
              </a:rPr>
              <a:t> </a:t>
            </a:r>
            <a:r>
              <a:rPr sz="2000" spc="-10" dirty="0">
                <a:latin typeface="Times New Roman"/>
                <a:cs typeface="Times New Roman"/>
              </a:rPr>
              <a:t>КАРТИНУ.</a:t>
            </a:r>
            <a:endParaRPr sz="2000">
              <a:latin typeface="Times New Roman"/>
              <a:cs typeface="Times New Roman"/>
            </a:endParaRPr>
          </a:p>
        </p:txBody>
      </p:sp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583273" y="199461"/>
            <a:ext cx="1311390" cy="1430121"/>
          </a:xfrm>
          <a:prstGeom prst="rect">
            <a:avLst/>
          </a:prstGeom>
        </p:spPr>
      </p:pic>
      <p:grpSp>
        <p:nvGrpSpPr>
          <p:cNvPr id="6" name="object 6"/>
          <p:cNvGrpSpPr/>
          <p:nvPr/>
        </p:nvGrpSpPr>
        <p:grpSpPr>
          <a:xfrm>
            <a:off x="4875276" y="1787651"/>
            <a:ext cx="7089775" cy="4418330"/>
            <a:chOff x="4875276" y="1787651"/>
            <a:chExt cx="7089775" cy="4418330"/>
          </a:xfrm>
        </p:grpSpPr>
        <p:pic>
          <p:nvPicPr>
            <p:cNvPr id="7" name="object 7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875276" y="1787651"/>
              <a:ext cx="4030979" cy="2686812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906255" y="2743199"/>
              <a:ext cx="3058667" cy="3462528"/>
            </a:xfrm>
            <a:prstGeom prst="rect">
              <a:avLst/>
            </a:prstGeom>
          </p:spPr>
        </p:pic>
      </p:grpSp>
      <p:pic>
        <p:nvPicPr>
          <p:cNvPr id="9" name="object 9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966216" y="2211323"/>
            <a:ext cx="1088136" cy="1938527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252524" y="956817"/>
            <a:ext cx="402971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spc="-45" dirty="0">
                <a:solidFill>
                  <a:srgbClr val="404040"/>
                </a:solidFill>
                <a:latin typeface="Times New Roman"/>
                <a:cs typeface="Times New Roman"/>
              </a:rPr>
              <a:t>Поиграем</a:t>
            </a:r>
            <a:r>
              <a:rPr sz="3600" spc="-150" dirty="0">
                <a:solidFill>
                  <a:srgbClr val="404040"/>
                </a:solidFill>
                <a:latin typeface="Times New Roman"/>
                <a:cs typeface="Times New Roman"/>
              </a:rPr>
              <a:t> </a:t>
            </a:r>
            <a:r>
              <a:rPr sz="3600" dirty="0">
                <a:solidFill>
                  <a:srgbClr val="404040"/>
                </a:solidFill>
                <a:latin typeface="Times New Roman"/>
                <a:cs typeface="Times New Roman"/>
              </a:rPr>
              <a:t>с</a:t>
            </a:r>
            <a:r>
              <a:rPr sz="3600" spc="-125" dirty="0">
                <a:solidFill>
                  <a:srgbClr val="404040"/>
                </a:solidFill>
                <a:latin typeface="Times New Roman"/>
                <a:cs typeface="Times New Roman"/>
              </a:rPr>
              <a:t> </a:t>
            </a:r>
            <a:r>
              <a:rPr sz="3600" spc="-75" dirty="0">
                <a:solidFill>
                  <a:srgbClr val="404040"/>
                </a:solidFill>
                <a:latin typeface="Times New Roman"/>
                <a:cs typeface="Times New Roman"/>
              </a:rPr>
              <a:t>буквой</a:t>
            </a:r>
            <a:r>
              <a:rPr sz="3600" spc="-150" dirty="0">
                <a:solidFill>
                  <a:srgbClr val="404040"/>
                </a:solidFill>
                <a:latin typeface="Times New Roman"/>
                <a:cs typeface="Times New Roman"/>
              </a:rPr>
              <a:t> </a:t>
            </a:r>
            <a:r>
              <a:rPr sz="3600" spc="-50" dirty="0">
                <a:solidFill>
                  <a:srgbClr val="404040"/>
                </a:solidFill>
                <a:latin typeface="Times New Roman"/>
                <a:cs typeface="Times New Roman"/>
              </a:rPr>
              <a:t>К</a:t>
            </a:r>
            <a:endParaRPr sz="36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044651" y="1770126"/>
            <a:ext cx="5215255" cy="3308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 dirty="0">
                <a:latin typeface="Times New Roman"/>
                <a:cs typeface="Times New Roman"/>
              </a:rPr>
              <a:t>Помоги</a:t>
            </a:r>
            <a:r>
              <a:rPr sz="2000" spc="-65" dirty="0">
                <a:latin typeface="Times New Roman"/>
                <a:cs typeface="Times New Roman"/>
              </a:rPr>
              <a:t> </a:t>
            </a:r>
            <a:r>
              <a:rPr sz="2000" spc="-10" dirty="0">
                <a:latin typeface="Times New Roman"/>
                <a:cs typeface="Times New Roman"/>
              </a:rPr>
              <a:t>бабочке</a:t>
            </a:r>
            <a:r>
              <a:rPr sz="2000" spc="-8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найти</a:t>
            </a:r>
            <a:r>
              <a:rPr sz="2000" spc="-2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все</a:t>
            </a:r>
            <a:r>
              <a:rPr sz="2000" spc="-50" dirty="0">
                <a:latin typeface="Times New Roman"/>
                <a:cs typeface="Times New Roman"/>
              </a:rPr>
              <a:t> </a:t>
            </a:r>
            <a:r>
              <a:rPr sz="2000" spc="-10" dirty="0">
                <a:latin typeface="Times New Roman"/>
                <a:cs typeface="Times New Roman"/>
              </a:rPr>
              <a:t>цветочки</a:t>
            </a:r>
            <a:r>
              <a:rPr sz="2000" spc="-5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с</a:t>
            </a:r>
            <a:r>
              <a:rPr sz="2000" spc="-50" dirty="0">
                <a:latin typeface="Times New Roman"/>
                <a:cs typeface="Times New Roman"/>
              </a:rPr>
              <a:t> </a:t>
            </a:r>
            <a:r>
              <a:rPr sz="2000" spc="-10" dirty="0">
                <a:latin typeface="Times New Roman"/>
                <a:cs typeface="Times New Roman"/>
              </a:rPr>
              <a:t>буквой</a:t>
            </a:r>
            <a:r>
              <a:rPr sz="2000" spc="-45" dirty="0">
                <a:latin typeface="Times New Roman"/>
                <a:cs typeface="Times New Roman"/>
              </a:rPr>
              <a:t> </a:t>
            </a:r>
            <a:r>
              <a:rPr sz="2000" spc="-25" dirty="0">
                <a:latin typeface="Times New Roman"/>
                <a:cs typeface="Times New Roman"/>
              </a:rPr>
              <a:t>К.</a:t>
            </a:r>
            <a:endParaRPr sz="20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044651" y="5733084"/>
            <a:ext cx="5765800" cy="94106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dirty="0">
                <a:latin typeface="Times New Roman"/>
                <a:cs typeface="Times New Roman"/>
              </a:rPr>
              <a:t>А</a:t>
            </a:r>
            <a:r>
              <a:rPr sz="2000" spc="-6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теперь</a:t>
            </a:r>
            <a:r>
              <a:rPr sz="2000" spc="-50" dirty="0">
                <a:latin typeface="Times New Roman"/>
                <a:cs typeface="Times New Roman"/>
              </a:rPr>
              <a:t> </a:t>
            </a:r>
            <a:r>
              <a:rPr sz="2000" spc="-10" dirty="0">
                <a:latin typeface="Times New Roman"/>
                <a:cs typeface="Times New Roman"/>
              </a:rPr>
              <a:t>попробуй</a:t>
            </a:r>
            <a:r>
              <a:rPr sz="2000" spc="-6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вылепить</a:t>
            </a:r>
            <a:r>
              <a:rPr sz="2000" spc="-3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из</a:t>
            </a:r>
            <a:r>
              <a:rPr sz="2000" spc="-6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пластилина</a:t>
            </a:r>
            <a:r>
              <a:rPr sz="2000" spc="-20" dirty="0">
                <a:latin typeface="Times New Roman"/>
                <a:cs typeface="Times New Roman"/>
              </a:rPr>
              <a:t> букву</a:t>
            </a:r>
            <a:r>
              <a:rPr sz="2000" spc="-50" dirty="0">
                <a:latin typeface="Times New Roman"/>
                <a:cs typeface="Times New Roman"/>
              </a:rPr>
              <a:t> </a:t>
            </a:r>
            <a:r>
              <a:rPr sz="2000" spc="-25" dirty="0">
                <a:latin typeface="Times New Roman"/>
                <a:cs typeface="Times New Roman"/>
              </a:rPr>
              <a:t>К.</a:t>
            </a:r>
            <a:endParaRPr sz="2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5"/>
              </a:spcBef>
            </a:pPr>
            <a:endParaRPr sz="20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sz="2000" spc="-10" dirty="0">
                <a:latin typeface="Times New Roman"/>
                <a:cs typeface="Times New Roman"/>
              </a:rPr>
              <a:t>Молодцы,</a:t>
            </a:r>
            <a:r>
              <a:rPr sz="2000" spc="-4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все</a:t>
            </a:r>
            <a:r>
              <a:rPr sz="2000" spc="-45" dirty="0">
                <a:latin typeface="Times New Roman"/>
                <a:cs typeface="Times New Roman"/>
              </a:rPr>
              <a:t> </a:t>
            </a:r>
            <a:r>
              <a:rPr sz="2000" spc="-10" dirty="0">
                <a:latin typeface="Times New Roman"/>
                <a:cs typeface="Times New Roman"/>
              </a:rPr>
              <a:t>получилось.</a:t>
            </a:r>
            <a:endParaRPr sz="2000">
              <a:latin typeface="Times New Roman"/>
              <a:cs typeface="Times New Roman"/>
            </a:endParaRPr>
          </a:p>
        </p:txBody>
      </p:sp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0043159" y="3096767"/>
            <a:ext cx="1714500" cy="1677923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345935" y="3090672"/>
            <a:ext cx="1714500" cy="1676400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497323" y="2258567"/>
            <a:ext cx="1714500" cy="1676399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479548" y="3090672"/>
            <a:ext cx="1714500" cy="1676400"/>
          </a:xfrm>
          <a:prstGeom prst="rect">
            <a:avLst/>
          </a:prstGeom>
        </p:spPr>
      </p:pic>
      <p:pic>
        <p:nvPicPr>
          <p:cNvPr id="9" name="object 9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12648" y="2258567"/>
            <a:ext cx="1714500" cy="1676399"/>
          </a:xfrm>
          <a:prstGeom prst="rect">
            <a:avLst/>
          </a:prstGeom>
        </p:spPr>
      </p:pic>
      <p:grpSp>
        <p:nvGrpSpPr>
          <p:cNvPr id="10" name="object 10"/>
          <p:cNvGrpSpPr/>
          <p:nvPr/>
        </p:nvGrpSpPr>
        <p:grpSpPr>
          <a:xfrm>
            <a:off x="8194547" y="1000328"/>
            <a:ext cx="3714750" cy="2928620"/>
            <a:chOff x="8194547" y="1000328"/>
            <a:chExt cx="3714750" cy="2928620"/>
          </a:xfrm>
        </p:grpSpPr>
        <p:pic>
          <p:nvPicPr>
            <p:cNvPr id="11" name="object 11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8194547" y="2252472"/>
              <a:ext cx="1714500" cy="1676400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903040" y="1000328"/>
              <a:ext cx="2006003" cy="2011984"/>
            </a:xfrm>
            <a:prstGeom prst="rect">
              <a:avLst/>
            </a:prstGeom>
          </p:spPr>
        </p:pic>
      </p:grpSp>
      <p:sp>
        <p:nvSpPr>
          <p:cNvPr id="13" name="object 13"/>
          <p:cNvSpPr txBox="1"/>
          <p:nvPr/>
        </p:nvSpPr>
        <p:spPr>
          <a:xfrm>
            <a:off x="8927338" y="2675381"/>
            <a:ext cx="364490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000" spc="-50" dirty="0">
                <a:latin typeface="Times New Roman"/>
                <a:cs typeface="Times New Roman"/>
              </a:rPr>
              <a:t>К</a:t>
            </a:r>
            <a:endParaRPr sz="4000">
              <a:latin typeface="Times New Roman"/>
              <a:cs typeface="Times New Roman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5246623" y="2685745"/>
            <a:ext cx="364490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000" spc="-50" dirty="0">
                <a:latin typeface="Times New Roman"/>
                <a:cs typeface="Times New Roman"/>
              </a:rPr>
              <a:t>К</a:t>
            </a:r>
            <a:endParaRPr sz="4000">
              <a:latin typeface="Times New Roman"/>
              <a:cs typeface="Times New Roman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3180079" y="3592195"/>
            <a:ext cx="384810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000" spc="-50" dirty="0">
                <a:latin typeface="Times New Roman"/>
                <a:cs typeface="Times New Roman"/>
              </a:rPr>
              <a:t>У</a:t>
            </a:r>
            <a:endParaRPr sz="4000">
              <a:latin typeface="Times New Roman"/>
              <a:cs typeface="Times New Roman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7066915" y="3592195"/>
            <a:ext cx="384810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000" spc="-50" dirty="0">
                <a:latin typeface="Times New Roman"/>
                <a:cs typeface="Times New Roman"/>
              </a:rPr>
              <a:t>У</a:t>
            </a:r>
            <a:endParaRPr sz="4000">
              <a:latin typeface="Times New Roman"/>
              <a:cs typeface="Times New Roman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1315592" y="2753055"/>
            <a:ext cx="364490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000" spc="-50" dirty="0">
                <a:latin typeface="Times New Roman"/>
                <a:cs typeface="Times New Roman"/>
              </a:rPr>
              <a:t>К</a:t>
            </a:r>
            <a:endParaRPr sz="4000">
              <a:latin typeface="Times New Roman"/>
              <a:cs typeface="Times New Roman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10697718" y="3592195"/>
            <a:ext cx="384810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000" spc="-50" dirty="0">
                <a:latin typeface="Times New Roman"/>
                <a:cs typeface="Times New Roman"/>
              </a:rPr>
              <a:t>У</a:t>
            </a:r>
            <a:endParaRPr sz="4000">
              <a:latin typeface="Times New Roman"/>
              <a:cs typeface="Times New Roman"/>
            </a:endParaRPr>
          </a:p>
        </p:txBody>
      </p:sp>
      <p:pic>
        <p:nvPicPr>
          <p:cNvPr id="19" name="object 19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258556" y="4157471"/>
            <a:ext cx="1717548" cy="2130552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098673" y="2384501"/>
            <a:ext cx="6033135" cy="10414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ts val="4000"/>
              </a:lnSpc>
              <a:spcBef>
                <a:spcPts val="100"/>
              </a:spcBef>
            </a:pPr>
            <a:r>
              <a:rPr spc="-45" dirty="0">
                <a:solidFill>
                  <a:srgbClr val="00AF50"/>
                </a:solidFill>
              </a:rPr>
              <a:t>Занятие</a:t>
            </a:r>
            <a:r>
              <a:rPr spc="-150" dirty="0">
                <a:solidFill>
                  <a:srgbClr val="00AF50"/>
                </a:solidFill>
              </a:rPr>
              <a:t> </a:t>
            </a:r>
            <a:r>
              <a:rPr spc="-60" dirty="0">
                <a:solidFill>
                  <a:srgbClr val="00AF50"/>
                </a:solidFill>
              </a:rPr>
              <a:t>закончилось.</a:t>
            </a:r>
            <a:r>
              <a:rPr spc="-150" dirty="0">
                <a:solidFill>
                  <a:srgbClr val="00AF50"/>
                </a:solidFill>
              </a:rPr>
              <a:t> </a:t>
            </a:r>
            <a:r>
              <a:rPr spc="-35" dirty="0">
                <a:solidFill>
                  <a:srgbClr val="00AF50"/>
                </a:solidFill>
              </a:rPr>
              <a:t>Молодец!</a:t>
            </a:r>
          </a:p>
          <a:p>
            <a:pPr marL="1270" algn="ctr">
              <a:lnSpc>
                <a:spcPts val="3995"/>
              </a:lnSpc>
            </a:pPr>
            <a:r>
              <a:rPr spc="-45" dirty="0">
                <a:solidFill>
                  <a:srgbClr val="00AF50"/>
                </a:solidFill>
              </a:rPr>
              <a:t>Занимайтесь</a:t>
            </a:r>
            <a:r>
              <a:rPr spc="-160" dirty="0">
                <a:solidFill>
                  <a:srgbClr val="00AF50"/>
                </a:solidFill>
              </a:rPr>
              <a:t> </a:t>
            </a:r>
            <a:r>
              <a:rPr spc="-10" dirty="0">
                <a:solidFill>
                  <a:srgbClr val="00AF50"/>
                </a:solidFill>
              </a:rPr>
              <a:t>играя!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193291" y="97535"/>
            <a:ext cx="10751820" cy="6621780"/>
            <a:chOff x="1193291" y="97535"/>
            <a:chExt cx="10751820" cy="662178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688580" y="97535"/>
              <a:ext cx="4256532" cy="4832604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688580" y="4940807"/>
              <a:ext cx="4235196" cy="1778508"/>
            </a:xfrm>
            <a:prstGeom prst="rect">
              <a:avLst/>
            </a:prstGeom>
          </p:spPr>
        </p:pic>
      </p:grp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1176324" y="757554"/>
            <a:ext cx="569785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75" dirty="0"/>
              <a:t>Артикуляционная</a:t>
            </a:r>
            <a:r>
              <a:rPr spc="-90" dirty="0"/>
              <a:t> </a:t>
            </a:r>
            <a:r>
              <a:rPr spc="-35" dirty="0"/>
              <a:t>гимнастика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765149" y="1780489"/>
            <a:ext cx="6528434" cy="429450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 spc="-10" dirty="0">
                <a:latin typeface="Times New Roman"/>
                <a:cs typeface="Times New Roman"/>
              </a:rPr>
              <a:t>Здравствуйте!</a:t>
            </a:r>
            <a:r>
              <a:rPr sz="2000" spc="-7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Начинаем</a:t>
            </a:r>
            <a:r>
              <a:rPr sz="2000" spc="-5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наше</a:t>
            </a:r>
            <a:r>
              <a:rPr sz="2000" spc="-4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занятие</a:t>
            </a:r>
            <a:r>
              <a:rPr sz="2000" spc="-5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с</a:t>
            </a:r>
            <a:r>
              <a:rPr sz="2000" spc="-35" dirty="0">
                <a:latin typeface="Times New Roman"/>
                <a:cs typeface="Times New Roman"/>
              </a:rPr>
              <a:t> </a:t>
            </a:r>
            <a:r>
              <a:rPr sz="2000" spc="-10" dirty="0">
                <a:latin typeface="Times New Roman"/>
                <a:cs typeface="Times New Roman"/>
              </a:rPr>
              <a:t>артикуляционной</a:t>
            </a:r>
            <a:endParaRPr sz="20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sz="2000" spc="-10" dirty="0">
                <a:latin typeface="Times New Roman"/>
                <a:cs typeface="Times New Roman"/>
              </a:rPr>
              <a:t>гимнастики.</a:t>
            </a:r>
            <a:endParaRPr sz="2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0"/>
              </a:spcBef>
            </a:pPr>
            <a:endParaRPr sz="2000">
              <a:latin typeface="Times New Roman"/>
              <a:cs typeface="Times New Roman"/>
            </a:endParaRPr>
          </a:p>
          <a:p>
            <a:pPr marL="12700" marR="5080">
              <a:lnSpc>
                <a:spcPct val="100000"/>
              </a:lnSpc>
            </a:pPr>
            <a:r>
              <a:rPr sz="2000" dirty="0">
                <a:latin typeface="Times New Roman"/>
                <a:cs typeface="Times New Roman"/>
              </a:rPr>
              <a:t>Двигаем</a:t>
            </a:r>
            <a:r>
              <a:rPr sz="2000" spc="-4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нижней</a:t>
            </a:r>
            <a:r>
              <a:rPr sz="2000" spc="-2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челюстью</a:t>
            </a:r>
            <a:r>
              <a:rPr sz="2000" spc="-4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вперед</a:t>
            </a:r>
            <a:r>
              <a:rPr sz="2000" spc="-6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при</a:t>
            </a:r>
            <a:r>
              <a:rPr sz="2000" spc="-30" dirty="0">
                <a:latin typeface="Times New Roman"/>
                <a:cs typeface="Times New Roman"/>
              </a:rPr>
              <a:t> </a:t>
            </a:r>
            <a:r>
              <a:rPr sz="2000" spc="-20" dirty="0">
                <a:latin typeface="Times New Roman"/>
                <a:cs typeface="Times New Roman"/>
              </a:rPr>
              <a:t>полуоткрытом</a:t>
            </a:r>
            <a:r>
              <a:rPr sz="2000" spc="-7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рте,</a:t>
            </a:r>
            <a:r>
              <a:rPr sz="2000" spc="-65" dirty="0">
                <a:latin typeface="Times New Roman"/>
                <a:cs typeface="Times New Roman"/>
              </a:rPr>
              <a:t> </a:t>
            </a:r>
            <a:r>
              <a:rPr sz="2000" spc="-60" dirty="0">
                <a:latin typeface="Times New Roman"/>
                <a:cs typeface="Times New Roman"/>
              </a:rPr>
              <a:t>а </a:t>
            </a:r>
            <a:r>
              <a:rPr sz="2000" dirty="0">
                <a:latin typeface="Times New Roman"/>
                <a:cs typeface="Times New Roman"/>
              </a:rPr>
              <a:t>затем</a:t>
            </a:r>
            <a:r>
              <a:rPr sz="2000" spc="-6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вправо</a:t>
            </a:r>
            <a:r>
              <a:rPr sz="2000" spc="-4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-</a:t>
            </a:r>
            <a:r>
              <a:rPr sz="2000" spc="-45" dirty="0">
                <a:latin typeface="Times New Roman"/>
                <a:cs typeface="Times New Roman"/>
              </a:rPr>
              <a:t> </a:t>
            </a:r>
            <a:r>
              <a:rPr sz="2000" spc="-10" dirty="0">
                <a:latin typeface="Times New Roman"/>
                <a:cs typeface="Times New Roman"/>
              </a:rPr>
              <a:t>влево.</a:t>
            </a:r>
            <a:endParaRPr sz="2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5"/>
              </a:spcBef>
            </a:pPr>
            <a:endParaRPr sz="2000">
              <a:latin typeface="Times New Roman"/>
              <a:cs typeface="Times New Roman"/>
            </a:endParaRPr>
          </a:p>
          <a:p>
            <a:pPr marL="12700" marR="146050">
              <a:lnSpc>
                <a:spcPct val="100000"/>
              </a:lnSpc>
            </a:pPr>
            <a:r>
              <a:rPr sz="2000" dirty="0">
                <a:latin typeface="Times New Roman"/>
                <a:cs typeface="Times New Roman"/>
              </a:rPr>
              <a:t>Надуваем</a:t>
            </a:r>
            <a:r>
              <a:rPr sz="2000" spc="-7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обе</a:t>
            </a:r>
            <a:r>
              <a:rPr sz="2000" spc="-6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щеки</a:t>
            </a:r>
            <a:r>
              <a:rPr sz="2000" spc="-4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одновременно;</a:t>
            </a:r>
            <a:r>
              <a:rPr sz="2000" spc="-7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попеременно</a:t>
            </a:r>
            <a:r>
              <a:rPr sz="2000" spc="-30" dirty="0">
                <a:latin typeface="Times New Roman"/>
                <a:cs typeface="Times New Roman"/>
              </a:rPr>
              <a:t> </a:t>
            </a:r>
            <a:r>
              <a:rPr sz="2000" spc="-10" dirty="0">
                <a:latin typeface="Times New Roman"/>
                <a:cs typeface="Times New Roman"/>
              </a:rPr>
              <a:t>(«катать» </a:t>
            </a:r>
            <a:r>
              <a:rPr sz="2000" dirty="0">
                <a:latin typeface="Times New Roman"/>
                <a:cs typeface="Times New Roman"/>
              </a:rPr>
              <a:t>воздух</a:t>
            </a:r>
            <a:r>
              <a:rPr sz="2000" spc="-5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из</a:t>
            </a:r>
            <a:r>
              <a:rPr sz="2000" spc="-3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одной</a:t>
            </a:r>
            <a:r>
              <a:rPr sz="2000" spc="-5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щеки</a:t>
            </a:r>
            <a:r>
              <a:rPr sz="2000" spc="-5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в</a:t>
            </a:r>
            <a:r>
              <a:rPr sz="2000" spc="-3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другую);</a:t>
            </a:r>
            <a:r>
              <a:rPr sz="2000" spc="-45" dirty="0">
                <a:latin typeface="Times New Roman"/>
                <a:cs typeface="Times New Roman"/>
              </a:rPr>
              <a:t> </a:t>
            </a:r>
            <a:r>
              <a:rPr sz="2000" spc="-10" dirty="0">
                <a:latin typeface="Times New Roman"/>
                <a:cs typeface="Times New Roman"/>
              </a:rPr>
              <a:t>приклеиваем</a:t>
            </a:r>
            <a:r>
              <a:rPr sz="2000" spc="-45" dirty="0">
                <a:latin typeface="Times New Roman"/>
                <a:cs typeface="Times New Roman"/>
              </a:rPr>
              <a:t> </a:t>
            </a:r>
            <a:r>
              <a:rPr sz="2000" spc="-10" dirty="0">
                <a:latin typeface="Times New Roman"/>
                <a:cs typeface="Times New Roman"/>
              </a:rPr>
              <a:t>кусочек </a:t>
            </a:r>
            <a:r>
              <a:rPr sz="2000" spc="-20" dirty="0">
                <a:latin typeface="Times New Roman"/>
                <a:cs typeface="Times New Roman"/>
              </a:rPr>
              <a:t>бумажки</a:t>
            </a:r>
            <a:r>
              <a:rPr sz="2000" spc="-8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на</a:t>
            </a:r>
            <a:r>
              <a:rPr sz="2000" spc="-6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нижнюю</a:t>
            </a:r>
            <a:r>
              <a:rPr sz="2000" spc="-45" dirty="0">
                <a:latin typeface="Times New Roman"/>
                <a:cs typeface="Times New Roman"/>
              </a:rPr>
              <a:t> </a:t>
            </a:r>
            <a:r>
              <a:rPr sz="2000" spc="-60" dirty="0">
                <a:latin typeface="Times New Roman"/>
                <a:cs typeface="Times New Roman"/>
              </a:rPr>
              <a:t>губу,</a:t>
            </a:r>
            <a:r>
              <a:rPr sz="2000" spc="-5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затем</a:t>
            </a:r>
            <a:r>
              <a:rPr sz="2000" spc="-8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сплевываем</a:t>
            </a:r>
            <a:r>
              <a:rPr sz="2000" spc="-60" dirty="0">
                <a:latin typeface="Times New Roman"/>
                <a:cs typeface="Times New Roman"/>
              </a:rPr>
              <a:t> </a:t>
            </a:r>
            <a:r>
              <a:rPr sz="2000" spc="-25" dirty="0">
                <a:latin typeface="Times New Roman"/>
                <a:cs typeface="Times New Roman"/>
              </a:rPr>
              <a:t>ее.</a:t>
            </a:r>
            <a:endParaRPr sz="2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0"/>
              </a:spcBef>
            </a:pPr>
            <a:endParaRPr sz="20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sz="2000" dirty="0">
                <a:latin typeface="Times New Roman"/>
                <a:cs typeface="Times New Roman"/>
              </a:rPr>
              <a:t>Выполняем</a:t>
            </a:r>
            <a:r>
              <a:rPr sz="2000" spc="-8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упражнения</a:t>
            </a:r>
            <a:r>
              <a:rPr sz="2000" spc="-5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«Часики»,</a:t>
            </a:r>
            <a:r>
              <a:rPr sz="2000" spc="-8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«Качели»,</a:t>
            </a:r>
            <a:r>
              <a:rPr sz="2000" spc="-75" dirty="0">
                <a:latin typeface="Times New Roman"/>
                <a:cs typeface="Times New Roman"/>
              </a:rPr>
              <a:t> </a:t>
            </a:r>
            <a:r>
              <a:rPr sz="2000" spc="-10" dirty="0">
                <a:latin typeface="Times New Roman"/>
                <a:cs typeface="Times New Roman"/>
              </a:rPr>
              <a:t>«Почистим</a:t>
            </a:r>
            <a:endParaRPr sz="20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sz="2000" dirty="0">
                <a:latin typeface="Times New Roman"/>
                <a:cs typeface="Times New Roman"/>
              </a:rPr>
              <a:t>зубки»,</a:t>
            </a:r>
            <a:r>
              <a:rPr sz="2000" spc="-95" dirty="0">
                <a:latin typeface="Times New Roman"/>
                <a:cs typeface="Times New Roman"/>
              </a:rPr>
              <a:t> </a:t>
            </a:r>
            <a:r>
              <a:rPr sz="2000" spc="-25" dirty="0">
                <a:latin typeface="Times New Roman"/>
                <a:cs typeface="Times New Roman"/>
              </a:rPr>
              <a:t>«Горка»,</a:t>
            </a:r>
            <a:r>
              <a:rPr sz="2000" spc="-85" dirty="0">
                <a:latin typeface="Times New Roman"/>
                <a:cs typeface="Times New Roman"/>
              </a:rPr>
              <a:t> </a:t>
            </a:r>
            <a:r>
              <a:rPr sz="2000" spc="-10" dirty="0">
                <a:latin typeface="Times New Roman"/>
                <a:cs typeface="Times New Roman"/>
              </a:rPr>
              <a:t>«Катушечка».</a:t>
            </a:r>
            <a:endParaRPr sz="2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0"/>
              </a:spcBef>
            </a:pPr>
            <a:endParaRPr sz="20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sz="2000" spc="-10" dirty="0">
                <a:latin typeface="Times New Roman"/>
                <a:cs typeface="Times New Roman"/>
              </a:rPr>
              <a:t>Покашливаем,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-10" dirty="0">
                <a:latin typeface="Times New Roman"/>
                <a:cs typeface="Times New Roman"/>
              </a:rPr>
              <a:t>позевываем.</a:t>
            </a:r>
            <a:endParaRPr sz="20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176324" y="905637"/>
            <a:ext cx="4239895" cy="51371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spc="-65" dirty="0"/>
              <a:t>Дыхательная</a:t>
            </a:r>
            <a:r>
              <a:rPr sz="3200" spc="-145" dirty="0"/>
              <a:t> </a:t>
            </a:r>
            <a:r>
              <a:rPr sz="3200" spc="-35" dirty="0"/>
              <a:t>гимнастика</a:t>
            </a:r>
            <a:endParaRPr sz="3200"/>
          </a:p>
        </p:txBody>
      </p:sp>
      <p:sp>
        <p:nvSpPr>
          <p:cNvPr id="3" name="object 3"/>
          <p:cNvSpPr txBox="1"/>
          <p:nvPr/>
        </p:nvSpPr>
        <p:spPr>
          <a:xfrm>
            <a:off x="974852" y="1752092"/>
            <a:ext cx="10125710" cy="184912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 spc="-10" dirty="0">
                <a:latin typeface="Times New Roman"/>
                <a:cs typeface="Times New Roman"/>
              </a:rPr>
              <a:t>Вдохни</a:t>
            </a:r>
            <a:r>
              <a:rPr sz="2000" spc="-7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носом,</a:t>
            </a:r>
            <a:r>
              <a:rPr sz="2000" spc="-7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выдохни</a:t>
            </a:r>
            <a:r>
              <a:rPr sz="2000" spc="-6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через</a:t>
            </a:r>
            <a:r>
              <a:rPr sz="2000" spc="-7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неплотно</a:t>
            </a:r>
            <a:r>
              <a:rPr sz="2000" spc="-5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сомкнутые</a:t>
            </a:r>
            <a:r>
              <a:rPr sz="2000" spc="-5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губы</a:t>
            </a:r>
            <a:r>
              <a:rPr sz="2000" spc="-55" dirty="0">
                <a:latin typeface="Times New Roman"/>
                <a:cs typeface="Times New Roman"/>
              </a:rPr>
              <a:t> </a:t>
            </a:r>
            <a:r>
              <a:rPr sz="2000" spc="-10" dirty="0">
                <a:latin typeface="Times New Roman"/>
                <a:cs typeface="Times New Roman"/>
              </a:rPr>
              <a:t>толчкообразно,</a:t>
            </a:r>
            <a:r>
              <a:rPr sz="2000" spc="-8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прерывисто,</a:t>
            </a:r>
            <a:r>
              <a:rPr sz="2000" spc="-65" dirty="0">
                <a:latin typeface="Times New Roman"/>
                <a:cs typeface="Times New Roman"/>
              </a:rPr>
              <a:t> </a:t>
            </a:r>
            <a:r>
              <a:rPr sz="2000" spc="-10" dirty="0">
                <a:latin typeface="Times New Roman"/>
                <a:cs typeface="Times New Roman"/>
              </a:rPr>
              <a:t>делая</a:t>
            </a:r>
            <a:endParaRPr sz="20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sz="2000" spc="-10" dirty="0">
                <a:latin typeface="Times New Roman"/>
                <a:cs typeface="Times New Roman"/>
              </a:rPr>
              <a:t>короткие</a:t>
            </a:r>
            <a:r>
              <a:rPr sz="2000" spc="-8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промежутки</a:t>
            </a:r>
            <a:r>
              <a:rPr sz="2000" spc="-6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(пф!</a:t>
            </a:r>
            <a:r>
              <a:rPr sz="2000" spc="-5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пф!</a:t>
            </a:r>
            <a:r>
              <a:rPr sz="2000" spc="-60" dirty="0">
                <a:latin typeface="Times New Roman"/>
                <a:cs typeface="Times New Roman"/>
              </a:rPr>
              <a:t> </a:t>
            </a:r>
            <a:r>
              <a:rPr sz="2000" spc="-10" dirty="0">
                <a:latin typeface="Times New Roman"/>
                <a:cs typeface="Times New Roman"/>
              </a:rPr>
              <a:t>пф!);</a:t>
            </a:r>
            <a:endParaRPr sz="2000">
              <a:latin typeface="Times New Roman"/>
              <a:cs typeface="Times New Roman"/>
            </a:endParaRPr>
          </a:p>
          <a:p>
            <a:pPr marL="12700" marR="321310">
              <a:lnSpc>
                <a:spcPct val="100000"/>
              </a:lnSpc>
            </a:pPr>
            <a:r>
              <a:rPr sz="2000" dirty="0">
                <a:latin typeface="Times New Roman"/>
                <a:cs typeface="Times New Roman"/>
              </a:rPr>
              <a:t>Рот</a:t>
            </a:r>
            <a:r>
              <a:rPr sz="2000" spc="-8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широко</a:t>
            </a:r>
            <a:r>
              <a:rPr sz="2000" spc="-9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открой,</a:t>
            </a:r>
            <a:r>
              <a:rPr sz="2000" spc="-8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высунь</a:t>
            </a:r>
            <a:r>
              <a:rPr sz="2000" spc="-5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язык,</a:t>
            </a:r>
            <a:r>
              <a:rPr sz="2000" spc="-60" dirty="0">
                <a:latin typeface="Times New Roman"/>
                <a:cs typeface="Times New Roman"/>
              </a:rPr>
              <a:t> </a:t>
            </a:r>
            <a:r>
              <a:rPr sz="2000" spc="-10" dirty="0">
                <a:latin typeface="Times New Roman"/>
                <a:cs typeface="Times New Roman"/>
              </a:rPr>
              <a:t>вдохни</a:t>
            </a:r>
            <a:r>
              <a:rPr sz="2000" spc="-7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и</a:t>
            </a:r>
            <a:r>
              <a:rPr sz="2000" spc="-7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выдохни</a:t>
            </a:r>
            <a:r>
              <a:rPr sz="2000" spc="-8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ртом</a:t>
            </a:r>
            <a:r>
              <a:rPr sz="2000" spc="-90" dirty="0">
                <a:latin typeface="Times New Roman"/>
                <a:cs typeface="Times New Roman"/>
              </a:rPr>
              <a:t> </a:t>
            </a:r>
            <a:r>
              <a:rPr sz="2000" spc="-10" dirty="0">
                <a:latin typeface="Times New Roman"/>
                <a:cs typeface="Times New Roman"/>
              </a:rPr>
              <a:t>толчкообразно,</a:t>
            </a:r>
            <a:r>
              <a:rPr sz="2000" spc="-10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прерывисто</a:t>
            </a:r>
            <a:r>
              <a:rPr sz="2000" spc="-65" dirty="0">
                <a:latin typeface="Times New Roman"/>
                <a:cs typeface="Times New Roman"/>
              </a:rPr>
              <a:t> </a:t>
            </a:r>
            <a:r>
              <a:rPr sz="2000" spc="-20" dirty="0">
                <a:latin typeface="Times New Roman"/>
                <a:cs typeface="Times New Roman"/>
              </a:rPr>
              <a:t>(как </a:t>
            </a:r>
            <a:r>
              <a:rPr sz="2000" dirty="0">
                <a:latin typeface="Times New Roman"/>
                <a:cs typeface="Times New Roman"/>
              </a:rPr>
              <a:t>дышит</a:t>
            </a:r>
            <a:r>
              <a:rPr sz="2000" spc="-10" dirty="0">
                <a:latin typeface="Times New Roman"/>
                <a:cs typeface="Times New Roman"/>
              </a:rPr>
              <a:t> собака);</a:t>
            </a:r>
            <a:endParaRPr sz="2000">
              <a:latin typeface="Times New Roman"/>
              <a:cs typeface="Times New Roman"/>
            </a:endParaRPr>
          </a:p>
          <a:p>
            <a:pPr marL="12700" marR="5080">
              <a:lnSpc>
                <a:spcPts val="2350"/>
              </a:lnSpc>
              <a:spcBef>
                <a:spcPts val="120"/>
              </a:spcBef>
            </a:pPr>
            <a:r>
              <a:rPr sz="2000" spc="-10" dirty="0">
                <a:latin typeface="Times New Roman"/>
                <a:cs typeface="Times New Roman"/>
              </a:rPr>
              <a:t>Вдохни</a:t>
            </a:r>
            <a:r>
              <a:rPr sz="2000" spc="-5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через</a:t>
            </a:r>
            <a:r>
              <a:rPr sz="2000" spc="-5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нос,</a:t>
            </a:r>
            <a:r>
              <a:rPr sz="2000" spc="-45" dirty="0">
                <a:latin typeface="Times New Roman"/>
                <a:cs typeface="Times New Roman"/>
              </a:rPr>
              <a:t> </a:t>
            </a:r>
            <a:r>
              <a:rPr sz="2000" spc="-10" dirty="0">
                <a:latin typeface="Times New Roman"/>
                <a:cs typeface="Times New Roman"/>
              </a:rPr>
              <a:t>толчкообразно</a:t>
            </a:r>
            <a:r>
              <a:rPr sz="2000" spc="-7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выдохни</a:t>
            </a:r>
            <a:r>
              <a:rPr sz="2000" spc="-4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через</a:t>
            </a:r>
            <a:r>
              <a:rPr sz="2000" spc="-70" dirty="0">
                <a:latin typeface="Times New Roman"/>
                <a:cs typeface="Times New Roman"/>
              </a:rPr>
              <a:t> </a:t>
            </a:r>
            <a:r>
              <a:rPr sz="2000" spc="-10" dirty="0">
                <a:latin typeface="Times New Roman"/>
                <a:cs typeface="Times New Roman"/>
              </a:rPr>
              <a:t>углы</a:t>
            </a:r>
            <a:r>
              <a:rPr sz="2000" spc="-2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рта,</a:t>
            </a:r>
            <a:r>
              <a:rPr sz="2000" spc="-5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сначала</a:t>
            </a:r>
            <a:r>
              <a:rPr sz="2000" spc="-4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через</a:t>
            </a:r>
            <a:r>
              <a:rPr sz="2000" spc="-5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правый,</a:t>
            </a:r>
            <a:r>
              <a:rPr sz="2000" spc="-3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затем</a:t>
            </a:r>
            <a:r>
              <a:rPr sz="2000" spc="-55" dirty="0">
                <a:latin typeface="Times New Roman"/>
                <a:cs typeface="Times New Roman"/>
              </a:rPr>
              <a:t> </a:t>
            </a:r>
            <a:r>
              <a:rPr sz="2000" spc="-10" dirty="0">
                <a:latin typeface="Times New Roman"/>
                <a:cs typeface="Times New Roman"/>
              </a:rPr>
              <a:t>через левый.</a:t>
            </a:r>
            <a:endParaRPr sz="2000">
              <a:latin typeface="Times New Roman"/>
              <a:cs typeface="Times New Roman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893820" y="3666744"/>
            <a:ext cx="4556760" cy="2497836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197965" y="735025"/>
            <a:ext cx="4213225" cy="574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40" dirty="0"/>
              <a:t>Постановка</a:t>
            </a:r>
            <a:r>
              <a:rPr spc="-145" dirty="0"/>
              <a:t> </a:t>
            </a:r>
            <a:r>
              <a:rPr spc="-80" dirty="0"/>
              <a:t>звука</a:t>
            </a:r>
            <a:r>
              <a:rPr spc="-145" dirty="0"/>
              <a:t> </a:t>
            </a:r>
            <a:r>
              <a:rPr spc="-25" dirty="0"/>
              <a:t>«К»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884326" y="1820418"/>
            <a:ext cx="5633720" cy="94106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 dirty="0">
                <a:latin typeface="Times New Roman"/>
                <a:cs typeface="Times New Roman"/>
              </a:rPr>
              <a:t>Давай</a:t>
            </a:r>
            <a:r>
              <a:rPr sz="2000" spc="-6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вспомним</a:t>
            </a:r>
            <a:r>
              <a:rPr sz="2000" spc="-6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в</a:t>
            </a:r>
            <a:r>
              <a:rPr sz="2000" spc="-60" dirty="0">
                <a:latin typeface="Times New Roman"/>
                <a:cs typeface="Times New Roman"/>
              </a:rPr>
              <a:t> </a:t>
            </a:r>
            <a:r>
              <a:rPr sz="2000" spc="-25" dirty="0">
                <a:latin typeface="Times New Roman"/>
                <a:cs typeface="Times New Roman"/>
              </a:rPr>
              <a:t>каком</a:t>
            </a:r>
            <a:r>
              <a:rPr sz="2000" spc="-80" dirty="0">
                <a:latin typeface="Times New Roman"/>
                <a:cs typeface="Times New Roman"/>
              </a:rPr>
              <a:t> </a:t>
            </a:r>
            <a:r>
              <a:rPr sz="2000" spc="-10" dirty="0">
                <a:latin typeface="Times New Roman"/>
                <a:cs typeface="Times New Roman"/>
              </a:rPr>
              <a:t>положении</a:t>
            </a:r>
            <a:r>
              <a:rPr sz="2000" spc="-55" dirty="0">
                <a:latin typeface="Times New Roman"/>
                <a:cs typeface="Times New Roman"/>
              </a:rPr>
              <a:t> </a:t>
            </a:r>
            <a:r>
              <a:rPr sz="2000" spc="-10" dirty="0">
                <a:latin typeface="Times New Roman"/>
                <a:cs typeface="Times New Roman"/>
              </a:rPr>
              <a:t>находится</a:t>
            </a:r>
            <a:r>
              <a:rPr sz="2000" spc="-70" dirty="0">
                <a:latin typeface="Times New Roman"/>
                <a:cs typeface="Times New Roman"/>
              </a:rPr>
              <a:t> </a:t>
            </a:r>
            <a:r>
              <a:rPr sz="2000" spc="-25" dirty="0">
                <a:latin typeface="Times New Roman"/>
                <a:cs typeface="Times New Roman"/>
              </a:rPr>
              <a:t>наш</a:t>
            </a:r>
            <a:endParaRPr sz="20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sz="2000" dirty="0">
                <a:latin typeface="Times New Roman"/>
                <a:cs typeface="Times New Roman"/>
              </a:rPr>
              <a:t>язычок,</a:t>
            </a:r>
            <a:r>
              <a:rPr sz="2000" spc="-60" dirty="0">
                <a:latin typeface="Times New Roman"/>
                <a:cs typeface="Times New Roman"/>
              </a:rPr>
              <a:t> </a:t>
            </a:r>
            <a:r>
              <a:rPr sz="2000" spc="-30" dirty="0">
                <a:latin typeface="Times New Roman"/>
                <a:cs typeface="Times New Roman"/>
              </a:rPr>
              <a:t>когда</a:t>
            </a:r>
            <a:r>
              <a:rPr sz="2000" spc="-4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мы</a:t>
            </a:r>
            <a:r>
              <a:rPr sz="2000" spc="-5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произносим</a:t>
            </a:r>
            <a:r>
              <a:rPr sz="2000" spc="-4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звук</a:t>
            </a:r>
            <a:r>
              <a:rPr sz="2000" spc="-20" dirty="0">
                <a:latin typeface="Times New Roman"/>
                <a:cs typeface="Times New Roman"/>
              </a:rPr>
              <a:t> «К».</a:t>
            </a:r>
            <a:endParaRPr sz="20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sz="2000" dirty="0">
                <a:latin typeface="Times New Roman"/>
                <a:cs typeface="Times New Roman"/>
              </a:rPr>
              <a:t>Посмотри</a:t>
            </a:r>
            <a:r>
              <a:rPr sz="2000" spc="-7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на</a:t>
            </a:r>
            <a:r>
              <a:rPr sz="2000" spc="-40" dirty="0">
                <a:latin typeface="Times New Roman"/>
                <a:cs typeface="Times New Roman"/>
              </a:rPr>
              <a:t> </a:t>
            </a:r>
            <a:r>
              <a:rPr sz="2000" spc="-10" dirty="0">
                <a:latin typeface="Times New Roman"/>
                <a:cs typeface="Times New Roman"/>
              </a:rPr>
              <a:t>картинку</a:t>
            </a:r>
            <a:r>
              <a:rPr sz="2000" spc="-3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и</a:t>
            </a:r>
            <a:r>
              <a:rPr sz="2000" spc="-4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произнеси</a:t>
            </a:r>
            <a:r>
              <a:rPr sz="2000" spc="-3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звук</a:t>
            </a:r>
            <a:r>
              <a:rPr sz="2000" spc="-45" dirty="0">
                <a:latin typeface="Times New Roman"/>
                <a:cs typeface="Times New Roman"/>
              </a:rPr>
              <a:t> </a:t>
            </a:r>
            <a:r>
              <a:rPr sz="2000" spc="-25" dirty="0">
                <a:latin typeface="Times New Roman"/>
                <a:cs typeface="Times New Roman"/>
              </a:rPr>
              <a:t>«К»</a:t>
            </a:r>
            <a:endParaRPr sz="20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884326" y="4868926"/>
            <a:ext cx="5413375" cy="182498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dirty="0">
                <a:latin typeface="Times New Roman"/>
                <a:cs typeface="Times New Roman"/>
              </a:rPr>
              <a:t>Посмотри</a:t>
            </a:r>
            <a:r>
              <a:rPr sz="2000" spc="-7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на</a:t>
            </a:r>
            <a:r>
              <a:rPr sz="2000" spc="-40" dirty="0">
                <a:latin typeface="Times New Roman"/>
                <a:cs typeface="Times New Roman"/>
              </a:rPr>
              <a:t> </a:t>
            </a:r>
            <a:r>
              <a:rPr sz="2000" spc="-35" dirty="0">
                <a:latin typeface="Times New Roman"/>
                <a:cs typeface="Times New Roman"/>
              </a:rPr>
              <a:t>картинку.</a:t>
            </a:r>
            <a:r>
              <a:rPr sz="2000" spc="-2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Как</a:t>
            </a:r>
            <a:r>
              <a:rPr sz="2000" spc="-4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курица</a:t>
            </a:r>
            <a:r>
              <a:rPr sz="2000" spc="-3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зовет</a:t>
            </a:r>
            <a:r>
              <a:rPr sz="2000" spc="-65" dirty="0">
                <a:latin typeface="Times New Roman"/>
                <a:cs typeface="Times New Roman"/>
              </a:rPr>
              <a:t> </a:t>
            </a:r>
            <a:r>
              <a:rPr sz="2000" spc="-10" dirty="0">
                <a:latin typeface="Times New Roman"/>
                <a:cs typeface="Times New Roman"/>
              </a:rPr>
              <a:t>цыплят?</a:t>
            </a:r>
            <a:endParaRPr sz="2000">
              <a:latin typeface="Times New Roman"/>
              <a:cs typeface="Times New Roman"/>
            </a:endParaRPr>
          </a:p>
          <a:p>
            <a:pPr marL="12700" marR="2835275">
              <a:lnSpc>
                <a:spcPct val="100000"/>
              </a:lnSpc>
            </a:pPr>
            <a:r>
              <a:rPr sz="2000" dirty="0">
                <a:latin typeface="Times New Roman"/>
                <a:cs typeface="Times New Roman"/>
              </a:rPr>
              <a:t>Правильно!</a:t>
            </a:r>
            <a:r>
              <a:rPr sz="2000" spc="-35" dirty="0">
                <a:latin typeface="Times New Roman"/>
                <a:cs typeface="Times New Roman"/>
              </a:rPr>
              <a:t> Ко-</a:t>
            </a:r>
            <a:r>
              <a:rPr sz="2000" spc="-40" dirty="0">
                <a:latin typeface="Times New Roman"/>
                <a:cs typeface="Times New Roman"/>
              </a:rPr>
              <a:t>ко-</a:t>
            </a:r>
            <a:r>
              <a:rPr sz="2000" spc="-25" dirty="0">
                <a:latin typeface="Times New Roman"/>
                <a:cs typeface="Times New Roman"/>
              </a:rPr>
              <a:t>ко.</a:t>
            </a:r>
            <a:r>
              <a:rPr sz="2000" spc="50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А</a:t>
            </a:r>
            <a:r>
              <a:rPr sz="2000" spc="-5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как</a:t>
            </a:r>
            <a:r>
              <a:rPr sz="2000" spc="-4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лягушка</a:t>
            </a:r>
            <a:r>
              <a:rPr sz="2000" spc="-45" dirty="0">
                <a:latin typeface="Times New Roman"/>
                <a:cs typeface="Times New Roman"/>
              </a:rPr>
              <a:t> </a:t>
            </a:r>
            <a:r>
              <a:rPr sz="2000" spc="-10" dirty="0">
                <a:latin typeface="Times New Roman"/>
                <a:cs typeface="Times New Roman"/>
              </a:rPr>
              <a:t>квакает? </a:t>
            </a:r>
            <a:r>
              <a:rPr sz="2000" dirty="0">
                <a:latin typeface="Times New Roman"/>
                <a:cs typeface="Times New Roman"/>
              </a:rPr>
              <a:t>Правильно!</a:t>
            </a:r>
            <a:r>
              <a:rPr sz="2000" spc="-45" dirty="0">
                <a:latin typeface="Times New Roman"/>
                <a:cs typeface="Times New Roman"/>
              </a:rPr>
              <a:t> </a:t>
            </a:r>
            <a:r>
              <a:rPr sz="2000" spc="-20" dirty="0">
                <a:latin typeface="Times New Roman"/>
                <a:cs typeface="Times New Roman"/>
              </a:rPr>
              <a:t>Ква-ква.</a:t>
            </a:r>
            <a:endParaRPr sz="20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2165"/>
              </a:spcBef>
            </a:pPr>
            <a:r>
              <a:rPr sz="2000" spc="-10" dirty="0">
                <a:latin typeface="Times New Roman"/>
                <a:cs typeface="Times New Roman"/>
              </a:rPr>
              <a:t>Молодец,</a:t>
            </a:r>
            <a:r>
              <a:rPr sz="2000" spc="-6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у</a:t>
            </a:r>
            <a:r>
              <a:rPr sz="2000" spc="-4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тебя</a:t>
            </a:r>
            <a:r>
              <a:rPr sz="2000" spc="-4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все</a:t>
            </a:r>
            <a:r>
              <a:rPr sz="2000" spc="-3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хорошо</a:t>
            </a:r>
            <a:r>
              <a:rPr sz="2000" spc="-75" dirty="0">
                <a:latin typeface="Times New Roman"/>
                <a:cs typeface="Times New Roman"/>
              </a:rPr>
              <a:t> </a:t>
            </a:r>
            <a:r>
              <a:rPr sz="2000" spc="-10" dirty="0">
                <a:latin typeface="Times New Roman"/>
                <a:cs typeface="Times New Roman"/>
              </a:rPr>
              <a:t>получается!</a:t>
            </a:r>
            <a:endParaRPr sz="2000">
              <a:latin typeface="Times New Roman"/>
              <a:cs typeface="Times New Roman"/>
            </a:endParaRPr>
          </a:p>
        </p:txBody>
      </p:sp>
      <p:grpSp>
        <p:nvGrpSpPr>
          <p:cNvPr id="5" name="object 5"/>
          <p:cNvGrpSpPr/>
          <p:nvPr/>
        </p:nvGrpSpPr>
        <p:grpSpPr>
          <a:xfrm>
            <a:off x="6409944" y="1656588"/>
            <a:ext cx="5313680" cy="4573270"/>
            <a:chOff x="6409944" y="1656588"/>
            <a:chExt cx="5313680" cy="4573270"/>
          </a:xfrm>
        </p:grpSpPr>
        <p:pic>
          <p:nvPicPr>
            <p:cNvPr id="6" name="object 6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409944" y="1656588"/>
              <a:ext cx="3178302" cy="3003042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075420" y="3723132"/>
              <a:ext cx="2647950" cy="2506218"/>
            </a:xfrm>
            <a:prstGeom prst="rect">
              <a:avLst/>
            </a:prstGeom>
          </p:spPr>
        </p:pic>
      </p:grpSp>
      <p:pic>
        <p:nvPicPr>
          <p:cNvPr id="8" name="object 8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405127" y="2857500"/>
            <a:ext cx="1552956" cy="2119884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25" dirty="0"/>
              <a:t>Игра</a:t>
            </a:r>
            <a:r>
              <a:rPr spc="-160" dirty="0"/>
              <a:t> </a:t>
            </a:r>
            <a:r>
              <a:rPr spc="-40" dirty="0"/>
              <a:t>«Прослушай</a:t>
            </a:r>
            <a:r>
              <a:rPr spc="-150" dirty="0"/>
              <a:t> </a:t>
            </a:r>
            <a:r>
              <a:rPr dirty="0"/>
              <a:t>и</a:t>
            </a:r>
            <a:r>
              <a:rPr spc="-150" dirty="0"/>
              <a:t> </a:t>
            </a:r>
            <a:r>
              <a:rPr spc="-40" dirty="0"/>
              <a:t>повтори»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1186992" y="1772488"/>
            <a:ext cx="5733415" cy="191262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 dirty="0">
                <a:latin typeface="Times New Roman"/>
                <a:cs typeface="Times New Roman"/>
              </a:rPr>
              <a:t>Произнеси</a:t>
            </a:r>
            <a:r>
              <a:rPr sz="2000" spc="-3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слоги</a:t>
            </a:r>
            <a:r>
              <a:rPr sz="2000" spc="-5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со</a:t>
            </a:r>
            <a:r>
              <a:rPr sz="2000" spc="-3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сменой</a:t>
            </a:r>
            <a:r>
              <a:rPr sz="2000" spc="-35" dirty="0">
                <a:latin typeface="Times New Roman"/>
                <a:cs typeface="Times New Roman"/>
              </a:rPr>
              <a:t> </a:t>
            </a:r>
            <a:r>
              <a:rPr sz="2000" spc="-10" dirty="0">
                <a:latin typeface="Times New Roman"/>
                <a:cs typeface="Times New Roman"/>
              </a:rPr>
              <a:t>ударения,</a:t>
            </a:r>
            <a:r>
              <a:rPr sz="2000" spc="-45" dirty="0">
                <a:latin typeface="Times New Roman"/>
                <a:cs typeface="Times New Roman"/>
              </a:rPr>
              <a:t> </a:t>
            </a:r>
            <a:r>
              <a:rPr sz="2000" spc="-10" dirty="0">
                <a:latin typeface="Times New Roman"/>
                <a:cs typeface="Times New Roman"/>
              </a:rPr>
              <a:t>отхлопывая</a:t>
            </a:r>
            <a:endParaRPr sz="2000">
              <a:latin typeface="Times New Roman"/>
              <a:cs typeface="Times New Roman"/>
            </a:endParaRPr>
          </a:p>
          <a:p>
            <a:pPr marL="12700">
              <a:lnSpc>
                <a:spcPts val="2385"/>
              </a:lnSpc>
              <a:spcBef>
                <a:spcPts val="5"/>
              </a:spcBef>
            </a:pPr>
            <a:r>
              <a:rPr sz="2000" spc="-10" dirty="0">
                <a:latin typeface="Times New Roman"/>
                <a:cs typeface="Times New Roman"/>
              </a:rPr>
              <a:t>ритм:</a:t>
            </a:r>
            <a:endParaRPr sz="2000">
              <a:latin typeface="Times New Roman"/>
              <a:cs typeface="Times New Roman"/>
            </a:endParaRPr>
          </a:p>
          <a:p>
            <a:pPr marL="12700">
              <a:lnSpc>
                <a:spcPts val="3345"/>
              </a:lnSpc>
            </a:pPr>
            <a:r>
              <a:rPr sz="2800" spc="-35" dirty="0">
                <a:latin typeface="Times New Roman"/>
                <a:cs typeface="Times New Roman"/>
              </a:rPr>
              <a:t>«ка—</a:t>
            </a:r>
            <a:r>
              <a:rPr sz="2800" dirty="0">
                <a:latin typeface="Times New Roman"/>
                <a:cs typeface="Times New Roman"/>
              </a:rPr>
              <a:t>ка′»,</a:t>
            </a:r>
            <a:r>
              <a:rPr sz="2800" spc="-30" dirty="0">
                <a:latin typeface="Times New Roman"/>
                <a:cs typeface="Times New Roman"/>
              </a:rPr>
              <a:t> </a:t>
            </a:r>
            <a:r>
              <a:rPr sz="2800" spc="-25" dirty="0">
                <a:latin typeface="Times New Roman"/>
                <a:cs typeface="Times New Roman"/>
              </a:rPr>
              <a:t>«ка′—</a:t>
            </a:r>
            <a:r>
              <a:rPr sz="2800" dirty="0">
                <a:latin typeface="Times New Roman"/>
                <a:cs typeface="Times New Roman"/>
              </a:rPr>
              <a:t>ка»,</a:t>
            </a:r>
            <a:r>
              <a:rPr sz="2800" spc="-45" dirty="0">
                <a:latin typeface="Times New Roman"/>
                <a:cs typeface="Times New Roman"/>
              </a:rPr>
              <a:t> </a:t>
            </a:r>
            <a:r>
              <a:rPr sz="2800" spc="-25" dirty="0">
                <a:latin typeface="Times New Roman"/>
                <a:cs typeface="Times New Roman"/>
              </a:rPr>
              <a:t>«ка′—</a:t>
            </a:r>
            <a:r>
              <a:rPr sz="2800" spc="-45" dirty="0">
                <a:latin typeface="Times New Roman"/>
                <a:cs typeface="Times New Roman"/>
              </a:rPr>
              <a:t>ка—</a:t>
            </a:r>
            <a:r>
              <a:rPr sz="2800" spc="-20" dirty="0">
                <a:latin typeface="Times New Roman"/>
                <a:cs typeface="Times New Roman"/>
              </a:rPr>
              <a:t>ка»,</a:t>
            </a:r>
            <a:endParaRPr sz="2800">
              <a:latin typeface="Times New Roman"/>
              <a:cs typeface="Times New Roman"/>
            </a:endParaRPr>
          </a:p>
          <a:p>
            <a:pPr marL="12700" marR="5080">
              <a:lnSpc>
                <a:spcPct val="100000"/>
              </a:lnSpc>
            </a:pPr>
            <a:r>
              <a:rPr sz="2800" dirty="0">
                <a:latin typeface="Times New Roman"/>
                <a:cs typeface="Times New Roman"/>
              </a:rPr>
              <a:t>«ка—</a:t>
            </a:r>
            <a:r>
              <a:rPr sz="2800" spc="-60" dirty="0">
                <a:latin typeface="Times New Roman"/>
                <a:cs typeface="Times New Roman"/>
              </a:rPr>
              <a:t> </a:t>
            </a:r>
            <a:r>
              <a:rPr sz="2800" spc="-30" dirty="0">
                <a:latin typeface="Times New Roman"/>
                <a:cs typeface="Times New Roman"/>
              </a:rPr>
              <a:t>ка′—</a:t>
            </a:r>
            <a:r>
              <a:rPr sz="2800" dirty="0">
                <a:latin typeface="Times New Roman"/>
                <a:cs typeface="Times New Roman"/>
              </a:rPr>
              <a:t>ка»,</a:t>
            </a:r>
            <a:r>
              <a:rPr sz="2800" spc="-5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«ка</a:t>
            </a:r>
            <a:r>
              <a:rPr sz="2800" spc="-5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—</a:t>
            </a:r>
            <a:r>
              <a:rPr sz="2800" spc="-70" dirty="0">
                <a:latin typeface="Times New Roman"/>
                <a:cs typeface="Times New Roman"/>
              </a:rPr>
              <a:t> </a:t>
            </a:r>
            <a:r>
              <a:rPr sz="2800" spc="-45" dirty="0">
                <a:latin typeface="Times New Roman"/>
                <a:cs typeface="Times New Roman"/>
              </a:rPr>
              <a:t>ка—</a:t>
            </a:r>
            <a:r>
              <a:rPr sz="2800" dirty="0">
                <a:latin typeface="Times New Roman"/>
                <a:cs typeface="Times New Roman"/>
              </a:rPr>
              <a:t>ка′»,</a:t>
            </a:r>
            <a:r>
              <a:rPr sz="2800" spc="-5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«ка′</a:t>
            </a:r>
            <a:r>
              <a:rPr sz="2800" spc="-65" dirty="0">
                <a:latin typeface="Times New Roman"/>
                <a:cs typeface="Times New Roman"/>
              </a:rPr>
              <a:t> </a:t>
            </a:r>
            <a:r>
              <a:rPr sz="2800" spc="-50" dirty="0">
                <a:latin typeface="Times New Roman"/>
                <a:cs typeface="Times New Roman"/>
              </a:rPr>
              <a:t>– </a:t>
            </a:r>
            <a:r>
              <a:rPr sz="2800" spc="-40" dirty="0">
                <a:latin typeface="Times New Roman"/>
                <a:cs typeface="Times New Roman"/>
              </a:rPr>
              <a:t>ка—</a:t>
            </a:r>
            <a:r>
              <a:rPr sz="2800" spc="-30" dirty="0">
                <a:latin typeface="Times New Roman"/>
                <a:cs typeface="Times New Roman"/>
              </a:rPr>
              <a:t>ка′—</a:t>
            </a:r>
            <a:r>
              <a:rPr sz="2800" spc="-20" dirty="0">
                <a:latin typeface="Times New Roman"/>
                <a:cs typeface="Times New Roman"/>
              </a:rPr>
              <a:t>ка».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186992" y="5797092"/>
            <a:ext cx="4563110" cy="3308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spc="-10" dirty="0">
                <a:latin typeface="Times New Roman"/>
                <a:cs typeface="Times New Roman"/>
              </a:rPr>
              <a:t>Молодец!</a:t>
            </a:r>
            <a:r>
              <a:rPr sz="2000" spc="-5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У</a:t>
            </a:r>
            <a:r>
              <a:rPr sz="2000" spc="-4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тебя</a:t>
            </a:r>
            <a:r>
              <a:rPr sz="2000" spc="-3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все</a:t>
            </a:r>
            <a:r>
              <a:rPr sz="2000" spc="-30" dirty="0">
                <a:latin typeface="Times New Roman"/>
                <a:cs typeface="Times New Roman"/>
              </a:rPr>
              <a:t> </a:t>
            </a:r>
            <a:r>
              <a:rPr sz="2000" spc="-10" dirty="0">
                <a:latin typeface="Times New Roman"/>
                <a:cs typeface="Times New Roman"/>
              </a:rPr>
              <a:t>отлично</a:t>
            </a:r>
            <a:r>
              <a:rPr sz="2000" spc="-50" dirty="0">
                <a:latin typeface="Times New Roman"/>
                <a:cs typeface="Times New Roman"/>
              </a:rPr>
              <a:t> </a:t>
            </a:r>
            <a:r>
              <a:rPr sz="2000" spc="-10" dirty="0">
                <a:latin typeface="Times New Roman"/>
                <a:cs typeface="Times New Roman"/>
              </a:rPr>
              <a:t>получается!</a:t>
            </a:r>
            <a:endParaRPr sz="2000">
              <a:latin typeface="Times New Roman"/>
              <a:cs typeface="Times New Roman"/>
            </a:endParaRPr>
          </a:p>
        </p:txBody>
      </p:sp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536180" y="2211323"/>
            <a:ext cx="2819400" cy="3814572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229055" y="855090"/>
            <a:ext cx="555498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35" dirty="0"/>
              <a:t>Игра</a:t>
            </a:r>
            <a:r>
              <a:rPr spc="-165" dirty="0"/>
              <a:t> </a:t>
            </a:r>
            <a:r>
              <a:rPr spc="-45" dirty="0"/>
              <a:t>«Выбирай</a:t>
            </a:r>
            <a:r>
              <a:rPr spc="-170" dirty="0"/>
              <a:t> </a:t>
            </a:r>
            <a:r>
              <a:rPr dirty="0"/>
              <a:t>не</a:t>
            </a:r>
            <a:r>
              <a:rPr spc="-165" dirty="0"/>
              <a:t> </a:t>
            </a:r>
            <a:r>
              <a:rPr spc="-25" dirty="0"/>
              <a:t>ошибись»</a:t>
            </a:r>
          </a:p>
        </p:txBody>
      </p:sp>
      <p:grpSp>
        <p:nvGrpSpPr>
          <p:cNvPr id="3" name="object 3"/>
          <p:cNvGrpSpPr/>
          <p:nvPr/>
        </p:nvGrpSpPr>
        <p:grpSpPr>
          <a:xfrm>
            <a:off x="1150619" y="3099816"/>
            <a:ext cx="4287520" cy="3171825"/>
            <a:chOff x="1150619" y="3099816"/>
            <a:chExt cx="4287520" cy="3171825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150619" y="3099816"/>
              <a:ext cx="2078366" cy="3171444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958998" y="3381362"/>
              <a:ext cx="2478633" cy="2201557"/>
            </a:xfrm>
            <a:prstGeom prst="rect">
              <a:avLst/>
            </a:prstGeom>
          </p:spPr>
        </p:pic>
      </p:grpSp>
      <p:sp>
        <p:nvSpPr>
          <p:cNvPr id="6" name="object 6"/>
          <p:cNvSpPr txBox="1"/>
          <p:nvPr/>
        </p:nvSpPr>
        <p:spPr>
          <a:xfrm>
            <a:off x="1229055" y="1800225"/>
            <a:ext cx="4960620" cy="12458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5"/>
              </a:spcBef>
            </a:pPr>
            <a:r>
              <a:rPr sz="2000" dirty="0">
                <a:latin typeface="Times New Roman"/>
                <a:cs typeface="Times New Roman"/>
              </a:rPr>
              <a:t>Составь</a:t>
            </a:r>
            <a:r>
              <a:rPr sz="2000" spc="-60" dirty="0">
                <a:latin typeface="Times New Roman"/>
                <a:cs typeface="Times New Roman"/>
              </a:rPr>
              <a:t> </a:t>
            </a:r>
            <a:r>
              <a:rPr sz="2000" spc="-10" dirty="0">
                <a:latin typeface="Times New Roman"/>
                <a:cs typeface="Times New Roman"/>
              </a:rPr>
              <a:t>предложение,</a:t>
            </a:r>
            <a:r>
              <a:rPr sz="2000" spc="-6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правильно</a:t>
            </a:r>
            <a:r>
              <a:rPr sz="2000" spc="-4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выбирая</a:t>
            </a:r>
            <a:r>
              <a:rPr sz="2000" spc="-65" dirty="0">
                <a:latin typeface="Times New Roman"/>
                <a:cs typeface="Times New Roman"/>
              </a:rPr>
              <a:t> </a:t>
            </a:r>
            <a:r>
              <a:rPr sz="2000" spc="-25" dirty="0">
                <a:latin typeface="Times New Roman"/>
                <a:cs typeface="Times New Roman"/>
              </a:rPr>
              <a:t>по </a:t>
            </a:r>
            <a:r>
              <a:rPr sz="2000" spc="-10" dirty="0">
                <a:latin typeface="Times New Roman"/>
                <a:cs typeface="Times New Roman"/>
              </a:rPr>
              <a:t>картинкам</a:t>
            </a:r>
            <a:r>
              <a:rPr sz="2000" spc="-8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нужное</a:t>
            </a:r>
            <a:r>
              <a:rPr sz="2000" spc="-55" dirty="0">
                <a:latin typeface="Times New Roman"/>
                <a:cs typeface="Times New Roman"/>
              </a:rPr>
              <a:t> </a:t>
            </a:r>
            <a:r>
              <a:rPr sz="2000" spc="-10" dirty="0">
                <a:latin typeface="Times New Roman"/>
                <a:cs typeface="Times New Roman"/>
              </a:rPr>
              <a:t>слово.</a:t>
            </a:r>
            <a:endParaRPr sz="20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sz="2000" dirty="0">
                <a:latin typeface="Times New Roman"/>
                <a:cs typeface="Times New Roman"/>
              </a:rPr>
              <a:t>У</a:t>
            </a:r>
            <a:r>
              <a:rPr sz="2000" spc="-7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девочки</a:t>
            </a:r>
            <a:r>
              <a:rPr sz="2000" spc="-7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батон</a:t>
            </a:r>
            <a:r>
              <a:rPr sz="2000" spc="-7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или</a:t>
            </a:r>
            <a:r>
              <a:rPr sz="2000" spc="-55" dirty="0">
                <a:latin typeface="Times New Roman"/>
                <a:cs typeface="Times New Roman"/>
              </a:rPr>
              <a:t> </a:t>
            </a:r>
            <a:r>
              <a:rPr sz="2000" spc="-10" dirty="0">
                <a:latin typeface="Times New Roman"/>
                <a:cs typeface="Times New Roman"/>
              </a:rPr>
              <a:t>бутон?</a:t>
            </a:r>
            <a:endParaRPr sz="20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sz="2000" dirty="0">
                <a:latin typeface="Times New Roman"/>
                <a:cs typeface="Times New Roman"/>
              </a:rPr>
              <a:t>У</a:t>
            </a:r>
            <a:r>
              <a:rPr sz="2000" spc="-7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бабушки</a:t>
            </a:r>
            <a:r>
              <a:rPr sz="2000" spc="-6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нитка</a:t>
            </a:r>
            <a:r>
              <a:rPr sz="2000" spc="-4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или</a:t>
            </a:r>
            <a:r>
              <a:rPr sz="2000" spc="-50" dirty="0">
                <a:latin typeface="Times New Roman"/>
                <a:cs typeface="Times New Roman"/>
              </a:rPr>
              <a:t> </a:t>
            </a:r>
            <a:r>
              <a:rPr sz="2000" spc="-10" dirty="0">
                <a:latin typeface="Times New Roman"/>
                <a:cs typeface="Times New Roman"/>
              </a:rPr>
              <a:t>ватка?</a:t>
            </a:r>
            <a:endParaRPr sz="2000">
              <a:latin typeface="Times New Roman"/>
              <a:cs typeface="Times New Roman"/>
            </a:endParaRPr>
          </a:p>
        </p:txBody>
      </p:sp>
      <p:grpSp>
        <p:nvGrpSpPr>
          <p:cNvPr id="7" name="object 7"/>
          <p:cNvGrpSpPr/>
          <p:nvPr/>
        </p:nvGrpSpPr>
        <p:grpSpPr>
          <a:xfrm>
            <a:off x="6744843" y="2305811"/>
            <a:ext cx="4857115" cy="3437890"/>
            <a:chOff x="6744843" y="2305811"/>
            <a:chExt cx="4857115" cy="3437890"/>
          </a:xfrm>
        </p:grpSpPr>
        <p:pic>
          <p:nvPicPr>
            <p:cNvPr id="8" name="object 8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630395" y="2305811"/>
              <a:ext cx="2971150" cy="3276600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6744843" y="3220973"/>
              <a:ext cx="2847695" cy="2522423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">
              <a:lnSpc>
                <a:spcPct val="100000"/>
              </a:lnSpc>
              <a:spcBef>
                <a:spcPts val="100"/>
              </a:spcBef>
            </a:pPr>
            <a:r>
              <a:rPr spc="-55" dirty="0"/>
              <a:t>Физминутка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1519808" y="1794763"/>
            <a:ext cx="8209280" cy="13055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95"/>
              </a:spcBef>
            </a:pPr>
            <a:r>
              <a:rPr sz="2800" dirty="0">
                <a:latin typeface="Times New Roman"/>
                <a:cs typeface="Times New Roman"/>
              </a:rPr>
              <a:t>Мы</a:t>
            </a:r>
            <a:r>
              <a:rPr sz="2800" spc="-5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в</a:t>
            </a:r>
            <a:r>
              <a:rPr sz="2800" spc="-5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лес</a:t>
            </a:r>
            <a:r>
              <a:rPr sz="2800" spc="-6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пойдём,</a:t>
            </a:r>
            <a:r>
              <a:rPr sz="2800" spc="-6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грибов</a:t>
            </a:r>
            <a:r>
              <a:rPr sz="2800" spc="-6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найдём,</a:t>
            </a:r>
            <a:r>
              <a:rPr sz="2800" spc="-6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ребят</a:t>
            </a:r>
            <a:r>
              <a:rPr sz="2800" spc="-5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мы</a:t>
            </a:r>
            <a:r>
              <a:rPr sz="2800" spc="-65" dirty="0">
                <a:latin typeface="Times New Roman"/>
                <a:cs typeface="Times New Roman"/>
              </a:rPr>
              <a:t> </a:t>
            </a:r>
            <a:r>
              <a:rPr sz="2800" spc="-10" dirty="0">
                <a:latin typeface="Times New Roman"/>
                <a:cs typeface="Times New Roman"/>
              </a:rPr>
              <a:t>дружно </a:t>
            </a:r>
            <a:r>
              <a:rPr sz="2800" dirty="0">
                <a:latin typeface="Times New Roman"/>
                <a:cs typeface="Times New Roman"/>
              </a:rPr>
              <a:t>позовём:</a:t>
            </a:r>
            <a:r>
              <a:rPr sz="2800" spc="-105" dirty="0">
                <a:latin typeface="Times New Roman"/>
                <a:cs typeface="Times New Roman"/>
              </a:rPr>
              <a:t> </a:t>
            </a:r>
            <a:r>
              <a:rPr sz="2800" spc="-10" dirty="0">
                <a:latin typeface="Times New Roman"/>
                <a:cs typeface="Times New Roman"/>
              </a:rPr>
              <a:t>а-а-у-</a:t>
            </a:r>
            <a:r>
              <a:rPr sz="2800" spc="-135" dirty="0">
                <a:latin typeface="Times New Roman"/>
                <a:cs typeface="Times New Roman"/>
              </a:rPr>
              <a:t>у,</a:t>
            </a:r>
            <a:r>
              <a:rPr sz="2800" spc="-40" dirty="0">
                <a:latin typeface="Times New Roman"/>
                <a:cs typeface="Times New Roman"/>
              </a:rPr>
              <a:t> </a:t>
            </a:r>
            <a:r>
              <a:rPr sz="2800" spc="-10" dirty="0">
                <a:latin typeface="Times New Roman"/>
                <a:cs typeface="Times New Roman"/>
              </a:rPr>
              <a:t>а-а-у-</a:t>
            </a:r>
            <a:r>
              <a:rPr sz="2800" dirty="0">
                <a:latin typeface="Times New Roman"/>
                <a:cs typeface="Times New Roman"/>
              </a:rPr>
              <a:t>у…</a:t>
            </a:r>
            <a:r>
              <a:rPr sz="2800" spc="-5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Никто</a:t>
            </a:r>
            <a:r>
              <a:rPr sz="2800" spc="-6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не</a:t>
            </a:r>
            <a:r>
              <a:rPr sz="2800" spc="-7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отзывается,</a:t>
            </a:r>
            <a:r>
              <a:rPr sz="2800" spc="-75" dirty="0">
                <a:latin typeface="Times New Roman"/>
                <a:cs typeface="Times New Roman"/>
              </a:rPr>
              <a:t> </a:t>
            </a:r>
            <a:r>
              <a:rPr sz="2800" spc="-20" dirty="0">
                <a:latin typeface="Times New Roman"/>
                <a:cs typeface="Times New Roman"/>
              </a:rPr>
              <a:t>лишь </a:t>
            </a:r>
            <a:r>
              <a:rPr sz="2800" spc="-40" dirty="0">
                <a:latin typeface="Times New Roman"/>
                <a:cs typeface="Times New Roman"/>
              </a:rPr>
              <a:t>эхо</a:t>
            </a:r>
            <a:r>
              <a:rPr sz="2800" spc="-13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откликается.</a:t>
            </a:r>
            <a:r>
              <a:rPr sz="2800" spc="-135" dirty="0">
                <a:latin typeface="Times New Roman"/>
                <a:cs typeface="Times New Roman"/>
              </a:rPr>
              <a:t> </a:t>
            </a:r>
            <a:r>
              <a:rPr sz="2800" spc="-20" dirty="0">
                <a:latin typeface="Times New Roman"/>
                <a:cs typeface="Times New Roman"/>
              </a:rPr>
              <a:t>(Тихо)</a:t>
            </a:r>
            <a:r>
              <a:rPr sz="2800" spc="-95" dirty="0">
                <a:latin typeface="Times New Roman"/>
                <a:cs typeface="Times New Roman"/>
              </a:rPr>
              <a:t> </a:t>
            </a:r>
            <a:r>
              <a:rPr sz="2800" spc="-20" dirty="0">
                <a:latin typeface="Times New Roman"/>
                <a:cs typeface="Times New Roman"/>
              </a:rPr>
              <a:t>А-</a:t>
            </a:r>
            <a:r>
              <a:rPr sz="2800" spc="-10" dirty="0">
                <a:latin typeface="Times New Roman"/>
                <a:cs typeface="Times New Roman"/>
              </a:rPr>
              <a:t>у-</a:t>
            </a:r>
            <a:r>
              <a:rPr sz="2800" spc="-135" dirty="0">
                <a:latin typeface="Times New Roman"/>
                <a:cs typeface="Times New Roman"/>
              </a:rPr>
              <a:t>у,</a:t>
            </a:r>
            <a:r>
              <a:rPr sz="2800" spc="-40" dirty="0">
                <a:latin typeface="Times New Roman"/>
                <a:cs typeface="Times New Roman"/>
              </a:rPr>
              <a:t> </a:t>
            </a:r>
            <a:r>
              <a:rPr sz="2800" spc="-10" dirty="0">
                <a:latin typeface="Times New Roman"/>
                <a:cs typeface="Times New Roman"/>
              </a:rPr>
              <a:t>а-у-</a:t>
            </a:r>
            <a:r>
              <a:rPr sz="2800" spc="-25" dirty="0">
                <a:latin typeface="Times New Roman"/>
                <a:cs typeface="Times New Roman"/>
              </a:rPr>
              <a:t>у…</a:t>
            </a:r>
            <a:endParaRPr sz="2800">
              <a:latin typeface="Times New Roman"/>
              <a:cs typeface="Times New Roman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214116" y="3311652"/>
            <a:ext cx="5782056" cy="2959608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145844" y="964438"/>
            <a:ext cx="3556000" cy="51371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spc="-75" dirty="0"/>
              <a:t>Автоматизация</a:t>
            </a:r>
            <a:r>
              <a:rPr sz="3200" spc="-105" dirty="0"/>
              <a:t> </a:t>
            </a:r>
            <a:r>
              <a:rPr sz="3200" spc="-45" dirty="0"/>
              <a:t>звука</a:t>
            </a:r>
            <a:endParaRPr sz="3200"/>
          </a:p>
        </p:txBody>
      </p:sp>
      <p:sp>
        <p:nvSpPr>
          <p:cNvPr id="3" name="object 3"/>
          <p:cNvSpPr txBox="1"/>
          <p:nvPr/>
        </p:nvSpPr>
        <p:spPr>
          <a:xfrm>
            <a:off x="1145844" y="1689607"/>
            <a:ext cx="4107815" cy="3308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 b="1" dirty="0">
                <a:latin typeface="Times New Roman"/>
                <a:cs typeface="Times New Roman"/>
              </a:rPr>
              <a:t>Произнеси</a:t>
            </a:r>
            <a:r>
              <a:rPr sz="2000" b="1" spc="-70" dirty="0">
                <a:latin typeface="Times New Roman"/>
                <a:cs typeface="Times New Roman"/>
              </a:rPr>
              <a:t> </a:t>
            </a:r>
            <a:r>
              <a:rPr sz="2000" b="1" dirty="0">
                <a:latin typeface="Times New Roman"/>
                <a:cs typeface="Times New Roman"/>
              </a:rPr>
              <a:t>слоги</a:t>
            </a:r>
            <a:r>
              <a:rPr sz="2000" b="1" spc="-45" dirty="0">
                <a:latin typeface="Times New Roman"/>
                <a:cs typeface="Times New Roman"/>
              </a:rPr>
              <a:t> </a:t>
            </a:r>
            <a:r>
              <a:rPr sz="2000" b="1" dirty="0">
                <a:latin typeface="Times New Roman"/>
                <a:cs typeface="Times New Roman"/>
              </a:rPr>
              <a:t>отрывисто,</a:t>
            </a:r>
            <a:r>
              <a:rPr sz="2000" b="1" spc="-30" dirty="0">
                <a:latin typeface="Times New Roman"/>
                <a:cs typeface="Times New Roman"/>
              </a:rPr>
              <a:t> </a:t>
            </a:r>
            <a:r>
              <a:rPr sz="2000" b="1" spc="-10" dirty="0">
                <a:latin typeface="Times New Roman"/>
                <a:cs typeface="Times New Roman"/>
              </a:rPr>
              <a:t>четко.</a:t>
            </a:r>
            <a:endParaRPr sz="2000">
              <a:latin typeface="Times New Roman"/>
              <a:cs typeface="Times New Roman"/>
            </a:endParaRPr>
          </a:p>
        </p:txBody>
      </p:sp>
      <p:graphicFrame>
        <p:nvGraphicFramePr>
          <p:cNvPr id="4" name="object 4"/>
          <p:cNvGraphicFramePr>
            <a:graphicFrameLocks noGrp="1"/>
          </p:cNvGraphicFramePr>
          <p:nvPr/>
        </p:nvGraphicFramePr>
        <p:xfrm>
          <a:off x="1126794" y="2034820"/>
          <a:ext cx="7703184" cy="89026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59131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876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4467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92735">
                <a:tc>
                  <a:txBody>
                    <a:bodyPr/>
                    <a:lstStyle/>
                    <a:p>
                      <a:pPr marL="31750">
                        <a:lnSpc>
                          <a:spcPts val="2185"/>
                        </a:lnSpc>
                      </a:pPr>
                      <a:r>
                        <a:rPr sz="2000" spc="-25" dirty="0">
                          <a:latin typeface="Times New Roman"/>
                          <a:cs typeface="Times New Roman"/>
                        </a:rPr>
                        <a:t>ка</a:t>
                      </a:r>
                      <a:endParaRPr sz="2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23215">
                        <a:lnSpc>
                          <a:spcPts val="2185"/>
                        </a:lnSpc>
                      </a:pPr>
                      <a:r>
                        <a:rPr sz="2000" spc="-25" dirty="0">
                          <a:latin typeface="Times New Roman"/>
                          <a:cs typeface="Times New Roman"/>
                        </a:rPr>
                        <a:t>пка</a:t>
                      </a:r>
                      <a:endParaRPr sz="2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444500" algn="ctr">
                        <a:lnSpc>
                          <a:spcPts val="2185"/>
                        </a:lnSpc>
                      </a:pPr>
                      <a:r>
                        <a:rPr sz="2000" dirty="0">
                          <a:latin typeface="Times New Roman"/>
                          <a:cs typeface="Times New Roman"/>
                        </a:rPr>
                        <a:t>тка</a:t>
                      </a:r>
                      <a:r>
                        <a:rPr sz="2000" spc="-3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000" dirty="0">
                          <a:latin typeface="Times New Roman"/>
                          <a:cs typeface="Times New Roman"/>
                        </a:rPr>
                        <a:t>—</a:t>
                      </a:r>
                      <a:r>
                        <a:rPr sz="2000" spc="-3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000" spc="-10" dirty="0">
                          <a:latin typeface="Times New Roman"/>
                          <a:cs typeface="Times New Roman"/>
                        </a:rPr>
                        <a:t>тко</a:t>
                      </a:r>
                      <a:r>
                        <a:rPr sz="2000" spc="-4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000" dirty="0">
                          <a:latin typeface="Times New Roman"/>
                          <a:cs typeface="Times New Roman"/>
                        </a:rPr>
                        <a:t>—</a:t>
                      </a:r>
                      <a:r>
                        <a:rPr sz="2000" spc="-3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000" dirty="0">
                          <a:latin typeface="Times New Roman"/>
                          <a:cs typeface="Times New Roman"/>
                        </a:rPr>
                        <a:t>тку</a:t>
                      </a:r>
                      <a:r>
                        <a:rPr sz="2000" spc="-4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000" dirty="0">
                          <a:latin typeface="Times New Roman"/>
                          <a:cs typeface="Times New Roman"/>
                        </a:rPr>
                        <a:t>—</a:t>
                      </a:r>
                      <a:r>
                        <a:rPr sz="2000" spc="-3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000" spc="-25" dirty="0">
                          <a:latin typeface="Times New Roman"/>
                          <a:cs typeface="Times New Roman"/>
                        </a:rPr>
                        <a:t>ткы</a:t>
                      </a:r>
                      <a:endParaRPr sz="2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marL="31750">
                        <a:lnSpc>
                          <a:spcPts val="2275"/>
                        </a:lnSpc>
                      </a:pPr>
                      <a:r>
                        <a:rPr sz="2000" spc="-15" dirty="0">
                          <a:latin typeface="Times New Roman"/>
                          <a:cs typeface="Times New Roman"/>
                        </a:rPr>
                        <a:t>ка—</a:t>
                      </a:r>
                      <a:r>
                        <a:rPr sz="2000" spc="-25" dirty="0">
                          <a:latin typeface="Times New Roman"/>
                          <a:cs typeface="Times New Roman"/>
                        </a:rPr>
                        <a:t>ка</a:t>
                      </a:r>
                      <a:endParaRPr sz="2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02260">
                        <a:lnSpc>
                          <a:spcPts val="2275"/>
                        </a:lnSpc>
                      </a:pPr>
                      <a:r>
                        <a:rPr sz="2000" spc="-25" dirty="0">
                          <a:latin typeface="Times New Roman"/>
                          <a:cs typeface="Times New Roman"/>
                        </a:rPr>
                        <a:t>пка—пко</a:t>
                      </a:r>
                      <a:endParaRPr sz="2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17855">
                        <a:lnSpc>
                          <a:spcPts val="2275"/>
                        </a:lnSpc>
                      </a:pPr>
                      <a:r>
                        <a:rPr sz="2000" dirty="0">
                          <a:latin typeface="Times New Roman"/>
                          <a:cs typeface="Times New Roman"/>
                        </a:rPr>
                        <a:t>мка</a:t>
                      </a:r>
                      <a:r>
                        <a:rPr sz="2000" spc="-4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000" dirty="0">
                          <a:latin typeface="Times New Roman"/>
                          <a:cs typeface="Times New Roman"/>
                        </a:rPr>
                        <a:t>—</a:t>
                      </a:r>
                      <a:r>
                        <a:rPr sz="2000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000" dirty="0">
                          <a:latin typeface="Times New Roman"/>
                          <a:cs typeface="Times New Roman"/>
                        </a:rPr>
                        <a:t>мко</a:t>
                      </a:r>
                      <a:r>
                        <a:rPr sz="2000" spc="-4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000" dirty="0">
                          <a:latin typeface="Times New Roman"/>
                          <a:cs typeface="Times New Roman"/>
                        </a:rPr>
                        <a:t>—</a:t>
                      </a:r>
                      <a:r>
                        <a:rPr sz="2000" spc="-3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000" dirty="0">
                          <a:latin typeface="Times New Roman"/>
                          <a:cs typeface="Times New Roman"/>
                        </a:rPr>
                        <a:t>мку</a:t>
                      </a:r>
                      <a:r>
                        <a:rPr sz="2000" spc="-4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000" dirty="0">
                          <a:latin typeface="Times New Roman"/>
                          <a:cs typeface="Times New Roman"/>
                        </a:rPr>
                        <a:t>—</a:t>
                      </a:r>
                      <a:r>
                        <a:rPr sz="2000" spc="-3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000" spc="-25" dirty="0">
                          <a:latin typeface="Times New Roman"/>
                          <a:cs typeface="Times New Roman"/>
                        </a:rPr>
                        <a:t>мкы</a:t>
                      </a:r>
                      <a:endParaRPr sz="2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2735">
                <a:tc>
                  <a:txBody>
                    <a:bodyPr/>
                    <a:lstStyle/>
                    <a:p>
                      <a:pPr marL="31750">
                        <a:lnSpc>
                          <a:spcPts val="2210"/>
                        </a:lnSpc>
                      </a:pPr>
                      <a:r>
                        <a:rPr sz="2000" spc="-15" dirty="0">
                          <a:latin typeface="Times New Roman"/>
                          <a:cs typeface="Times New Roman"/>
                        </a:rPr>
                        <a:t>ка—</a:t>
                      </a:r>
                      <a:r>
                        <a:rPr sz="2000" spc="-40" dirty="0">
                          <a:latin typeface="Times New Roman"/>
                          <a:cs typeface="Times New Roman"/>
                        </a:rPr>
                        <a:t>ко—</a:t>
                      </a:r>
                      <a:r>
                        <a:rPr sz="2000" spc="-25" dirty="0">
                          <a:latin typeface="Times New Roman"/>
                          <a:cs typeface="Times New Roman"/>
                        </a:rPr>
                        <a:t>кы</a:t>
                      </a:r>
                      <a:endParaRPr sz="2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85115">
                        <a:lnSpc>
                          <a:spcPts val="2210"/>
                        </a:lnSpc>
                      </a:pPr>
                      <a:r>
                        <a:rPr sz="2000" spc="-25" dirty="0">
                          <a:latin typeface="Times New Roman"/>
                          <a:cs typeface="Times New Roman"/>
                        </a:rPr>
                        <a:t>пка—</a:t>
                      </a:r>
                      <a:r>
                        <a:rPr sz="2000" dirty="0">
                          <a:latin typeface="Times New Roman"/>
                          <a:cs typeface="Times New Roman"/>
                        </a:rPr>
                        <a:t>пко—</a:t>
                      </a:r>
                      <a:r>
                        <a:rPr sz="2000" spc="-9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000" spc="-25" dirty="0">
                          <a:latin typeface="Times New Roman"/>
                          <a:cs typeface="Times New Roman"/>
                        </a:rPr>
                        <a:t>пку</a:t>
                      </a:r>
                      <a:endParaRPr sz="2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02615">
                        <a:lnSpc>
                          <a:spcPts val="2210"/>
                        </a:lnSpc>
                      </a:pPr>
                      <a:r>
                        <a:rPr sz="2000" dirty="0">
                          <a:latin typeface="Times New Roman"/>
                          <a:cs typeface="Times New Roman"/>
                        </a:rPr>
                        <a:t>тка</a:t>
                      </a:r>
                      <a:r>
                        <a:rPr sz="2000" spc="-3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000" dirty="0">
                          <a:latin typeface="Times New Roman"/>
                          <a:cs typeface="Times New Roman"/>
                        </a:rPr>
                        <a:t>—</a:t>
                      </a:r>
                      <a:r>
                        <a:rPr sz="2000" spc="-4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000" dirty="0">
                          <a:latin typeface="Times New Roman"/>
                          <a:cs typeface="Times New Roman"/>
                        </a:rPr>
                        <a:t>тка</a:t>
                      </a:r>
                      <a:r>
                        <a:rPr sz="2000" spc="-3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000" dirty="0">
                          <a:latin typeface="Times New Roman"/>
                          <a:cs typeface="Times New Roman"/>
                        </a:rPr>
                        <a:t>—</a:t>
                      </a:r>
                      <a:r>
                        <a:rPr sz="2000" spc="-4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000" dirty="0">
                          <a:latin typeface="Times New Roman"/>
                          <a:cs typeface="Times New Roman"/>
                        </a:rPr>
                        <a:t>тка—</a:t>
                      </a:r>
                      <a:r>
                        <a:rPr sz="2000" spc="-4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000" spc="-25" dirty="0">
                          <a:latin typeface="Times New Roman"/>
                          <a:cs typeface="Times New Roman"/>
                        </a:rPr>
                        <a:t>мка</a:t>
                      </a:r>
                      <a:endParaRPr sz="2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5" name="object 5"/>
          <p:cNvSpPr txBox="1"/>
          <p:nvPr/>
        </p:nvSpPr>
        <p:spPr>
          <a:xfrm>
            <a:off x="1145844" y="3518661"/>
            <a:ext cx="7002780" cy="27698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 b="1" dirty="0">
                <a:latin typeface="Times New Roman"/>
                <a:cs typeface="Times New Roman"/>
              </a:rPr>
              <a:t>Произнеси</a:t>
            </a:r>
            <a:r>
              <a:rPr sz="2000" b="1" spc="-70" dirty="0">
                <a:latin typeface="Times New Roman"/>
                <a:cs typeface="Times New Roman"/>
              </a:rPr>
              <a:t> </a:t>
            </a:r>
            <a:r>
              <a:rPr sz="2000" b="1" dirty="0">
                <a:latin typeface="Times New Roman"/>
                <a:cs typeface="Times New Roman"/>
              </a:rPr>
              <a:t>слова</a:t>
            </a:r>
            <a:r>
              <a:rPr sz="2000" b="1" spc="-55" dirty="0">
                <a:latin typeface="Times New Roman"/>
                <a:cs typeface="Times New Roman"/>
              </a:rPr>
              <a:t> </a:t>
            </a:r>
            <a:r>
              <a:rPr sz="2000" b="1" dirty="0">
                <a:latin typeface="Times New Roman"/>
                <a:cs typeface="Times New Roman"/>
              </a:rPr>
              <a:t>со</a:t>
            </a:r>
            <a:r>
              <a:rPr sz="2000" b="1" spc="-35" dirty="0">
                <a:latin typeface="Times New Roman"/>
                <a:cs typeface="Times New Roman"/>
              </a:rPr>
              <a:t> </a:t>
            </a:r>
            <a:r>
              <a:rPr sz="2000" b="1" spc="-10" dirty="0">
                <a:latin typeface="Times New Roman"/>
                <a:cs typeface="Times New Roman"/>
              </a:rPr>
              <a:t>звуком</a:t>
            </a:r>
            <a:r>
              <a:rPr sz="2000" b="1" spc="-65" dirty="0">
                <a:latin typeface="Times New Roman"/>
                <a:cs typeface="Times New Roman"/>
              </a:rPr>
              <a:t> </a:t>
            </a:r>
            <a:r>
              <a:rPr sz="2000" b="1" spc="-25" dirty="0">
                <a:latin typeface="Times New Roman"/>
                <a:cs typeface="Times New Roman"/>
              </a:rPr>
              <a:t>«К»</a:t>
            </a:r>
            <a:endParaRPr sz="20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tabLst>
                <a:tab pos="5031740" algn="l"/>
              </a:tabLst>
            </a:pPr>
            <a:r>
              <a:rPr sz="2000" dirty="0">
                <a:latin typeface="Times New Roman"/>
                <a:cs typeface="Times New Roman"/>
              </a:rPr>
              <a:t>«камень,</a:t>
            </a:r>
            <a:r>
              <a:rPr sz="2000" spc="-10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«капля»,</a:t>
            </a:r>
            <a:r>
              <a:rPr sz="2000" spc="-80" dirty="0">
                <a:latin typeface="Times New Roman"/>
                <a:cs typeface="Times New Roman"/>
              </a:rPr>
              <a:t> </a:t>
            </a:r>
            <a:r>
              <a:rPr sz="2000" spc="-10" dirty="0">
                <a:latin typeface="Times New Roman"/>
                <a:cs typeface="Times New Roman"/>
              </a:rPr>
              <a:t>«кони»,</a:t>
            </a:r>
            <a:r>
              <a:rPr sz="2000" spc="-100" dirty="0">
                <a:latin typeface="Times New Roman"/>
                <a:cs typeface="Times New Roman"/>
              </a:rPr>
              <a:t> </a:t>
            </a:r>
            <a:r>
              <a:rPr sz="2000" spc="-10" dirty="0">
                <a:latin typeface="Times New Roman"/>
                <a:cs typeface="Times New Roman"/>
              </a:rPr>
              <a:t>«коты»,</a:t>
            </a:r>
            <a:r>
              <a:rPr sz="2000" spc="-100" dirty="0">
                <a:latin typeface="Times New Roman"/>
                <a:cs typeface="Times New Roman"/>
              </a:rPr>
              <a:t> </a:t>
            </a:r>
            <a:r>
              <a:rPr sz="2000" spc="-10" dirty="0">
                <a:latin typeface="Times New Roman"/>
                <a:cs typeface="Times New Roman"/>
              </a:rPr>
              <a:t>«копыто»,</a:t>
            </a:r>
            <a:r>
              <a:rPr sz="2000" dirty="0">
                <a:latin typeface="Times New Roman"/>
                <a:cs typeface="Times New Roman"/>
              </a:rPr>
              <a:t>	«каток»</a:t>
            </a:r>
            <a:r>
              <a:rPr sz="2000" spc="-130" dirty="0">
                <a:latin typeface="Times New Roman"/>
                <a:cs typeface="Times New Roman"/>
              </a:rPr>
              <a:t> </a:t>
            </a:r>
            <a:r>
              <a:rPr sz="2000" spc="-10" dirty="0">
                <a:latin typeface="Times New Roman"/>
                <a:cs typeface="Times New Roman"/>
              </a:rPr>
              <a:t>«утка»</a:t>
            </a:r>
            <a:endParaRPr sz="20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sz="2000" dirty="0">
                <a:latin typeface="Times New Roman"/>
                <a:cs typeface="Times New Roman"/>
              </a:rPr>
              <a:t>«кукушка</a:t>
            </a:r>
            <a:r>
              <a:rPr sz="2000" spc="-90" dirty="0">
                <a:latin typeface="Times New Roman"/>
                <a:cs typeface="Times New Roman"/>
              </a:rPr>
              <a:t> </a:t>
            </a:r>
            <a:r>
              <a:rPr sz="2000" spc="-10" dirty="0">
                <a:latin typeface="Times New Roman"/>
                <a:cs typeface="Times New Roman"/>
              </a:rPr>
              <a:t>«Коля»,</a:t>
            </a:r>
            <a:r>
              <a:rPr sz="2000" spc="-90" dirty="0">
                <a:latin typeface="Times New Roman"/>
                <a:cs typeface="Times New Roman"/>
              </a:rPr>
              <a:t> </a:t>
            </a:r>
            <a:r>
              <a:rPr sz="2000" spc="-10" dirty="0">
                <a:latin typeface="Times New Roman"/>
                <a:cs typeface="Times New Roman"/>
              </a:rPr>
              <a:t>«Костя»,</a:t>
            </a:r>
            <a:r>
              <a:rPr sz="2000" spc="-100" dirty="0">
                <a:latin typeface="Times New Roman"/>
                <a:cs typeface="Times New Roman"/>
              </a:rPr>
              <a:t> </a:t>
            </a:r>
            <a:r>
              <a:rPr sz="2000" spc="-10" dirty="0">
                <a:latin typeface="Times New Roman"/>
                <a:cs typeface="Times New Roman"/>
              </a:rPr>
              <a:t>«кофе».</a:t>
            </a:r>
            <a:endParaRPr sz="2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2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0"/>
              </a:spcBef>
            </a:pPr>
            <a:endParaRPr sz="20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sz="2000" b="1" dirty="0">
                <a:latin typeface="Times New Roman"/>
                <a:cs typeface="Times New Roman"/>
              </a:rPr>
              <a:t>Произнеси</a:t>
            </a:r>
            <a:r>
              <a:rPr sz="2000" b="1" spc="-65" dirty="0">
                <a:latin typeface="Times New Roman"/>
                <a:cs typeface="Times New Roman"/>
              </a:rPr>
              <a:t> </a:t>
            </a:r>
            <a:r>
              <a:rPr sz="2000" b="1" spc="-10" dirty="0">
                <a:latin typeface="Times New Roman"/>
                <a:cs typeface="Times New Roman"/>
              </a:rPr>
              <a:t>предложения</a:t>
            </a:r>
            <a:r>
              <a:rPr sz="2000" b="1" spc="-45" dirty="0">
                <a:latin typeface="Times New Roman"/>
                <a:cs typeface="Times New Roman"/>
              </a:rPr>
              <a:t> </a:t>
            </a:r>
            <a:r>
              <a:rPr sz="2000" b="1" dirty="0">
                <a:latin typeface="Times New Roman"/>
                <a:cs typeface="Times New Roman"/>
              </a:rPr>
              <a:t>со</a:t>
            </a:r>
            <a:r>
              <a:rPr sz="2000" b="1" spc="-30" dirty="0">
                <a:latin typeface="Times New Roman"/>
                <a:cs typeface="Times New Roman"/>
              </a:rPr>
              <a:t> </a:t>
            </a:r>
            <a:r>
              <a:rPr sz="2000" b="1" spc="-10" dirty="0">
                <a:latin typeface="Times New Roman"/>
                <a:cs typeface="Times New Roman"/>
              </a:rPr>
              <a:t>звуком</a:t>
            </a:r>
            <a:r>
              <a:rPr sz="2000" b="1" spc="-65" dirty="0">
                <a:latin typeface="Times New Roman"/>
                <a:cs typeface="Times New Roman"/>
              </a:rPr>
              <a:t> </a:t>
            </a:r>
            <a:r>
              <a:rPr sz="2000" b="1" spc="-25" dirty="0">
                <a:latin typeface="Times New Roman"/>
                <a:cs typeface="Times New Roman"/>
              </a:rPr>
              <a:t>«К»</a:t>
            </a:r>
            <a:endParaRPr sz="20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sz="2000" dirty="0">
                <a:latin typeface="Times New Roman"/>
                <a:cs typeface="Times New Roman"/>
              </a:rPr>
              <a:t>«Утром</a:t>
            </a:r>
            <a:r>
              <a:rPr sz="2000" spc="-8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папа</a:t>
            </a:r>
            <a:r>
              <a:rPr sz="2000" spc="-5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пьет</a:t>
            </a:r>
            <a:r>
              <a:rPr sz="2000" spc="-5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кофе»,</a:t>
            </a:r>
            <a:r>
              <a:rPr sz="2000" spc="-6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«У</a:t>
            </a:r>
            <a:r>
              <a:rPr sz="2000" spc="-65" dirty="0">
                <a:latin typeface="Times New Roman"/>
                <a:cs typeface="Times New Roman"/>
              </a:rPr>
              <a:t> </a:t>
            </a:r>
            <a:r>
              <a:rPr sz="2000" spc="-20" dirty="0">
                <a:latin typeface="Times New Roman"/>
                <a:cs typeface="Times New Roman"/>
              </a:rPr>
              <a:t>Коли</a:t>
            </a:r>
            <a:r>
              <a:rPr sz="2000" spc="-6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камень»,</a:t>
            </a:r>
            <a:r>
              <a:rPr sz="2000" spc="-60" dirty="0">
                <a:latin typeface="Times New Roman"/>
                <a:cs typeface="Times New Roman"/>
              </a:rPr>
              <a:t> </a:t>
            </a:r>
            <a:r>
              <a:rPr sz="2000" spc="-10" dirty="0">
                <a:latin typeface="Times New Roman"/>
                <a:cs typeface="Times New Roman"/>
              </a:rPr>
              <a:t>«Около</a:t>
            </a:r>
            <a:r>
              <a:rPr sz="2000" spc="-7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дома</a:t>
            </a:r>
            <a:r>
              <a:rPr sz="2000" spc="-80" dirty="0">
                <a:latin typeface="Times New Roman"/>
                <a:cs typeface="Times New Roman"/>
              </a:rPr>
              <a:t> </a:t>
            </a:r>
            <a:r>
              <a:rPr sz="2000" spc="-10" dirty="0">
                <a:latin typeface="Times New Roman"/>
                <a:cs typeface="Times New Roman"/>
              </a:rPr>
              <a:t>каток»,</a:t>
            </a:r>
            <a:endParaRPr sz="20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sz="2000" spc="-25" dirty="0">
                <a:latin typeface="Times New Roman"/>
                <a:cs typeface="Times New Roman"/>
              </a:rPr>
              <a:t>«Кукушка</a:t>
            </a:r>
            <a:r>
              <a:rPr sz="2000" spc="-5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кукует:</a:t>
            </a:r>
            <a:r>
              <a:rPr sz="2000" spc="-65" dirty="0">
                <a:latin typeface="Times New Roman"/>
                <a:cs typeface="Times New Roman"/>
              </a:rPr>
              <a:t> </a:t>
            </a:r>
            <a:r>
              <a:rPr sz="2000" spc="-55" dirty="0">
                <a:latin typeface="Times New Roman"/>
                <a:cs typeface="Times New Roman"/>
              </a:rPr>
              <a:t>“Ку-</a:t>
            </a:r>
            <a:r>
              <a:rPr sz="2000" spc="-65" dirty="0">
                <a:latin typeface="Times New Roman"/>
                <a:cs typeface="Times New Roman"/>
              </a:rPr>
              <a:t>ку,</a:t>
            </a:r>
            <a:r>
              <a:rPr sz="2000" spc="-60" dirty="0">
                <a:latin typeface="Times New Roman"/>
                <a:cs typeface="Times New Roman"/>
              </a:rPr>
              <a:t> </a:t>
            </a:r>
            <a:r>
              <a:rPr sz="2000" spc="-20" dirty="0">
                <a:latin typeface="Times New Roman"/>
                <a:cs typeface="Times New Roman"/>
              </a:rPr>
              <a:t>ку-</a:t>
            </a:r>
            <a:r>
              <a:rPr sz="2000" dirty="0">
                <a:latin typeface="Times New Roman"/>
                <a:cs typeface="Times New Roman"/>
              </a:rPr>
              <a:t>ку!”»</a:t>
            </a:r>
            <a:r>
              <a:rPr sz="2000" spc="-8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«Костя</a:t>
            </a:r>
            <a:r>
              <a:rPr sz="2000" spc="-6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катается</a:t>
            </a:r>
            <a:r>
              <a:rPr sz="2000" spc="-6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на</a:t>
            </a:r>
            <a:r>
              <a:rPr sz="2000" spc="-65" dirty="0">
                <a:latin typeface="Times New Roman"/>
                <a:cs typeface="Times New Roman"/>
              </a:rPr>
              <a:t> </a:t>
            </a:r>
            <a:r>
              <a:rPr sz="2000" spc="-10" dirty="0">
                <a:latin typeface="Times New Roman"/>
                <a:cs typeface="Times New Roman"/>
              </a:rPr>
              <a:t>коньках»,</a:t>
            </a:r>
            <a:endParaRPr sz="20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sz="2000" dirty="0">
                <a:latin typeface="Times New Roman"/>
                <a:cs typeface="Times New Roman"/>
              </a:rPr>
              <a:t>«Конь</a:t>
            </a:r>
            <a:r>
              <a:rPr sz="2000" spc="-9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стучит</a:t>
            </a:r>
            <a:r>
              <a:rPr sz="2000" spc="-90" dirty="0">
                <a:latin typeface="Times New Roman"/>
                <a:cs typeface="Times New Roman"/>
              </a:rPr>
              <a:t> </a:t>
            </a:r>
            <a:r>
              <a:rPr sz="2000" spc="-10" dirty="0">
                <a:latin typeface="Times New Roman"/>
                <a:cs typeface="Times New Roman"/>
              </a:rPr>
              <a:t>копытом».</a:t>
            </a:r>
            <a:endParaRPr sz="2000">
              <a:latin typeface="Times New Roman"/>
              <a:cs typeface="Times New Roman"/>
            </a:endParaRPr>
          </a:p>
        </p:txBody>
      </p:sp>
      <p:pic>
        <p:nvPicPr>
          <p:cNvPr id="6" name="object 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188452" y="2993135"/>
            <a:ext cx="3796283" cy="2881884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pc="-45" dirty="0"/>
              <a:t>Поиграем</a:t>
            </a:r>
            <a:r>
              <a:rPr spc="-180" dirty="0"/>
              <a:t> </a:t>
            </a:r>
            <a:r>
              <a:rPr dirty="0"/>
              <a:t>со</a:t>
            </a:r>
            <a:r>
              <a:rPr spc="-130" dirty="0"/>
              <a:t> </a:t>
            </a:r>
            <a:r>
              <a:rPr spc="-114" dirty="0"/>
              <a:t>звуком</a:t>
            </a:r>
            <a:r>
              <a:rPr spc="-130" dirty="0"/>
              <a:t> </a:t>
            </a:r>
            <a:r>
              <a:rPr spc="-25" dirty="0"/>
              <a:t>«К»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1202842" y="1810004"/>
            <a:ext cx="2516505" cy="6356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5"/>
              </a:spcBef>
            </a:pPr>
            <a:r>
              <a:rPr sz="2000" dirty="0">
                <a:latin typeface="Times New Roman"/>
                <a:cs typeface="Times New Roman"/>
              </a:rPr>
              <a:t>Посмотри</a:t>
            </a:r>
            <a:r>
              <a:rPr sz="2000" spc="-4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на</a:t>
            </a:r>
            <a:r>
              <a:rPr sz="2000" spc="-5" dirty="0">
                <a:latin typeface="Times New Roman"/>
                <a:cs typeface="Times New Roman"/>
              </a:rPr>
              <a:t> </a:t>
            </a:r>
            <a:r>
              <a:rPr sz="2000" spc="-35" dirty="0">
                <a:latin typeface="Times New Roman"/>
                <a:cs typeface="Times New Roman"/>
              </a:rPr>
              <a:t>картинку. </a:t>
            </a:r>
            <a:r>
              <a:rPr sz="2000" spc="-25" dirty="0">
                <a:latin typeface="Times New Roman"/>
                <a:cs typeface="Times New Roman"/>
              </a:rPr>
              <a:t>Кого</a:t>
            </a:r>
            <a:r>
              <a:rPr sz="2000" spc="-6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ты</a:t>
            </a:r>
            <a:r>
              <a:rPr sz="2000" spc="-55" dirty="0">
                <a:latin typeface="Times New Roman"/>
                <a:cs typeface="Times New Roman"/>
              </a:rPr>
              <a:t> </a:t>
            </a:r>
            <a:r>
              <a:rPr sz="2000" spc="-10" dirty="0">
                <a:latin typeface="Times New Roman"/>
                <a:cs typeface="Times New Roman"/>
              </a:rPr>
              <a:t>видишь?</a:t>
            </a:r>
            <a:endParaRPr sz="20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3159125">
              <a:lnSpc>
                <a:spcPct val="100000"/>
              </a:lnSpc>
              <a:spcBef>
                <a:spcPts val="105"/>
              </a:spcBef>
            </a:pPr>
            <a:r>
              <a:rPr dirty="0"/>
              <a:t>В</a:t>
            </a:r>
            <a:r>
              <a:rPr spc="-45" dirty="0"/>
              <a:t> </a:t>
            </a:r>
            <a:r>
              <a:rPr dirty="0"/>
              <a:t>слове</a:t>
            </a:r>
            <a:r>
              <a:rPr spc="-40" dirty="0"/>
              <a:t> </a:t>
            </a:r>
            <a:r>
              <a:rPr dirty="0"/>
              <a:t>КОЗА</a:t>
            </a:r>
            <a:r>
              <a:rPr spc="-40" dirty="0"/>
              <a:t> </a:t>
            </a:r>
            <a:r>
              <a:rPr dirty="0"/>
              <a:t>слышим</a:t>
            </a:r>
            <a:r>
              <a:rPr spc="-50" dirty="0"/>
              <a:t> </a:t>
            </a:r>
            <a:r>
              <a:rPr dirty="0"/>
              <a:t>звук</a:t>
            </a:r>
            <a:r>
              <a:rPr spc="-50" dirty="0"/>
              <a:t> </a:t>
            </a:r>
            <a:r>
              <a:rPr spc="-20" dirty="0"/>
              <a:t>«К». </a:t>
            </a:r>
            <a:r>
              <a:rPr spc="-35" dirty="0"/>
              <a:t>Где</a:t>
            </a:r>
            <a:r>
              <a:rPr spc="-65" dirty="0"/>
              <a:t> </a:t>
            </a:r>
            <a:r>
              <a:rPr dirty="0"/>
              <a:t>ты</a:t>
            </a:r>
            <a:r>
              <a:rPr spc="-60" dirty="0"/>
              <a:t> </a:t>
            </a:r>
            <a:r>
              <a:rPr dirty="0"/>
              <a:t>слышишь</a:t>
            </a:r>
            <a:r>
              <a:rPr spc="-55" dirty="0"/>
              <a:t> </a:t>
            </a:r>
            <a:r>
              <a:rPr dirty="0"/>
              <a:t>звук</a:t>
            </a:r>
            <a:r>
              <a:rPr spc="-65" dirty="0"/>
              <a:t> </a:t>
            </a:r>
            <a:r>
              <a:rPr spc="-20" dirty="0"/>
              <a:t>«К»?</a:t>
            </a:r>
          </a:p>
          <a:p>
            <a:pPr marL="12700">
              <a:lnSpc>
                <a:spcPct val="100000"/>
              </a:lnSpc>
            </a:pPr>
            <a:r>
              <a:rPr dirty="0"/>
              <a:t>Правильно!</a:t>
            </a:r>
            <a:r>
              <a:rPr spc="-35" dirty="0"/>
              <a:t> </a:t>
            </a:r>
            <a:r>
              <a:rPr dirty="0"/>
              <a:t>В</a:t>
            </a:r>
            <a:r>
              <a:rPr spc="-40" dirty="0"/>
              <a:t> </a:t>
            </a:r>
            <a:r>
              <a:rPr dirty="0"/>
              <a:t>начале</a:t>
            </a:r>
            <a:r>
              <a:rPr spc="-30" dirty="0"/>
              <a:t> </a:t>
            </a:r>
            <a:r>
              <a:rPr dirty="0"/>
              <a:t>слова.</a:t>
            </a:r>
            <a:r>
              <a:rPr spc="-40" dirty="0"/>
              <a:t> </a:t>
            </a:r>
            <a:r>
              <a:rPr dirty="0"/>
              <a:t>А</a:t>
            </a:r>
            <a:r>
              <a:rPr spc="-35" dirty="0"/>
              <a:t> </a:t>
            </a:r>
            <a:r>
              <a:rPr dirty="0"/>
              <a:t>теперь</a:t>
            </a:r>
            <a:r>
              <a:rPr spc="-30" dirty="0"/>
              <a:t> </a:t>
            </a:r>
            <a:r>
              <a:rPr dirty="0"/>
              <a:t>произнесем</a:t>
            </a:r>
            <a:r>
              <a:rPr spc="-45" dirty="0"/>
              <a:t> </a:t>
            </a:r>
            <a:r>
              <a:rPr dirty="0"/>
              <a:t>слово</a:t>
            </a:r>
            <a:r>
              <a:rPr spc="-45" dirty="0"/>
              <a:t> </a:t>
            </a:r>
            <a:r>
              <a:rPr spc="-20" dirty="0"/>
              <a:t>ЖУК.</a:t>
            </a:r>
          </a:p>
          <a:p>
            <a:pPr marL="12700">
              <a:lnSpc>
                <a:spcPct val="100000"/>
              </a:lnSpc>
            </a:pPr>
            <a:r>
              <a:rPr spc="-35" dirty="0"/>
              <a:t>Где</a:t>
            </a:r>
            <a:r>
              <a:rPr spc="-80" dirty="0"/>
              <a:t> </a:t>
            </a:r>
            <a:r>
              <a:rPr dirty="0"/>
              <a:t>слышишь</a:t>
            </a:r>
            <a:r>
              <a:rPr spc="-65" dirty="0"/>
              <a:t> </a:t>
            </a:r>
            <a:r>
              <a:rPr dirty="0"/>
              <a:t>звук</a:t>
            </a:r>
            <a:r>
              <a:rPr spc="-65" dirty="0"/>
              <a:t> </a:t>
            </a:r>
            <a:r>
              <a:rPr spc="-20" dirty="0"/>
              <a:t>«К»?</a:t>
            </a:r>
          </a:p>
          <a:p>
            <a:pPr marL="12700">
              <a:lnSpc>
                <a:spcPct val="100000"/>
              </a:lnSpc>
            </a:pPr>
            <a:r>
              <a:rPr dirty="0"/>
              <a:t>Правильно!</a:t>
            </a:r>
            <a:r>
              <a:rPr spc="-60" dirty="0"/>
              <a:t> </a:t>
            </a:r>
            <a:r>
              <a:rPr dirty="0"/>
              <a:t>В</a:t>
            </a:r>
            <a:r>
              <a:rPr spc="-65" dirty="0"/>
              <a:t> </a:t>
            </a:r>
            <a:r>
              <a:rPr spc="-10" dirty="0"/>
              <a:t>конце</a:t>
            </a:r>
            <a:r>
              <a:rPr spc="-60" dirty="0"/>
              <a:t> </a:t>
            </a:r>
            <a:r>
              <a:rPr spc="-10" dirty="0"/>
              <a:t>слова.</a:t>
            </a:r>
          </a:p>
          <a:p>
            <a:pPr marL="12700" marR="2270125">
              <a:lnSpc>
                <a:spcPct val="100000"/>
              </a:lnSpc>
            </a:pPr>
            <a:r>
              <a:rPr dirty="0"/>
              <a:t>А</a:t>
            </a:r>
            <a:r>
              <a:rPr spc="-50" dirty="0"/>
              <a:t> </a:t>
            </a:r>
            <a:r>
              <a:rPr dirty="0"/>
              <a:t>в</a:t>
            </a:r>
            <a:r>
              <a:rPr spc="-45" dirty="0"/>
              <a:t> </a:t>
            </a:r>
            <a:r>
              <a:rPr dirty="0"/>
              <a:t>слове</a:t>
            </a:r>
            <a:r>
              <a:rPr spc="-50" dirty="0"/>
              <a:t> </a:t>
            </a:r>
            <a:r>
              <a:rPr dirty="0"/>
              <a:t>УТКА,</a:t>
            </a:r>
            <a:r>
              <a:rPr spc="-50" dirty="0"/>
              <a:t> </a:t>
            </a:r>
            <a:r>
              <a:rPr dirty="0"/>
              <a:t>где</a:t>
            </a:r>
            <a:r>
              <a:rPr spc="-50" dirty="0"/>
              <a:t> </a:t>
            </a:r>
            <a:r>
              <a:rPr dirty="0"/>
              <a:t>слышишь</a:t>
            </a:r>
            <a:r>
              <a:rPr spc="-45" dirty="0"/>
              <a:t> </a:t>
            </a:r>
            <a:r>
              <a:rPr dirty="0"/>
              <a:t>звук</a:t>
            </a:r>
            <a:r>
              <a:rPr spc="-55" dirty="0"/>
              <a:t> </a:t>
            </a:r>
            <a:r>
              <a:rPr spc="-20" dirty="0"/>
              <a:t>«К»? </a:t>
            </a:r>
            <a:r>
              <a:rPr dirty="0"/>
              <a:t>Правильно!</a:t>
            </a:r>
            <a:r>
              <a:rPr spc="-35" dirty="0"/>
              <a:t> </a:t>
            </a:r>
            <a:r>
              <a:rPr dirty="0"/>
              <a:t>В</a:t>
            </a:r>
            <a:r>
              <a:rPr spc="-45" dirty="0"/>
              <a:t> </a:t>
            </a:r>
            <a:r>
              <a:rPr dirty="0"/>
              <a:t>середине</a:t>
            </a:r>
            <a:r>
              <a:rPr spc="-45" dirty="0"/>
              <a:t> </a:t>
            </a:r>
            <a:r>
              <a:rPr spc="-10" dirty="0"/>
              <a:t>слова.</a:t>
            </a:r>
          </a:p>
          <a:p>
            <a:pPr marL="12700" marR="285750">
              <a:lnSpc>
                <a:spcPct val="100000"/>
              </a:lnSpc>
            </a:pPr>
            <a:r>
              <a:rPr dirty="0"/>
              <a:t>Звуки</a:t>
            </a:r>
            <a:r>
              <a:rPr spc="-45" dirty="0"/>
              <a:t> </a:t>
            </a:r>
            <a:r>
              <a:rPr dirty="0"/>
              <a:t>могут</a:t>
            </a:r>
            <a:r>
              <a:rPr spc="-50" dirty="0"/>
              <a:t> </a:t>
            </a:r>
            <a:r>
              <a:rPr spc="-10" dirty="0"/>
              <a:t>находится</a:t>
            </a:r>
            <a:r>
              <a:rPr spc="-55" dirty="0"/>
              <a:t> </a:t>
            </a:r>
            <a:r>
              <a:rPr dirty="0"/>
              <a:t>в</a:t>
            </a:r>
            <a:r>
              <a:rPr spc="-55" dirty="0"/>
              <a:t> </a:t>
            </a:r>
            <a:r>
              <a:rPr dirty="0"/>
              <a:t>начале</a:t>
            </a:r>
            <a:r>
              <a:rPr spc="-40" dirty="0"/>
              <a:t> </a:t>
            </a:r>
            <a:r>
              <a:rPr dirty="0"/>
              <a:t>слова,</a:t>
            </a:r>
            <a:r>
              <a:rPr spc="-55" dirty="0"/>
              <a:t> </a:t>
            </a:r>
            <a:r>
              <a:rPr dirty="0"/>
              <a:t>в</a:t>
            </a:r>
            <a:r>
              <a:rPr spc="-45" dirty="0"/>
              <a:t> </a:t>
            </a:r>
            <a:r>
              <a:rPr spc="-10" dirty="0"/>
              <a:t>конце</a:t>
            </a:r>
            <a:r>
              <a:rPr spc="-45" dirty="0"/>
              <a:t> </a:t>
            </a:r>
            <a:r>
              <a:rPr dirty="0"/>
              <a:t>и</a:t>
            </a:r>
            <a:r>
              <a:rPr spc="-45" dirty="0"/>
              <a:t> </a:t>
            </a:r>
            <a:r>
              <a:rPr dirty="0"/>
              <a:t>в</a:t>
            </a:r>
            <a:r>
              <a:rPr spc="-45" dirty="0"/>
              <a:t> </a:t>
            </a:r>
            <a:r>
              <a:rPr spc="-10" dirty="0"/>
              <a:t>середине слова.</a:t>
            </a:r>
          </a:p>
          <a:p>
            <a:pPr>
              <a:lnSpc>
                <a:spcPct val="100000"/>
              </a:lnSpc>
              <a:spcBef>
                <a:spcPts val="55"/>
              </a:spcBef>
            </a:pPr>
            <a:endParaRPr spc="-10" dirty="0"/>
          </a:p>
          <a:p>
            <a:pPr marL="12700">
              <a:lnSpc>
                <a:spcPct val="100000"/>
              </a:lnSpc>
            </a:pPr>
            <a:r>
              <a:rPr spc="-10" dirty="0"/>
              <a:t>Молодец!</a:t>
            </a:r>
            <a:r>
              <a:rPr spc="-60" dirty="0"/>
              <a:t> </a:t>
            </a:r>
            <a:r>
              <a:rPr dirty="0"/>
              <a:t>У</a:t>
            </a:r>
            <a:r>
              <a:rPr spc="-45" dirty="0"/>
              <a:t> </a:t>
            </a:r>
            <a:r>
              <a:rPr dirty="0"/>
              <a:t>тебя</a:t>
            </a:r>
            <a:r>
              <a:rPr spc="-35" dirty="0"/>
              <a:t> </a:t>
            </a:r>
            <a:r>
              <a:rPr dirty="0"/>
              <a:t>все</a:t>
            </a:r>
            <a:r>
              <a:rPr spc="-30" dirty="0"/>
              <a:t> </a:t>
            </a:r>
            <a:r>
              <a:rPr spc="-10" dirty="0"/>
              <a:t>отлично</a:t>
            </a:r>
            <a:r>
              <a:rPr spc="-50" dirty="0"/>
              <a:t> </a:t>
            </a:r>
            <a:r>
              <a:rPr spc="-10" dirty="0"/>
              <a:t>получается!</a:t>
            </a:r>
          </a:p>
        </p:txBody>
      </p:sp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9351264" y="1965960"/>
            <a:ext cx="2301239" cy="2010156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613647" y="4207764"/>
            <a:ext cx="2825496" cy="1842516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4596384" y="1786127"/>
            <a:ext cx="1411224" cy="1653539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541</Words>
  <Application>Microsoft Office PowerPoint</Application>
  <PresentationFormat>Широкоэкранный</PresentationFormat>
  <Paragraphs>86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4" baseType="lpstr">
      <vt:lpstr>Times New Roman</vt:lpstr>
      <vt:lpstr>Office Theme</vt:lpstr>
      <vt:lpstr>ЗВУК И БУКВА «К» </vt:lpstr>
      <vt:lpstr>Артикуляционная гимнастика</vt:lpstr>
      <vt:lpstr>Дыхательная гимнастика</vt:lpstr>
      <vt:lpstr>Постановка звука «К»</vt:lpstr>
      <vt:lpstr>Игра «Прослушай и повтори»</vt:lpstr>
      <vt:lpstr>Игра «Выбирай не ошибись»</vt:lpstr>
      <vt:lpstr>Физминутка</vt:lpstr>
      <vt:lpstr>Автоматизация звука</vt:lpstr>
      <vt:lpstr>Поиграем со звуком «К»</vt:lpstr>
      <vt:lpstr>Буква</vt:lpstr>
      <vt:lpstr>Презентация PowerPoint</vt:lpstr>
      <vt:lpstr>Занятие закончилось. Молодец! Занимайтесь играя!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ЗВУК И БУКВА «К» </dc:title>
  <cp:lastModifiedBy>RePack by Diakov</cp:lastModifiedBy>
  <cp:revision>1</cp:revision>
  <dcterms:created xsi:type="dcterms:W3CDTF">2024-05-22T05:58:22Z</dcterms:created>
  <dcterms:modified xsi:type="dcterms:W3CDTF">2024-05-22T05:59:48Z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2020-04-12T00:00:00Z</vt:filetime>
  </property>
  <property fmtid="{D5CDD505-2E9C-101B-9397-08002B2CF9AE}" pid="3" name="Creator">
    <vt:lpwstr>Microsoft® PowerPoint® 2019</vt:lpwstr>
  </property>
  <property fmtid="{D5CDD505-2E9C-101B-9397-08002B2CF9AE}" pid="4" name="LastSaved">
    <vt:filetime>2024-05-22T00:00:00Z</vt:filetime>
  </property>
  <property fmtid="{D5CDD505-2E9C-101B-9397-08002B2CF9AE}" pid="5" name="Producer">
    <vt:lpwstr>CloudConvert</vt:lpwstr>
  </property>
</Properties>
</file>