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1689-33F5-4680-BC47-856A85B682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257E09CE-B4CA-4DEC-A875-E57BE5ED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37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1689-33F5-4680-BC47-856A85B682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E09CE-B4CA-4DEC-A875-E57BE5ED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230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1689-33F5-4680-BC47-856A85B682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E09CE-B4CA-4DEC-A875-E57BE5ED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143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1689-33F5-4680-BC47-856A85B682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E09CE-B4CA-4DEC-A875-E57BE5ED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58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FA11689-33F5-4680-BC47-856A85B682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257E09CE-B4CA-4DEC-A875-E57BE5ED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892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1689-33F5-4680-BC47-856A85B682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E09CE-B4CA-4DEC-A875-E57BE5ED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564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1689-33F5-4680-BC47-856A85B682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E09CE-B4CA-4DEC-A875-E57BE5ED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439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1689-33F5-4680-BC47-856A85B682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E09CE-B4CA-4DEC-A875-E57BE5ED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967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1689-33F5-4680-BC47-856A85B682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E09CE-B4CA-4DEC-A875-E57BE5ED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622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1689-33F5-4680-BC47-856A85B682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E09CE-B4CA-4DEC-A875-E57BE5ED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064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1689-33F5-4680-BC47-856A85B682C2}" type="datetimeFigureOut">
              <a:rPr lang="ru-RU" smtClean="0"/>
              <a:t>24.03.2024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E09CE-B4CA-4DEC-A875-E57BE5ED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971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DFA11689-33F5-4680-BC47-856A85B682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257E09CE-B4CA-4DEC-A875-E57BE5ED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802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A8DBA-8FAE-A951-31F3-CAC0ADCC12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6000" dirty="0"/>
              <a:t>Правополушарная живопись в работе с детьми с </a:t>
            </a:r>
            <a:r>
              <a:rPr lang="ru-RU" sz="6000" dirty="0" err="1"/>
              <a:t>овз</a:t>
            </a:r>
            <a:endParaRPr lang="ru-RU" sz="6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2D585B1-3DF5-0324-9464-7371F3686C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11151" y="4890853"/>
            <a:ext cx="7891272" cy="1069848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Фролова Ю.В.</a:t>
            </a:r>
          </a:p>
          <a:p>
            <a:r>
              <a:rPr lang="ru-RU" b="1" dirty="0">
                <a:solidFill>
                  <a:srgbClr val="FF0000"/>
                </a:solidFill>
              </a:rPr>
              <a:t>Учитель изобразительного искусства</a:t>
            </a:r>
          </a:p>
        </p:txBody>
      </p:sp>
    </p:spTree>
    <p:extLst>
      <p:ext uri="{BB962C8B-B14F-4D97-AF65-F5344CB8AC3E}">
        <p14:creationId xmlns:p14="http://schemas.microsoft.com/office/powerpoint/2010/main" val="4176344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1">
            <a:extLst>
              <a:ext uri="{FF2B5EF4-FFF2-40B4-BE49-F238E27FC236}">
                <a16:creationId xmlns:a16="http://schemas.microsoft.com/office/drawing/2014/main" id="{D8AFD15B-CF29-4306-884F-47675092F9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3">
            <a:extLst>
              <a:ext uri="{FF2B5EF4-FFF2-40B4-BE49-F238E27FC236}">
                <a16:creationId xmlns:a16="http://schemas.microsoft.com/office/drawing/2014/main" id="{96349AB3-1BD3-41E1-8979-1DBDCB5CD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9866" y="401980"/>
            <a:ext cx="6115733" cy="6456021"/>
          </a:xfrm>
          <a:custGeom>
            <a:avLst/>
            <a:gdLst>
              <a:gd name="connsiteX0" fmla="*/ 2259477 w 6115733"/>
              <a:gd name="connsiteY0" fmla="*/ 433395 h 6456021"/>
              <a:gd name="connsiteX1" fmla="*/ 5681904 w 6115733"/>
              <a:gd name="connsiteY1" fmla="*/ 3852396 h 6456021"/>
              <a:gd name="connsiteX2" fmla="*/ 4679499 w 6115733"/>
              <a:gd name="connsiteY2" fmla="*/ 6269995 h 6456021"/>
              <a:gd name="connsiteX3" fmla="*/ 4474613 w 6115733"/>
              <a:gd name="connsiteY3" fmla="*/ 6456021 h 6456021"/>
              <a:gd name="connsiteX4" fmla="*/ 44341 w 6115733"/>
              <a:gd name="connsiteY4" fmla="*/ 6456021 h 6456021"/>
              <a:gd name="connsiteX5" fmla="*/ 0 w 6115733"/>
              <a:gd name="connsiteY5" fmla="*/ 6415762 h 6456021"/>
              <a:gd name="connsiteX6" fmla="*/ 0 w 6115733"/>
              <a:gd name="connsiteY6" fmla="*/ 1289029 h 6456021"/>
              <a:gd name="connsiteX7" fmla="*/ 82495 w 6115733"/>
              <a:gd name="connsiteY7" fmla="*/ 1214128 h 6456021"/>
              <a:gd name="connsiteX8" fmla="*/ 2259477 w 6115733"/>
              <a:gd name="connsiteY8" fmla="*/ 433395 h 6456021"/>
              <a:gd name="connsiteX9" fmla="*/ 2259477 w 6115733"/>
              <a:gd name="connsiteY9" fmla="*/ 0 h 6456021"/>
              <a:gd name="connsiteX10" fmla="*/ 6115733 w 6115733"/>
              <a:gd name="connsiteY10" fmla="*/ 3852396 h 6456021"/>
              <a:gd name="connsiteX11" fmla="*/ 5235152 w 6115733"/>
              <a:gd name="connsiteY11" fmla="*/ 6302877 h 6456021"/>
              <a:gd name="connsiteX12" fmla="*/ 5095826 w 6115733"/>
              <a:gd name="connsiteY12" fmla="*/ 6456021 h 6456021"/>
              <a:gd name="connsiteX13" fmla="*/ 4617788 w 6115733"/>
              <a:gd name="connsiteY13" fmla="*/ 6456021 h 6456021"/>
              <a:gd name="connsiteX14" fmla="*/ 4747668 w 6115733"/>
              <a:gd name="connsiteY14" fmla="*/ 6338096 h 6456021"/>
              <a:gd name="connsiteX15" fmla="*/ 5778311 w 6115733"/>
              <a:gd name="connsiteY15" fmla="*/ 3852396 h 6456021"/>
              <a:gd name="connsiteX16" fmla="*/ 2259477 w 6115733"/>
              <a:gd name="connsiteY16" fmla="*/ 337085 h 6456021"/>
              <a:gd name="connsiteX17" fmla="*/ 21172 w 6115733"/>
              <a:gd name="connsiteY17" fmla="*/ 1139811 h 6456021"/>
              <a:gd name="connsiteX18" fmla="*/ 0 w 6115733"/>
              <a:gd name="connsiteY18" fmla="*/ 1159034 h 6456021"/>
              <a:gd name="connsiteX19" fmla="*/ 0 w 6115733"/>
              <a:gd name="connsiteY19" fmla="*/ 735177 h 6456021"/>
              <a:gd name="connsiteX20" fmla="*/ 103407 w 6115733"/>
              <a:gd name="connsiteY20" fmla="*/ 657929 h 6456021"/>
              <a:gd name="connsiteX21" fmla="*/ 2259477 w 6115733"/>
              <a:gd name="connsiteY21" fmla="*/ 0 h 645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115733" h="6456021">
                <a:moveTo>
                  <a:pt x="2259477" y="433395"/>
                </a:moveTo>
                <a:cubicBezTo>
                  <a:pt x="4149632" y="433395"/>
                  <a:pt x="5681904" y="1964133"/>
                  <a:pt x="5681904" y="3852396"/>
                </a:cubicBezTo>
                <a:cubicBezTo>
                  <a:pt x="5681904" y="4796527"/>
                  <a:pt x="5298836" y="5651278"/>
                  <a:pt x="4679499" y="6269995"/>
                </a:cubicBezTo>
                <a:lnTo>
                  <a:pt x="4474613" y="6456021"/>
                </a:lnTo>
                <a:lnTo>
                  <a:pt x="44341" y="6456021"/>
                </a:lnTo>
                <a:lnTo>
                  <a:pt x="0" y="6415762"/>
                </a:lnTo>
                <a:lnTo>
                  <a:pt x="0" y="1289029"/>
                </a:lnTo>
                <a:lnTo>
                  <a:pt x="82495" y="1214128"/>
                </a:lnTo>
                <a:cubicBezTo>
                  <a:pt x="674092" y="726388"/>
                  <a:pt x="1432534" y="433395"/>
                  <a:pt x="2259477" y="433395"/>
                </a:cubicBezTo>
                <a:close/>
                <a:moveTo>
                  <a:pt x="2259477" y="0"/>
                </a:moveTo>
                <a:cubicBezTo>
                  <a:pt x="4389229" y="0"/>
                  <a:pt x="6115733" y="1724776"/>
                  <a:pt x="6115733" y="3852396"/>
                </a:cubicBezTo>
                <a:cubicBezTo>
                  <a:pt x="6115733" y="4783230"/>
                  <a:pt x="5785270" y="5636956"/>
                  <a:pt x="5235152" y="6302877"/>
                </a:cubicBezTo>
                <a:lnTo>
                  <a:pt x="5095826" y="6456021"/>
                </a:lnTo>
                <a:lnTo>
                  <a:pt x="4617788" y="6456021"/>
                </a:lnTo>
                <a:lnTo>
                  <a:pt x="4747668" y="6338096"/>
                </a:lnTo>
                <a:cubicBezTo>
                  <a:pt x="5384452" y="5701950"/>
                  <a:pt x="5778311" y="4823122"/>
                  <a:pt x="5778311" y="3852396"/>
                </a:cubicBezTo>
                <a:cubicBezTo>
                  <a:pt x="5778311" y="1910944"/>
                  <a:pt x="4202875" y="337085"/>
                  <a:pt x="2259477" y="337085"/>
                </a:cubicBezTo>
                <a:cubicBezTo>
                  <a:pt x="1409240" y="337085"/>
                  <a:pt x="629434" y="638331"/>
                  <a:pt x="21172" y="1139811"/>
                </a:cubicBezTo>
                <a:lnTo>
                  <a:pt x="0" y="1159034"/>
                </a:lnTo>
                <a:lnTo>
                  <a:pt x="0" y="735177"/>
                </a:lnTo>
                <a:lnTo>
                  <a:pt x="103407" y="657929"/>
                </a:lnTo>
                <a:cubicBezTo>
                  <a:pt x="718869" y="242547"/>
                  <a:pt x="1460820" y="0"/>
                  <a:pt x="2259477" y="0"/>
                </a:cubicBezTo>
                <a:close/>
              </a:path>
            </a:pathLst>
          </a:custGeom>
          <a:blipFill dpi="0" rotWithShape="1">
            <a:blip r:embed="rId2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  <a14:imgEffect>
                        <a14:brightnessContrast bright="-2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pic>
        <p:nvPicPr>
          <p:cNvPr id="5" name="Объект 4" descr="Изображение выглядит как статуя, Человеческое лицо, зарисовк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DFFCBCBB-6905-8D4A-E30D-81ADD09BC3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0" r="28101" b="1"/>
          <a:stretch/>
        </p:blipFill>
        <p:spPr>
          <a:xfrm>
            <a:off x="0" y="401979"/>
            <a:ext cx="6115733" cy="6456021"/>
          </a:xfrm>
          <a:custGeom>
            <a:avLst/>
            <a:gdLst/>
            <a:ahLst/>
            <a:cxnLst/>
            <a:rect l="l" t="t" r="r" b="b"/>
            <a:pathLst>
              <a:path w="6115733" h="6456021">
                <a:moveTo>
                  <a:pt x="2259477" y="433395"/>
                </a:moveTo>
                <a:cubicBezTo>
                  <a:pt x="4149632" y="433395"/>
                  <a:pt x="5681904" y="1964133"/>
                  <a:pt x="5681904" y="3852396"/>
                </a:cubicBezTo>
                <a:cubicBezTo>
                  <a:pt x="5681904" y="4796527"/>
                  <a:pt x="5298836" y="5651278"/>
                  <a:pt x="4679499" y="6269995"/>
                </a:cubicBezTo>
                <a:lnTo>
                  <a:pt x="4474613" y="6456021"/>
                </a:lnTo>
                <a:lnTo>
                  <a:pt x="44341" y="6456021"/>
                </a:lnTo>
                <a:lnTo>
                  <a:pt x="0" y="6415762"/>
                </a:lnTo>
                <a:lnTo>
                  <a:pt x="0" y="1289029"/>
                </a:lnTo>
                <a:lnTo>
                  <a:pt x="82495" y="1214128"/>
                </a:lnTo>
                <a:cubicBezTo>
                  <a:pt x="674092" y="726388"/>
                  <a:pt x="1432534" y="433395"/>
                  <a:pt x="2259477" y="433395"/>
                </a:cubicBezTo>
                <a:close/>
                <a:moveTo>
                  <a:pt x="2259477" y="0"/>
                </a:moveTo>
                <a:cubicBezTo>
                  <a:pt x="4389229" y="0"/>
                  <a:pt x="6115733" y="1724776"/>
                  <a:pt x="6115733" y="3852396"/>
                </a:cubicBezTo>
                <a:cubicBezTo>
                  <a:pt x="6115733" y="4783230"/>
                  <a:pt x="5785270" y="5636956"/>
                  <a:pt x="5235152" y="6302877"/>
                </a:cubicBezTo>
                <a:lnTo>
                  <a:pt x="5095826" y="6456021"/>
                </a:lnTo>
                <a:lnTo>
                  <a:pt x="4617788" y="6456021"/>
                </a:lnTo>
                <a:lnTo>
                  <a:pt x="4747668" y="6338096"/>
                </a:lnTo>
                <a:cubicBezTo>
                  <a:pt x="5384452" y="5701950"/>
                  <a:pt x="5778311" y="4823122"/>
                  <a:pt x="5778311" y="3852396"/>
                </a:cubicBezTo>
                <a:cubicBezTo>
                  <a:pt x="5778311" y="1910944"/>
                  <a:pt x="4202875" y="337085"/>
                  <a:pt x="2259477" y="337085"/>
                </a:cubicBezTo>
                <a:cubicBezTo>
                  <a:pt x="1409240" y="337085"/>
                  <a:pt x="629434" y="638331"/>
                  <a:pt x="21172" y="1139811"/>
                </a:cubicBezTo>
                <a:lnTo>
                  <a:pt x="0" y="1159034"/>
                </a:lnTo>
                <a:lnTo>
                  <a:pt x="0" y="735177"/>
                </a:lnTo>
                <a:lnTo>
                  <a:pt x="103407" y="657929"/>
                </a:lnTo>
                <a:cubicBezTo>
                  <a:pt x="718869" y="242547"/>
                  <a:pt x="1460820" y="0"/>
                  <a:pt x="2259477" y="0"/>
                </a:cubicBezTo>
                <a:close/>
              </a:path>
            </a:pathLst>
          </a:cu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52028C8-C21F-70D4-2ABE-FF4A3B435106}"/>
              </a:ext>
            </a:extLst>
          </p:cNvPr>
          <p:cNvSpPr txBox="1"/>
          <p:nvPr/>
        </p:nvSpPr>
        <p:spPr>
          <a:xfrm>
            <a:off x="6401822" y="401979"/>
            <a:ext cx="5942578" cy="42249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</a:pPr>
            <a:r>
              <a:rPr lang="en-US" sz="2800" dirty="0" err="1">
                <a:solidFill>
                  <a:srgbClr val="000000"/>
                </a:solidFill>
              </a:rPr>
              <a:t>Метод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правополушарного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рисования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основан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на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работах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Роджера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Сперри</a:t>
            </a:r>
            <a:r>
              <a:rPr lang="en-US" sz="2800" dirty="0">
                <a:solidFill>
                  <a:srgbClr val="000000"/>
                </a:solidFill>
              </a:rPr>
              <a:t>, </a:t>
            </a:r>
            <a:r>
              <a:rPr lang="en-US" sz="2800" dirty="0" err="1">
                <a:solidFill>
                  <a:srgbClr val="000000"/>
                </a:solidFill>
              </a:rPr>
              <a:t>который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изучал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деятельность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правого</a:t>
            </a:r>
            <a:r>
              <a:rPr lang="en-US" sz="2800" dirty="0">
                <a:solidFill>
                  <a:srgbClr val="000000"/>
                </a:solidFill>
              </a:rPr>
              <a:t> и </a:t>
            </a:r>
            <a:r>
              <a:rPr lang="en-US" sz="2800" dirty="0" err="1">
                <a:solidFill>
                  <a:srgbClr val="000000"/>
                </a:solidFill>
              </a:rPr>
              <a:t>левого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полушарий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головного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мозга</a:t>
            </a:r>
            <a:r>
              <a:rPr lang="en-US" sz="2800" dirty="0">
                <a:solidFill>
                  <a:srgbClr val="000000"/>
                </a:solidFill>
              </a:rPr>
              <a:t> и, </a:t>
            </a:r>
            <a:r>
              <a:rPr lang="en-US" sz="2800" dirty="0" err="1">
                <a:solidFill>
                  <a:srgbClr val="000000"/>
                </a:solidFill>
              </a:rPr>
              <a:t>совместно</a:t>
            </a:r>
            <a:r>
              <a:rPr lang="en-US" sz="2800" dirty="0">
                <a:solidFill>
                  <a:srgbClr val="000000"/>
                </a:solidFill>
              </a:rPr>
              <a:t> с </a:t>
            </a:r>
            <a:r>
              <a:rPr lang="en-US" sz="2800" dirty="0" err="1">
                <a:solidFill>
                  <a:srgbClr val="000000"/>
                </a:solidFill>
              </a:rPr>
              <a:t>другими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нейрофизиологами</a:t>
            </a:r>
            <a:r>
              <a:rPr lang="en-US" sz="2800" dirty="0">
                <a:solidFill>
                  <a:srgbClr val="000000"/>
                </a:solidFill>
              </a:rPr>
              <a:t>, </a:t>
            </a:r>
            <a:r>
              <a:rPr lang="en-US" sz="2800" dirty="0" err="1">
                <a:solidFill>
                  <a:srgbClr val="000000"/>
                </a:solidFill>
              </a:rPr>
              <a:t>получил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Нобелевскую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премию</a:t>
            </a:r>
            <a:r>
              <a:rPr lang="en-US" sz="2800" dirty="0">
                <a:solidFill>
                  <a:srgbClr val="000000"/>
                </a:solidFill>
              </a:rPr>
              <a:t> в 1981 </a:t>
            </a:r>
            <a:r>
              <a:rPr lang="en-US" sz="2800" dirty="0" err="1">
                <a:solidFill>
                  <a:srgbClr val="000000"/>
                </a:solidFill>
              </a:rPr>
              <a:t>году</a:t>
            </a:r>
            <a:r>
              <a:rPr lang="en-US" sz="2800" dirty="0">
                <a:solidFill>
                  <a:srgbClr val="000000"/>
                </a:solidFill>
              </a:rPr>
              <a:t> “</a:t>
            </a:r>
            <a:r>
              <a:rPr lang="en-US" sz="2800" dirty="0" err="1">
                <a:solidFill>
                  <a:srgbClr val="000000"/>
                </a:solidFill>
              </a:rPr>
              <a:t>За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открытия</a:t>
            </a:r>
            <a:r>
              <a:rPr lang="en-US" sz="2800" dirty="0">
                <a:solidFill>
                  <a:srgbClr val="000000"/>
                </a:solidFill>
              </a:rPr>
              <a:t>, </a:t>
            </a:r>
            <a:r>
              <a:rPr lang="en-US" sz="2800" dirty="0" err="1">
                <a:solidFill>
                  <a:srgbClr val="000000"/>
                </a:solidFill>
              </a:rPr>
              <a:t>касающиеся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функциональной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специализации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полушарий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головного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мозга</a:t>
            </a:r>
            <a:r>
              <a:rPr lang="en-US" sz="2800" dirty="0">
                <a:solidFill>
                  <a:srgbClr val="000000"/>
                </a:solidFill>
              </a:rPr>
              <a:t>”. </a:t>
            </a:r>
            <a:endParaRPr lang="ru-RU" sz="2800" dirty="0">
              <a:solidFill>
                <a:srgbClr val="000000"/>
              </a:solidFill>
            </a:endParaRPr>
          </a:p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</a:pPr>
            <a:endParaRPr lang="ru-RU" sz="2800" dirty="0">
              <a:solidFill>
                <a:srgbClr val="000000"/>
              </a:solidFill>
            </a:endParaRPr>
          </a:p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</a:pPr>
            <a:r>
              <a:rPr lang="en-US" sz="2800" dirty="0" err="1">
                <a:solidFill>
                  <a:srgbClr val="000000"/>
                </a:solidFill>
              </a:rPr>
              <a:t>Он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выяснил</a:t>
            </a:r>
            <a:r>
              <a:rPr lang="en-US" sz="2800" dirty="0">
                <a:solidFill>
                  <a:srgbClr val="000000"/>
                </a:solidFill>
              </a:rPr>
              <a:t>, </a:t>
            </a:r>
            <a:r>
              <a:rPr lang="en-US" sz="2800" dirty="0" err="1">
                <a:solidFill>
                  <a:srgbClr val="000000"/>
                </a:solidFill>
              </a:rPr>
              <a:t>что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правое</a:t>
            </a:r>
            <a:r>
              <a:rPr lang="en-US" sz="2800" dirty="0">
                <a:solidFill>
                  <a:srgbClr val="000000"/>
                </a:solidFill>
              </a:rPr>
              <a:t> и </a:t>
            </a:r>
            <a:r>
              <a:rPr lang="en-US" sz="2800" dirty="0" err="1">
                <a:solidFill>
                  <a:srgbClr val="000000"/>
                </a:solidFill>
              </a:rPr>
              <a:t>левое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полушария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головного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мозга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выполняют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разные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функции</a:t>
            </a:r>
            <a:r>
              <a:rPr lang="en-US" sz="2800" dirty="0">
                <a:solidFill>
                  <a:srgbClr val="000000"/>
                </a:solidFill>
              </a:rPr>
              <a:t>. </a:t>
            </a:r>
            <a:br>
              <a:rPr lang="en-US" sz="2800" dirty="0">
                <a:solidFill>
                  <a:srgbClr val="000000"/>
                </a:solidFill>
              </a:rPr>
            </a:br>
            <a:endParaRPr lang="en-US" sz="2800" dirty="0">
              <a:solidFill>
                <a:srgbClr val="000000"/>
              </a:solidFill>
            </a:endParaRPr>
          </a:p>
        </p:txBody>
      </p:sp>
      <p:grpSp>
        <p:nvGrpSpPr>
          <p:cNvPr id="21" name="Group 15">
            <a:extLst>
              <a:ext uri="{FF2B5EF4-FFF2-40B4-BE49-F238E27FC236}">
                <a16:creationId xmlns:a16="http://schemas.microsoft.com/office/drawing/2014/main" id="{54CA915D-BDF0-41F8-B00E-FB186EFF7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17AAC03-BF64-4E67-9032-3BD0249980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A131397-5A45-4344-9983-5E400A3EA5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000715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88688AAC-5307-5C16-E5DA-19CF1490CC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6206" y="488233"/>
            <a:ext cx="10579588" cy="588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193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0174A3-0FB7-ED30-C808-0DBF578A1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Чем отличается правополушарное и левополушарное рисование?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C1722D-54F8-78EA-033E-31A369578F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Левополушарное рисование (рисование в “Л-режиме)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это рисование по строгим правилам (академический рисунок). Ученик чётко представляет себе, что в итоге у него должно получиться. Обучение такому рисованию длительное - ученики обучаются в художественных школах, училищах и ВУЗах. </a:t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Правополушарное рисование (рисование в “П-режиме”)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спонтанное, интуитивное. Нет чётких правил - человек рисует так, как чувствует. Этому рисованию не нужно обучаться долгие годы, каждый человек способен сразу начать рисовать и получать положительные эмоции. 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1178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75EA9D-B61A-D47B-8859-F0200CF8D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60934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Особенности правополушарной живописи: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78680C-F3D6-307C-6D99-F2ECF8900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376313"/>
            <a:ext cx="10058400" cy="47958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 время занятий включается правополушарный режим с помощью различных приёмов:</a:t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создание фона необычным образом </a:t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рисование руками</a:t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“стирание границ” - выход за края листа</a:t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рисование “вверх ногами”</a:t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выбор тех цветов, которые подсказывает интуиция в данный момент</a:t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выполнение специальных упражнений </a:t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рисование под музыку</a:t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увеличение скорости рисования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34250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16</TotalTime>
  <Words>245</Words>
  <Application>Microsoft Office PowerPoint</Application>
  <PresentationFormat>Широкоэкранный</PresentationFormat>
  <Paragraphs>10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Calibri</vt:lpstr>
      <vt:lpstr>Cambria</vt:lpstr>
      <vt:lpstr>Rockwell</vt:lpstr>
      <vt:lpstr>Rockwell Condensed</vt:lpstr>
      <vt:lpstr>Times New Roman</vt:lpstr>
      <vt:lpstr>Wingdings</vt:lpstr>
      <vt:lpstr>Дерево</vt:lpstr>
      <vt:lpstr>Правополушарная живопись в работе с детьми с овз</vt:lpstr>
      <vt:lpstr>Презентация PowerPoint</vt:lpstr>
      <vt:lpstr>Презентация PowerPoint</vt:lpstr>
      <vt:lpstr>Чем отличается правополушарное и левополушарное рисование?</vt:lpstr>
      <vt:lpstr>Особенности правополушарной живописи: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Правополушарная живопись в работе с детьми с овз</dc:title>
  <dc:creator>Юлия Стафеева</dc:creator>
  <cp:lastModifiedBy>Юлия Стафеева</cp:lastModifiedBy>
  <cp:revision>1</cp:revision>
  <dcterms:created xsi:type="dcterms:W3CDTF">2024-03-24T08:17:02Z</dcterms:created>
  <dcterms:modified xsi:type="dcterms:W3CDTF">2024-03-24T08:33:59Z</dcterms:modified>
</cp:coreProperties>
</file>