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5" r:id="rId14"/>
    <p:sldId id="271" r:id="rId15"/>
    <p:sldId id="274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31B03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6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FDE3-5021-4BD2-80EB-9D2A6E8989E9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311B1-2FDE-4F16-BF18-26573E6069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7893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FDE3-5021-4BD2-80EB-9D2A6E8989E9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311B1-2FDE-4F16-BF18-26573E6069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495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FDE3-5021-4BD2-80EB-9D2A6E8989E9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311B1-2FDE-4F16-BF18-26573E6069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109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FDE3-5021-4BD2-80EB-9D2A6E8989E9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311B1-2FDE-4F16-BF18-26573E6069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4206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FDE3-5021-4BD2-80EB-9D2A6E8989E9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311B1-2FDE-4F16-BF18-26573E6069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8015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FDE3-5021-4BD2-80EB-9D2A6E8989E9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311B1-2FDE-4F16-BF18-26573E6069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480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FDE3-5021-4BD2-80EB-9D2A6E8989E9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311B1-2FDE-4F16-BF18-26573E6069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5434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FDE3-5021-4BD2-80EB-9D2A6E8989E9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311B1-2FDE-4F16-BF18-26573E6069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4876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FDE3-5021-4BD2-80EB-9D2A6E8989E9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311B1-2FDE-4F16-BF18-26573E6069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9254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FDE3-5021-4BD2-80EB-9D2A6E8989E9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311B1-2FDE-4F16-BF18-26573E6069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886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FDE3-5021-4BD2-80EB-9D2A6E8989E9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311B1-2FDE-4F16-BF18-26573E6069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1714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9FDE3-5021-4BD2-80EB-9D2A6E8989E9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B311B1-2FDE-4F16-BF18-26573E6069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261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7" Type="http://schemas.openxmlformats.org/officeDocument/2006/relationships/image" Target="../media/image44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g"/><Relationship Id="rId5" Type="http://schemas.openxmlformats.org/officeDocument/2006/relationships/image" Target="../media/image42.jpeg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jpg"/><Relationship Id="rId4" Type="http://schemas.openxmlformats.org/officeDocument/2006/relationships/image" Target="../media/image47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jpg"/><Relationship Id="rId4" Type="http://schemas.openxmlformats.org/officeDocument/2006/relationships/image" Target="../media/image50.jp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8.wdp"/><Relationship Id="rId5" Type="http://schemas.openxmlformats.org/officeDocument/2006/relationships/image" Target="../media/image56.png"/><Relationship Id="rId4" Type="http://schemas.openxmlformats.org/officeDocument/2006/relationships/image" Target="../media/image55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7" Type="http://schemas.openxmlformats.org/officeDocument/2006/relationships/image" Target="../media/image15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microsoft.com/office/2007/relationships/hdphoto" Target="../media/hdphoto5.wdp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microsoft.com/office/2007/relationships/hdphoto" Target="../media/hdphoto6.wdp"/><Relationship Id="rId7" Type="http://schemas.openxmlformats.org/officeDocument/2006/relationships/image" Target="../media/image19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g"/><Relationship Id="rId5" Type="http://schemas.microsoft.com/office/2007/relationships/hdphoto" Target="../media/hdphoto7.wdp"/><Relationship Id="rId4" Type="http://schemas.openxmlformats.org/officeDocument/2006/relationships/image" Target="../media/image17.png"/><Relationship Id="rId9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7" Type="http://schemas.openxmlformats.org/officeDocument/2006/relationships/image" Target="../media/image26.jp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g"/><Relationship Id="rId5" Type="http://schemas.openxmlformats.org/officeDocument/2006/relationships/image" Target="../media/image24.jpeg"/><Relationship Id="rId4" Type="http://schemas.openxmlformats.org/officeDocument/2006/relationships/image" Target="../media/image23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g"/><Relationship Id="rId3" Type="http://schemas.microsoft.com/office/2007/relationships/hdphoto" Target="../media/hdphoto9.wdp"/><Relationship Id="rId7" Type="http://schemas.openxmlformats.org/officeDocument/2006/relationships/image" Target="../media/image30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g"/><Relationship Id="rId5" Type="http://schemas.microsoft.com/office/2007/relationships/hdphoto" Target="../media/hdphoto10.wdp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7" Type="http://schemas.microsoft.com/office/2007/relationships/hdphoto" Target="../media/hdphoto13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microsoft.com/office/2007/relationships/hdphoto" Target="../media/hdphoto12.wdp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g"/><Relationship Id="rId5" Type="http://schemas.openxmlformats.org/officeDocument/2006/relationships/image" Target="../media/image37.jpg"/><Relationship Id="rId4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4961627" y="-523800"/>
            <a:ext cx="7018894" cy="6348714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88" b="100000" l="178" r="985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282" y="0"/>
            <a:ext cx="5678021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31" b="89385" l="0" r="98000">
                        <a14:foregroundMark x1="1333" y1="9385" x2="5778" y2="12154"/>
                        <a14:foregroundMark x1="6000" y1="12000" x2="8667" y2="10308"/>
                        <a14:foregroundMark x1="8667" y1="10308" x2="13111" y2="10769"/>
                        <a14:foregroundMark x1="13333" y1="10615" x2="24222" y2="9846"/>
                        <a14:foregroundMark x1="23333" y1="9846" x2="26000" y2="5077"/>
                        <a14:foregroundMark x1="26889" y1="5538" x2="33778" y2="8615"/>
                        <a14:foregroundMark x1="33778" y1="8154" x2="38222" y2="6923"/>
                        <a14:foregroundMark x1="39111" y1="6923" x2="45556" y2="7538"/>
                        <a14:foregroundMark x1="46889" y1="7538" x2="50667" y2="3846"/>
                        <a14:foregroundMark x1="49778" y1="5077" x2="58444" y2="10615"/>
                        <a14:foregroundMark x1="59556" y1="10308" x2="66000" y2="6615"/>
                        <a14:foregroundMark x1="66000" y1="6615" x2="66000" y2="6615"/>
                        <a14:foregroundMark x1="66000" y1="6615" x2="70667" y2="7385"/>
                        <a14:foregroundMark x1="70667" y1="7385" x2="76000" y2="8615"/>
                        <a14:foregroundMark x1="76889" y1="8615" x2="79556" y2="6769"/>
                        <a14:foregroundMark x1="79556" y1="6769" x2="79556" y2="6769"/>
                        <a14:foregroundMark x1="79556" y1="6769" x2="87333" y2="5692"/>
                        <a14:foregroundMark x1="87333" y1="5692" x2="92000" y2="5692"/>
                        <a14:foregroundMark x1="56000" y1="33538" x2="62444" y2="28308"/>
                        <a14:foregroundMark x1="50222" y1="22000" x2="58222" y2="26462"/>
                        <a14:foregroundMark x1="91556" y1="6000" x2="98000" y2="8000"/>
                        <a14:backgroundMark x1="1778" y1="6462" x2="7333" y2="6769"/>
                        <a14:backgroundMark x1="7333" y1="6769" x2="14000" y2="8462"/>
                        <a14:backgroundMark x1="14000" y1="8462" x2="21333" y2="5846"/>
                        <a14:backgroundMark x1="21333" y1="5846" x2="24889" y2="3077"/>
                        <a14:backgroundMark x1="24444" y1="3077" x2="31556" y2="5231"/>
                        <a14:backgroundMark x1="31556" y1="5231" x2="38000" y2="3077"/>
                        <a14:backgroundMark x1="38000" y1="3077" x2="41333" y2="4769"/>
                        <a14:backgroundMark x1="41333" y1="4769" x2="45778" y2="2769"/>
                        <a14:backgroundMark x1="45778" y1="2769" x2="54889" y2="5077"/>
                        <a14:backgroundMark x1="54889" y1="5077" x2="56889" y2="6769"/>
                        <a14:backgroundMark x1="56889" y1="6769" x2="59556" y2="7538"/>
                        <a14:backgroundMark x1="59556" y1="7538" x2="65333" y2="4000"/>
                        <a14:backgroundMark x1="65333" y1="4000" x2="68889" y2="4154"/>
                        <a14:backgroundMark x1="68889" y1="4154" x2="74889" y2="5692"/>
                        <a14:backgroundMark x1="74889" y1="5692" x2="81333" y2="4462"/>
                        <a14:backgroundMark x1="81333" y1="4462" x2="88889" y2="3846"/>
                        <a14:backgroundMark x1="88889" y1="3846" x2="94889" y2="5692"/>
                        <a14:backgroundMark x1="1333" y1="84000" x2="7333" y2="83385"/>
                        <a14:backgroundMark x1="7333" y1="83385" x2="14222" y2="81692"/>
                        <a14:backgroundMark x1="14222" y1="81692" x2="18889" y2="79385"/>
                        <a14:backgroundMark x1="18889" y1="79385" x2="28889" y2="81077"/>
                        <a14:backgroundMark x1="53333" y1="82462" x2="84444" y2="80308"/>
                        <a14:backgroundMark x1="84444" y1="80308" x2="84444" y2="80308"/>
                        <a14:backgroundMark x1="89778" y1="83077" x2="93778" y2="77231"/>
                        <a14:backgroundMark x1="5333" y1="81846" x2="2222" y2="778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8603" y="-364228"/>
            <a:ext cx="5252161" cy="758645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031" b="91630" l="0" r="96454">
                        <a14:foregroundMark x1="10638" y1="67841" x2="52305" y2="41410"/>
                        <a14:foregroundMark x1="9929" y1="71366" x2="66312" y2="81498"/>
                        <a14:foregroundMark x1="20035" y1="88106" x2="43440" y2="84141"/>
                        <a14:foregroundMark x1="48936" y1="86564" x2="64894" y2="88106"/>
                        <a14:foregroundMark x1="67730" y1="88106" x2="84574" y2="84361"/>
                        <a14:foregroundMark x1="87057" y1="78634" x2="89894" y2="61674"/>
                        <a14:foregroundMark x1="86879" y1="86784" x2="92908" y2="79075"/>
                        <a14:foregroundMark x1="5674" y1="37004" x2="14539" y2="24229"/>
                        <a14:foregroundMark x1="23936" y1="37885" x2="46277" y2="26652"/>
                        <a14:foregroundMark x1="16844" y1="20264" x2="35816" y2="16300"/>
                        <a14:foregroundMark x1="44681" y1="16300" x2="85106" y2="12115"/>
                        <a14:foregroundMark x1="6560" y1="19163" x2="8688" y2="12996"/>
                        <a14:foregroundMark x1="1596" y1="63877" x2="3014" y2="52863"/>
                        <a14:backgroundMark x1="2305" y1="18282" x2="709" y2="28194"/>
                        <a14:backgroundMark x1="2660" y1="84141" x2="1418" y2="71586"/>
                        <a14:backgroundMark x1="1418" y1="29956" x2="1418" y2="38326"/>
                        <a14:backgroundMark x1="1773" y1="55286" x2="1773" y2="44273"/>
                        <a14:backgroundMark x1="89539" y1="87665" x2="92553" y2="79736"/>
                        <a14:backgroundMark x1="93794" y1="75991" x2="93794" y2="660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064" y="2870065"/>
            <a:ext cx="4681482" cy="37684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77792" y="520861"/>
            <a:ext cx="523175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Arial Black" panose="020B0A04020102020204" pitchFamily="34" charset="0"/>
              </a:rPr>
              <a:t>« ПО СТРАНИЦАМ ВЕЛИКОЙ ОТЕЧЕСТВЕННОЙ ВОЙНЫ»</a:t>
            </a:r>
          </a:p>
        </p:txBody>
      </p:sp>
    </p:spTree>
    <p:extLst>
      <p:ext uri="{BB962C8B-B14F-4D97-AF65-F5344CB8AC3E}">
        <p14:creationId xmlns:p14="http://schemas.microsoft.com/office/powerpoint/2010/main" val="14898806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0" y="1"/>
            <a:ext cx="12192000" cy="6857999"/>
          </a:xfrm>
          <a:prstGeom prst="ellipse">
            <a:avLst/>
          </a:prstGeom>
          <a:solidFill>
            <a:srgbClr val="731B03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332" y="835789"/>
            <a:ext cx="10058400" cy="5297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9324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4806" y="724158"/>
            <a:ext cx="8280723" cy="621054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693" b="89835" l="390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4485" y="589648"/>
            <a:ext cx="8605597" cy="630818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7720" y="2774409"/>
            <a:ext cx="3154280" cy="211004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33406"/>
            <a:ext cx="3148314" cy="225104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326" y="1136526"/>
            <a:ext cx="6859982" cy="53858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439788" y="358816"/>
            <a:ext cx="6294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Arial Black" panose="020B0A04020102020204" pitchFamily="34" charset="0"/>
              </a:rPr>
              <a:t>«ЯЛТИНСКАЯ КОНФЕРЕНЦИЯ»</a:t>
            </a:r>
          </a:p>
        </p:txBody>
      </p:sp>
    </p:spTree>
    <p:extLst>
      <p:ext uri="{BB962C8B-B14F-4D97-AF65-F5344CB8AC3E}">
        <p14:creationId xmlns:p14="http://schemas.microsoft.com/office/powerpoint/2010/main" val="7229375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1762" y="-594"/>
            <a:ext cx="4572396" cy="68585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58" y="0"/>
            <a:ext cx="4886242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245" y="833378"/>
            <a:ext cx="5372755" cy="37993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729204" y="921019"/>
            <a:ext cx="62387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Arial Black" panose="020B0A04020102020204" pitchFamily="34" charset="0"/>
              </a:rPr>
              <a:t>«ВЗЯТИЕ БЕРЛИНА»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204" y="2595266"/>
            <a:ext cx="5681244" cy="4075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156398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752" b="89894" l="2660" r="9875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193" y="-692593"/>
            <a:ext cx="8243186" cy="824318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7749" y="0"/>
            <a:ext cx="4624251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1400"/>
            <a:ext cx="7162800" cy="47752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055784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228" b="93441" l="9947" r="8987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868" y="635726"/>
            <a:ext cx="4181967" cy="60018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3919" y="858747"/>
            <a:ext cx="9388081" cy="52807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04801" y="355835"/>
            <a:ext cx="90046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«ПОДПИСАНИЕ АКТА О КАПИТУЛЯЦИИ ЯПОНИИ»</a:t>
            </a:r>
          </a:p>
        </p:txBody>
      </p:sp>
    </p:spTree>
    <p:extLst>
      <p:ext uri="{BB962C8B-B14F-4D97-AF65-F5344CB8AC3E}">
        <p14:creationId xmlns:p14="http://schemas.microsoft.com/office/powerpoint/2010/main" val="27994346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121" b="6301"/>
          <a:stretch/>
        </p:blipFill>
        <p:spPr>
          <a:xfrm>
            <a:off x="0" y="0"/>
            <a:ext cx="4039301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23" b="5176"/>
          <a:stretch/>
        </p:blipFill>
        <p:spPr>
          <a:xfrm>
            <a:off x="7708739" y="0"/>
            <a:ext cx="4479403" cy="687536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90" b="100000" l="159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9" y="-441733"/>
            <a:ext cx="5184596" cy="7556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876675" y="1197799"/>
            <a:ext cx="4009788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strike="noStrike" cap="none" normalizeH="0" baseline="0" dirty="0">
                <a:ln>
                  <a:noFill/>
                </a:ln>
                <a:effectLst/>
                <a:latin typeface="Arial Black" panose="020B0A04020102020204" pitchFamily="34" charset="0"/>
              </a:rPr>
              <a:t>Победа СССР в Великой Отечественной войне имела всемирно-историческое значение. Отразив нападение нацистской Германии и её сателлитов, СССР внёс решающий вклад в их окончательный разгром и освобождение народов Европы от германской оккупации и фашистских режимов. Великая Отечественная война была тяжелейшей из всех войн мировой истории. СССР потерял в ней около 27 млн человек (часть из них – гражданское население, погибшее в германских лагерях смерти)</a:t>
            </a:r>
            <a:r>
              <a:rPr kumimoji="0" lang="ru-RU" altLang="ru-RU" sz="1000" b="0" i="0" strike="noStrike" cap="none" normalizeH="0" baseline="0" dirty="0">
                <a:ln>
                  <a:noFill/>
                </a:ln>
                <a:effectLst/>
                <a:latin typeface="Arial Black" panose="020B0A04020102020204" pitchFamily="34" charset="0"/>
              </a:rPr>
              <a:t> </a:t>
            </a:r>
            <a:endParaRPr kumimoji="0" lang="ru-RU" altLang="ru-RU" sz="1600" b="0" i="0" strike="noStrike" cap="none" normalizeH="0" baseline="0" dirty="0">
              <a:ln>
                <a:noFill/>
              </a:ln>
              <a:effectLst/>
              <a:latin typeface="Arial Black" panose="020B0A04020102020204" pitchFamily="34" charset="0"/>
            </a:endParaRPr>
          </a:p>
        </p:txBody>
      </p:sp>
      <p:sp>
        <p:nvSpPr>
          <p:cNvPr id="4" name="AutoShape 2" descr="Бывший начальник Верховного главнокомандования Вермахта Вильгельм Кейтель подписывает Акт о безоговорочной капитуляции "/>
          <p:cNvSpPr>
            <a:spLocks noChangeAspect="1" noChangeArrowheads="1"/>
          </p:cNvSpPr>
          <p:nvPr/>
        </p:nvSpPr>
        <p:spPr bwMode="auto">
          <a:xfrm>
            <a:off x="3724275" y="-24288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Бывший начальник Верховного главнокомандования Вермахта Вильгельм Кейтель подписывает Акт о безоговорочной капитуляции "/>
          <p:cNvSpPr>
            <a:spLocks noChangeAspect="1" noChangeArrowheads="1"/>
          </p:cNvSpPr>
          <p:nvPr/>
        </p:nvSpPr>
        <p:spPr bwMode="auto">
          <a:xfrm>
            <a:off x="3876675" y="-9048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0792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879675" y="-474562"/>
            <a:ext cx="5463251" cy="5266481"/>
          </a:xfrm>
          <a:prstGeom prst="ellipse">
            <a:avLst/>
          </a:prstGeom>
          <a:solidFill>
            <a:srgbClr val="731B03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0"/>
            <a:ext cx="457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98" y="648843"/>
            <a:ext cx="3831220" cy="554304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9331" y="694479"/>
            <a:ext cx="3759842" cy="545177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4686" y="694479"/>
            <a:ext cx="3942050" cy="5451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3534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4703662" y="-162046"/>
            <a:ext cx="5764192" cy="6065134"/>
          </a:xfrm>
          <a:prstGeom prst="ellipse">
            <a:avLst/>
          </a:prstGeom>
          <a:solidFill>
            <a:srgbClr val="731B03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43"/>
            <a:ext cx="5085471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411" b="89894" l="532" r="971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408" y="-697435"/>
            <a:ext cx="8251785" cy="82517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451" y="1373096"/>
            <a:ext cx="5752571" cy="43144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672595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3414475" y="-14864"/>
            <a:ext cx="8291332" cy="7048983"/>
          </a:xfrm>
          <a:prstGeom prst="ellipse">
            <a:avLst/>
          </a:prstGeom>
          <a:solidFill>
            <a:srgbClr val="731B03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800" y="133011"/>
            <a:ext cx="4208509" cy="31598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8816" y="2730323"/>
            <a:ext cx="6045843" cy="34952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77" b="93964" l="3546" r="8989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8738" y="2800476"/>
            <a:ext cx="3481005" cy="53327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6420" y="242947"/>
            <a:ext cx="3657600" cy="23774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6192" y="335914"/>
            <a:ext cx="4213415" cy="27540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12516" y="4838219"/>
            <a:ext cx="381964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Arial Black" panose="020B0A04020102020204" pitchFamily="34" charset="0"/>
              </a:rPr>
              <a:t>«БЛОКАДНЫЙ ЛЕНИНГРАД»</a:t>
            </a:r>
          </a:p>
        </p:txBody>
      </p:sp>
    </p:spTree>
    <p:extLst>
      <p:ext uri="{BB962C8B-B14F-4D97-AF65-F5344CB8AC3E}">
        <p14:creationId xmlns:p14="http://schemas.microsoft.com/office/powerpoint/2010/main" val="42685593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5246141" y="816031"/>
            <a:ext cx="5220182" cy="5305827"/>
          </a:xfrm>
          <a:prstGeom prst="ellipse">
            <a:avLst/>
          </a:prstGeom>
          <a:solidFill>
            <a:srgbClr val="731B03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30" b="100000" l="0" r="9875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78138" y="39945"/>
            <a:ext cx="4613862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61" b="98797" l="2500" r="993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0885" y="-32112"/>
            <a:ext cx="39613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0885" y="539388"/>
            <a:ext cx="3842407" cy="58591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366" y="3881180"/>
            <a:ext cx="3847906" cy="2517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9286" y="539386"/>
            <a:ext cx="3810000" cy="2857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461259" y="1504708"/>
            <a:ext cx="36378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Arial Black" panose="020B0A04020102020204" pitchFamily="34" charset="0"/>
              </a:rPr>
              <a:t>«БИТВА ЗА МОСКВУ»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4971" y="3881179"/>
            <a:ext cx="3778343" cy="2517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53413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6059" y="-387264"/>
            <a:ext cx="5344951" cy="53449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129986" cy="6858000"/>
          </a:xfrm>
          <a:prstGeom prst="rect">
            <a:avLst/>
          </a:prstGeom>
        </p:spPr>
      </p:pic>
      <p:sp>
        <p:nvSpPr>
          <p:cNvPr id="7" name="Овал 6"/>
          <p:cNvSpPr/>
          <p:nvPr/>
        </p:nvSpPr>
        <p:spPr>
          <a:xfrm>
            <a:off x="2301469" y="-387264"/>
            <a:ext cx="4891640" cy="4548849"/>
          </a:xfrm>
          <a:prstGeom prst="ellipse">
            <a:avLst/>
          </a:prstGeom>
          <a:solidFill>
            <a:srgbClr val="731B03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106042" y="219920"/>
            <a:ext cx="8593669" cy="5794098"/>
            <a:chOff x="997293" y="277793"/>
            <a:chExt cx="8593669" cy="5794098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7294" y="277793"/>
              <a:ext cx="4390855" cy="287052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88149" y="277793"/>
              <a:ext cx="4202813" cy="2870521"/>
            </a:xfrm>
            <a:prstGeom prst="rect">
              <a:avLst/>
            </a:prstGeom>
          </p:spPr>
        </p:pic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7293" y="3148314"/>
              <a:ext cx="4390855" cy="292357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9" name="TextBox 8"/>
          <p:cNvSpPr txBox="1"/>
          <p:nvPr/>
        </p:nvSpPr>
        <p:spPr>
          <a:xfrm>
            <a:off x="7193110" y="4710895"/>
            <a:ext cx="4998890" cy="1077218"/>
          </a:xfrm>
          <a:prstGeom prst="rect">
            <a:avLst/>
          </a:prstGeom>
          <a:noFill/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«СТАЛИНГРАДСКАЯ БИТВА»</a:t>
            </a:r>
          </a:p>
        </p:txBody>
      </p:sp>
    </p:spTree>
    <p:extLst>
      <p:ext uri="{BB962C8B-B14F-4D97-AF65-F5344CB8AC3E}">
        <p14:creationId xmlns:p14="http://schemas.microsoft.com/office/powerpoint/2010/main" val="39483344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5104435" y="381965"/>
            <a:ext cx="7087565" cy="4699321"/>
          </a:xfrm>
          <a:prstGeom prst="ellipse">
            <a:avLst/>
          </a:prstGeom>
          <a:solidFill>
            <a:srgbClr val="731B03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127" y="-381965"/>
            <a:ext cx="7142115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195" y="3372319"/>
            <a:ext cx="4896091" cy="34856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7008" y="1286086"/>
            <a:ext cx="5046563" cy="28386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1722"/>
            <a:ext cx="4039565" cy="27792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4611" y="862962"/>
            <a:ext cx="4482396" cy="33617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6589849" y="5265630"/>
            <a:ext cx="56137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Arial Black" panose="020B0A04020102020204" pitchFamily="34" charset="0"/>
              </a:rPr>
              <a:t>«КУРСКАЯ БИТВА»</a:t>
            </a:r>
          </a:p>
        </p:txBody>
      </p:sp>
    </p:spTree>
    <p:extLst>
      <p:ext uri="{BB962C8B-B14F-4D97-AF65-F5344CB8AC3E}">
        <p14:creationId xmlns:p14="http://schemas.microsoft.com/office/powerpoint/2010/main" val="17674575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8784" y="317719"/>
            <a:ext cx="6718300" cy="67183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043" b="99090" l="0" r="100000">
                        <a14:foregroundMark x1="2128" y1="21132" x2="57270" y2="18402"/>
                        <a14:foregroundMark x1="2482" y1="43175" x2="50355" y2="37007"/>
                        <a14:foregroundMark x1="1596" y1="79980" x2="71454" y2="850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2784" y="-1050403"/>
            <a:ext cx="3910932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6423949" y="0"/>
            <a:ext cx="4907666" cy="6858000"/>
          </a:xfrm>
          <a:prstGeom prst="rect">
            <a:avLst/>
          </a:prstGeom>
          <a:solidFill>
            <a:srgbClr val="731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10000" r="90000">
                        <a14:foregroundMark x1="40156" y1="37778" x2="42578" y2="286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9062" y="317719"/>
            <a:ext cx="9177438" cy="51623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6730678" y="5727897"/>
            <a:ext cx="42942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Фёдор Кузьмич Попов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0390" y="1099595"/>
            <a:ext cx="535907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Звание Героя Советского Союза красноармейцу </a:t>
            </a:r>
            <a:r>
              <a:rPr lang="ru-RU" b="1" dirty="0">
                <a:solidFill>
                  <a:schemeClr val="bg1"/>
                </a:solidFill>
                <a:latin typeface="Arial Black" panose="020B0A04020102020204" pitchFamily="34" charset="0"/>
              </a:rPr>
              <a:t>Федору Кузьмичу Попову</a:t>
            </a:r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, было присвоено указом Президиума Верховного Совета СССР за образцовое выполнение боевых заданий на фронте борьбы с немецко-фашистскими захватчиками и проявленные при этом мужество и героизм.</a:t>
            </a:r>
          </a:p>
          <a:p>
            <a:pPr fontAlgn="base"/>
            <a:endParaRPr lang="ru-RU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fontAlgn="base"/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Федор Попов был призван в ряды Красной Армии в 1942 году </a:t>
            </a:r>
            <a:r>
              <a:rPr lang="ru-RU" dirty="0" err="1">
                <a:solidFill>
                  <a:schemeClr val="bg1"/>
                </a:solidFill>
                <a:latin typeface="Arial Black" panose="020B0A04020102020204" pitchFamily="34" charset="0"/>
              </a:rPr>
              <a:t>Чурапчинским</a:t>
            </a:r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 РВК. На фронте состоял в стрелковой роте 467-го стрелкового полка.</a:t>
            </a:r>
          </a:p>
        </p:txBody>
      </p:sp>
    </p:spTree>
    <p:extLst>
      <p:ext uri="{BB962C8B-B14F-4D97-AF65-F5344CB8AC3E}">
        <p14:creationId xmlns:p14="http://schemas.microsoft.com/office/powerpoint/2010/main" val="30903453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178" r="994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4308" y="17362"/>
            <a:ext cx="5797378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785"/>
          <a:stretch/>
        </p:blipFill>
        <p:spPr>
          <a:xfrm>
            <a:off x="6283307" y="3727048"/>
            <a:ext cx="5883670" cy="314831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83" y="0"/>
            <a:ext cx="6295690" cy="372704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97"/>
          <a:stretch/>
        </p:blipFill>
        <p:spPr>
          <a:xfrm>
            <a:off x="6283307" y="0"/>
            <a:ext cx="5908693" cy="372704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30547" y="4762596"/>
            <a:ext cx="540537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Arial Black" panose="020B0A04020102020204" pitchFamily="34" charset="0"/>
              </a:rPr>
              <a:t>«ОПЕРАЦИЯ БАГРАТИОН»</a:t>
            </a:r>
          </a:p>
        </p:txBody>
      </p:sp>
    </p:spTree>
    <p:extLst>
      <p:ext uri="{BB962C8B-B14F-4D97-AF65-F5344CB8AC3E}">
        <p14:creationId xmlns:p14="http://schemas.microsoft.com/office/powerpoint/2010/main" val="18552874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88</Words>
  <Application>Microsoft Office PowerPoint</Application>
  <PresentationFormat>Широкоэкранный</PresentationFormat>
  <Paragraphs>14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Arial Black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HUAWEUI</dc:creator>
  <cp:lastModifiedBy>Данилова Екатерина Евгеньевна</cp:lastModifiedBy>
  <cp:revision>29</cp:revision>
  <dcterms:created xsi:type="dcterms:W3CDTF">2024-03-07T17:38:19Z</dcterms:created>
  <dcterms:modified xsi:type="dcterms:W3CDTF">2024-03-27T08:14:51Z</dcterms:modified>
</cp:coreProperties>
</file>