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sldIdLst>
    <p:sldId id="256" r:id="rId2"/>
    <p:sldId id="262" r:id="rId3"/>
    <p:sldId id="264" r:id="rId4"/>
    <p:sldId id="263" r:id="rId5"/>
    <p:sldId id="261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DCF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2694" y="-11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699CB88-5E1A-4FAC-892A-60949ACB1F6F}" type="datetimeFigureOut">
              <a:rPr lang="en-US" smtClean="0"/>
              <a:pPr/>
              <a:t>5/8/2024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&amp;Scy;&amp;kcy;&amp;acy;&amp;zcy;&amp;ocy;&amp;chcy;&amp;ncy;&amp;ocy;-&amp;fcy;&amp;acy;&amp;ncy;&amp;tcy;&amp;acy;&amp;zcy;&amp;icy;&amp;jcy;&amp;ncy;&amp;ycy;&amp;jcy; &amp;kcy;&amp;lcy;&amp;icy;&amp;pcy;&amp;acy;&amp;rcy;&amp;tcy;. - &amp;Ecy;&amp;lcy;&amp;iecy;&amp;mcy;&amp;iecy;&amp;ncy;&amp;tcy;&amp;ycy; &amp;dcy;&amp;lcy;&amp;yacy; &amp;dcy;&amp;icy;&amp;zcy;&amp;acy;&amp;jcy;&amp;ncy;&amp;acy; - &amp;Kcy;&amp;lcy;&amp;icy;&amp;pcy;&amp;acy;&amp;rcy;&amp;tcy;&amp;ycy; PNG - &amp;Kcy;&amp;lcy;&amp;icy;&amp;pcy;&amp;acy;&amp;rcy;&amp;tcy;&amp;ycy; &amp;ucy; &amp;Acy;&amp;ncy;&amp;ncy;&amp;ycy;.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1785918" cy="2232398"/>
          </a:xfrm>
          <a:prstGeom prst="rect">
            <a:avLst/>
          </a:prstGeom>
          <a:noFill/>
        </p:spPr>
      </p:pic>
      <p:pic>
        <p:nvPicPr>
          <p:cNvPr id="19" name="Picture 16" descr="&amp;Rcy;&amp;acy;&amp;scy;&amp;pcy;&amp;acy;&amp;kcy;&amp;ocy;&amp;vcy;&amp;acy;&amp;ncy;&amp;ncy;&amp;ycy;&amp;jcy; &amp;scy;&amp;kcy;&amp;rcy;&amp;acy;&amp;pcy;-&amp;ncy;&amp;acy;&amp;bcy;&amp;ocy;&amp;rcy; &quot;&amp;Vcy;&amp;ocy;&amp;lcy;&amp;shcy;&amp;iecy;&amp;bcy;&amp;ncy;&amp;ycy;&amp;jcy; &amp;mcy;&amp;icy;&amp;rcy;&quot;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30000"/>
          </a:blip>
          <a:srcRect/>
          <a:stretch>
            <a:fillRect/>
          </a:stretch>
        </p:blipFill>
        <p:spPr bwMode="auto">
          <a:xfrm>
            <a:off x="2071670" y="5817238"/>
            <a:ext cx="2500330" cy="1040762"/>
          </a:xfrm>
          <a:prstGeom prst="rect">
            <a:avLst/>
          </a:prstGeom>
          <a:noFill/>
        </p:spPr>
      </p:pic>
      <p:pic>
        <p:nvPicPr>
          <p:cNvPr id="7" name="Picture 6" descr="&amp;Scy;&amp;tscy;&amp;iecy;&amp;ncy;&amp;acy;&amp;rcy;&amp;icy;&amp;jcy; &amp;scy;&amp;kcy;&amp;acy;&amp;zcy;&amp;kcy;&amp;icy; &quot;&amp;rcy;&amp;iecy;&amp;pcy;&amp;kcy;&amp;acy;&quot; &amp;Dcy;&amp;iecy;&amp;jcy;&amp;scy;&amp;tcy;&amp;vcy;&amp;ucy;&amp;yucy;&amp;shchcy;&amp;icy;&amp;iecy; &amp;lcy;&amp;icy;&amp;tscy;&amp;acy;"/>
          <p:cNvPicPr>
            <a:picLocks noChangeAspect="1" noChangeArrowheads="1"/>
          </p:cNvPicPr>
          <p:nvPr userDrawn="1"/>
        </p:nvPicPr>
        <p:blipFill>
          <a:blip r:embed="rId4" cstate="print"/>
          <a:srcRect t="-2272" r="32"/>
          <a:stretch>
            <a:fillRect/>
          </a:stretch>
        </p:blipFill>
        <p:spPr bwMode="auto">
          <a:xfrm>
            <a:off x="0" y="3710287"/>
            <a:ext cx="3357554" cy="3147713"/>
          </a:xfrm>
          <a:prstGeom prst="rect">
            <a:avLst/>
          </a:prstGeom>
          <a:noFill/>
        </p:spPr>
      </p:pic>
      <p:pic>
        <p:nvPicPr>
          <p:cNvPr id="12310" name="Picture 22" descr="&amp;Zcy;&amp;acy;&amp;bcy;&amp;iecy;&amp;rcy;&amp;iecy;&amp;mcy;&amp;iecy;&amp;ncy;&amp;iecy;&amp;vcy;&amp;shcy;&amp;icy;&amp;iecy; &amp;ncy;&amp;acy; &amp;fcy;&amp;ocy;&amp;ncy;&amp;iecy; &amp;ecy;&amp;ncy;&amp;dcy;&amp;ocy;&amp;mcy;&amp;iecy;&amp;tcy;&amp;rcy;&amp;icy;&amp;ocy;&amp;zcy;&amp;acy; - &amp;scy;&amp;tcy;&amp;acy;&amp;tcy;&amp;icy;&amp;scy;&amp;tcy;&amp;icy;&amp;kcy;&amp;acy;. - &amp;Ocy;&amp;vcy;&amp;ucy;&amp;lcy;&amp;yacy;&amp;shcy;&amp;kcy;&amp;icy; &amp;ocy;&amp;ncy;-&amp;lcy;&amp;acy;&amp;jcy;&amp;ncy;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51320">
            <a:off x="282473" y="192534"/>
            <a:ext cx="1170558" cy="1463198"/>
          </a:xfrm>
          <a:prstGeom prst="rect">
            <a:avLst/>
          </a:prstGeom>
          <a:noFill/>
        </p:spPr>
      </p:pic>
      <p:pic>
        <p:nvPicPr>
          <p:cNvPr id="12292" name="Picture 4" descr="&amp;Scy;&amp;ocy;&amp;ocy;&amp;bcy;&amp;shchcy;&amp;iecy;&amp;scy;&amp;tcy;&amp;vcy;&amp;ocy; &amp;icy;&amp;lcy;&amp;lcy;&amp;yucy;&amp;scy;&amp;tcy;&amp;rcy;&amp;acy;&amp;tcy;&amp;ocy;&amp;rcy;&amp;ocy;&amp;vcy; / &amp;Icy;&amp;lcy;&amp;lcy;&amp;yucy;&amp;scy;&amp;tcy;&amp;rcy;&amp;acy;&amp;tscy;&amp;icy;&amp;icy; / &amp;Tcy;&amp;acy;&amp;tcy;&amp;softcy;&amp;yacy;&amp;ncy;&amp;acy; &amp;Scy;&amp;acy;&amp;vcy;&amp;vcy;&amp;ucy;&amp;shcy;&amp;kcy;&amp;icy;&amp;ncy;&amp;acy; (talita12) / &amp;Gcy;&amp;ucy;&amp;scy;&amp;icy;-&amp;lcy;&amp;iecy;&amp;bcy;&amp;iecy;&amp;dcy;&amp;icy;-5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b="13"/>
          <a:stretch>
            <a:fillRect/>
          </a:stretch>
        </p:blipFill>
        <p:spPr bwMode="auto">
          <a:xfrm>
            <a:off x="5372112" y="3286124"/>
            <a:ext cx="3771888" cy="3429024"/>
          </a:xfrm>
          <a:prstGeom prst="rect">
            <a:avLst/>
          </a:prstGeom>
          <a:noFill/>
        </p:spPr>
      </p:pic>
      <p:pic>
        <p:nvPicPr>
          <p:cNvPr id="12304" name="Picture 16" descr="&amp;Rcy;&amp;acy;&amp;scy;&amp;pcy;&amp;acy;&amp;kcy;&amp;ocy;&amp;vcy;&amp;acy;&amp;ncy;&amp;ncy;&amp;ycy;&amp;jcy; &amp;scy;&amp;kcy;&amp;rcy;&amp;acy;&amp;pcy;-&amp;ncy;&amp;acy;&amp;bcy;&amp;ocy;&amp;rcy; &quot;&amp;Vcy;&amp;ocy;&amp;lcy;&amp;shcy;&amp;iecy;&amp;bcy;&amp;ncy;&amp;ycy;&amp;jcy; &amp;mcy;&amp;icy;&amp;rcy;&quot;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30000"/>
          </a:blip>
          <a:srcRect t="-2958" r="17143"/>
          <a:stretch>
            <a:fillRect/>
          </a:stretch>
        </p:blipFill>
        <p:spPr bwMode="auto">
          <a:xfrm>
            <a:off x="4357686" y="5786454"/>
            <a:ext cx="2071702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&amp;Scy;&amp;kcy;&amp;acy;&amp;zcy;&amp;ocy;&amp;chcy;&amp;ncy;&amp;ocy;-&amp;fcy;&amp;acy;&amp;ncy;&amp;tcy;&amp;acy;&amp;zcy;&amp;icy;&amp;jcy;&amp;ncy;&amp;ycy;&amp;jcy; &amp;kcy;&amp;lcy;&amp;icy;&amp;pcy;&amp;acy;&amp;rcy;&amp;tcy;. - &amp;Ecy;&amp;lcy;&amp;iecy;&amp;mcy;&amp;iecy;&amp;ncy;&amp;tcy;&amp;ycy; &amp;dcy;&amp;lcy;&amp;yacy; &amp;dcy;&amp;icy;&amp;zcy;&amp;acy;&amp;jcy;&amp;ncy;&amp;acy; - &amp;Kcy;&amp;lcy;&amp;icy;&amp;pcy;&amp;acy;&amp;rcy;&amp;tcy;&amp;ycy; PNG - &amp;Kcy;&amp;lcy;&amp;icy;&amp;pcy;&amp;acy;&amp;rcy;&amp;tcy;&amp;ycy; &amp;ucy; &amp;Acy;&amp;ncy;&amp;ncy;&amp;ycy;.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1785918" cy="2232398"/>
          </a:xfrm>
          <a:prstGeom prst="rect">
            <a:avLst/>
          </a:prstGeom>
          <a:noFill/>
        </p:spPr>
      </p:pic>
      <p:pic>
        <p:nvPicPr>
          <p:cNvPr id="19" name="Picture 16" descr="&amp;Rcy;&amp;acy;&amp;scy;&amp;pcy;&amp;acy;&amp;kcy;&amp;ocy;&amp;vcy;&amp;acy;&amp;ncy;&amp;ncy;&amp;ycy;&amp;jcy; &amp;scy;&amp;kcy;&amp;rcy;&amp;acy;&amp;pcy;-&amp;ncy;&amp;acy;&amp;bcy;&amp;ocy;&amp;rcy; &quot;&amp;Vcy;&amp;ocy;&amp;lcy;&amp;shcy;&amp;iecy;&amp;bcy;&amp;ncy;&amp;ycy;&amp;jcy; &amp;mcy;&amp;icy;&amp;rcy;&quot;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30000"/>
          </a:blip>
          <a:srcRect/>
          <a:stretch>
            <a:fillRect/>
          </a:stretch>
        </p:blipFill>
        <p:spPr bwMode="auto">
          <a:xfrm>
            <a:off x="2071670" y="5817238"/>
            <a:ext cx="2500330" cy="1040762"/>
          </a:xfrm>
          <a:prstGeom prst="rect">
            <a:avLst/>
          </a:prstGeom>
          <a:noFill/>
        </p:spPr>
      </p:pic>
      <p:pic>
        <p:nvPicPr>
          <p:cNvPr id="7" name="Picture 6" descr="&amp;Scy;&amp;tscy;&amp;iecy;&amp;ncy;&amp;acy;&amp;rcy;&amp;icy;&amp;jcy; &amp;scy;&amp;kcy;&amp;acy;&amp;zcy;&amp;kcy;&amp;icy; &quot;&amp;rcy;&amp;iecy;&amp;pcy;&amp;kcy;&amp;acy;&quot; &amp;Dcy;&amp;iecy;&amp;jcy;&amp;scy;&amp;tcy;&amp;vcy;&amp;ucy;&amp;yucy;&amp;shchcy;&amp;icy;&amp;iecy; &amp;lcy;&amp;icy;&amp;tscy;&amp;acy;"/>
          <p:cNvPicPr>
            <a:picLocks noChangeAspect="1" noChangeArrowheads="1"/>
          </p:cNvPicPr>
          <p:nvPr userDrawn="1"/>
        </p:nvPicPr>
        <p:blipFill>
          <a:blip r:embed="rId4" cstate="print"/>
          <a:srcRect t="-2272" r="32"/>
          <a:stretch>
            <a:fillRect/>
          </a:stretch>
        </p:blipFill>
        <p:spPr bwMode="auto">
          <a:xfrm>
            <a:off x="0" y="3710287"/>
            <a:ext cx="3357554" cy="3147713"/>
          </a:xfrm>
          <a:prstGeom prst="rect">
            <a:avLst/>
          </a:prstGeom>
          <a:noFill/>
        </p:spPr>
      </p:pic>
      <p:pic>
        <p:nvPicPr>
          <p:cNvPr id="12310" name="Picture 22" descr="&amp;Zcy;&amp;acy;&amp;bcy;&amp;iecy;&amp;rcy;&amp;iecy;&amp;mcy;&amp;iecy;&amp;ncy;&amp;iecy;&amp;vcy;&amp;shcy;&amp;icy;&amp;iecy; &amp;ncy;&amp;acy; &amp;fcy;&amp;ocy;&amp;ncy;&amp;iecy; &amp;ecy;&amp;ncy;&amp;dcy;&amp;ocy;&amp;mcy;&amp;iecy;&amp;tcy;&amp;rcy;&amp;icy;&amp;ocy;&amp;zcy;&amp;acy; - &amp;scy;&amp;tcy;&amp;acy;&amp;tcy;&amp;icy;&amp;scy;&amp;tcy;&amp;icy;&amp;kcy;&amp;acy;. - &amp;Ocy;&amp;vcy;&amp;ucy;&amp;lcy;&amp;yacy;&amp;shcy;&amp;kcy;&amp;icy; &amp;ocy;&amp;ncy;-&amp;lcy;&amp;acy;&amp;jcy;&amp;ncy;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51320">
            <a:off x="282473" y="192534"/>
            <a:ext cx="1170558" cy="1463198"/>
          </a:xfrm>
          <a:prstGeom prst="rect">
            <a:avLst/>
          </a:prstGeom>
          <a:noFill/>
        </p:spPr>
      </p:pic>
      <p:pic>
        <p:nvPicPr>
          <p:cNvPr id="12292" name="Picture 4" descr="&amp;Scy;&amp;ocy;&amp;ocy;&amp;bcy;&amp;shchcy;&amp;iecy;&amp;scy;&amp;tcy;&amp;vcy;&amp;ocy; &amp;icy;&amp;lcy;&amp;lcy;&amp;yucy;&amp;scy;&amp;tcy;&amp;rcy;&amp;acy;&amp;tcy;&amp;ocy;&amp;rcy;&amp;ocy;&amp;vcy; / &amp;Icy;&amp;lcy;&amp;lcy;&amp;yucy;&amp;scy;&amp;tcy;&amp;rcy;&amp;acy;&amp;tscy;&amp;icy;&amp;icy; / &amp;Tcy;&amp;acy;&amp;tcy;&amp;softcy;&amp;yacy;&amp;ncy;&amp;acy; &amp;Scy;&amp;acy;&amp;vcy;&amp;vcy;&amp;ucy;&amp;shcy;&amp;kcy;&amp;icy;&amp;ncy;&amp;acy; (talita12) / &amp;Gcy;&amp;ucy;&amp;scy;&amp;icy;-&amp;lcy;&amp;iecy;&amp;bcy;&amp;iecy;&amp;dcy;&amp;icy;-5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b="13"/>
          <a:stretch>
            <a:fillRect/>
          </a:stretch>
        </p:blipFill>
        <p:spPr bwMode="auto">
          <a:xfrm>
            <a:off x="5372112" y="3286124"/>
            <a:ext cx="3771888" cy="3429024"/>
          </a:xfrm>
          <a:prstGeom prst="rect">
            <a:avLst/>
          </a:prstGeom>
          <a:noFill/>
        </p:spPr>
      </p:pic>
      <p:pic>
        <p:nvPicPr>
          <p:cNvPr id="12304" name="Picture 16" descr="&amp;Rcy;&amp;acy;&amp;scy;&amp;pcy;&amp;acy;&amp;kcy;&amp;ocy;&amp;vcy;&amp;acy;&amp;ncy;&amp;ncy;&amp;ycy;&amp;jcy; &amp;scy;&amp;kcy;&amp;rcy;&amp;acy;&amp;pcy;-&amp;ncy;&amp;acy;&amp;bcy;&amp;ocy;&amp;rcy; &quot;&amp;Vcy;&amp;ocy;&amp;lcy;&amp;shcy;&amp;iecy;&amp;bcy;&amp;ncy;&amp;ycy;&amp;jcy; &amp;mcy;&amp;icy;&amp;rcy;&quot;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30000"/>
          </a:blip>
          <a:srcRect t="-2958" r="17143"/>
          <a:stretch>
            <a:fillRect/>
          </a:stretch>
        </p:blipFill>
        <p:spPr bwMode="auto">
          <a:xfrm>
            <a:off x="4357686" y="5786454"/>
            <a:ext cx="2071702" cy="107154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509070-8B5C-4537-A97D-15593EF25D72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9A78405-B65F-451C-9EF6-E04DCCEAE9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699CB88-5E1A-4FAC-892A-60949ACB1F6F}" type="datetimeFigureOut">
              <a:rPr lang="en-US" smtClean="0"/>
              <a:pPr/>
              <a:t>5/8/2024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pic>
        <p:nvPicPr>
          <p:cNvPr id="10" name="Picture 2" descr="Abstract Vector Backgrounds - &amp;Acy;&amp;bcy;&amp;scy;&amp;tcy;&amp;rcy;&amp;acy;&amp;kcy;&amp;tcy;&amp;ncy;&amp;ycy;&amp;iecy; &amp;vcy;&amp;iecy;&amp;kcy;&amp;tcy;&amp;ocy;&amp;rcy;&amp;ncy;&amp;ycy;&amp;iecy; &amp;fcy;&amp;ocy;&amp;ncy;&amp;ycy; &quot; &amp;Vcy;&amp;iecy;&amp;kcy;&amp;tcy;&amp;ocy;&amp;rcy;&amp;ncy;&amp;ycy;&amp;iecy; &amp;kcy;&amp;lcy;&amp;icy;&amp;pcy;&amp;acy;&amp;rcy;&amp;tcy;&amp;ycy;, &amp;tcy;&amp;iecy;&amp;kcy;&amp;scy;&amp;tcy;&amp;ucy;&amp;rcy;&amp;ncy;&amp;ycy;&amp;iecy; &amp;fcy;&amp;ocy;&amp;ncy;&amp;ycy;, &amp;bcy;&amp;iecy;&amp;kcy;&amp;gcy;&amp;rcy;&amp;acy;&amp;ucy;&amp;ncy;&amp;dcy;&amp;ycy;, AI, EPS, SV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Picture 2" descr="Abstract Vector Backgrounds - &amp;Acy;&amp;bcy;&amp;scy;&amp;tcy;&amp;rcy;&amp;acy;&amp;kcy;&amp;tcy;&amp;ncy;&amp;ycy;&amp;iecy; &amp;vcy;&amp;iecy;&amp;kcy;&amp;tcy;&amp;ocy;&amp;rcy;&amp;ncy;&amp;ycy;&amp;iecy; &amp;fcy;&amp;ocy;&amp;ncy;&amp;ycy; &quot; &amp;Vcy;&amp;iecy;&amp;kcy;&amp;tcy;&amp;ocy;&amp;rcy;&amp;ncy;&amp;ycy;&amp;iecy; &amp;kcy;&amp;lcy;&amp;icy;&amp;pcy;&amp;acy;&amp;rcy;&amp;tcy;&amp;ycy;, &amp;tcy;&amp;iecy;&amp;kcy;&amp;scy;&amp;tcy;&amp;ucy;&amp;rcy;&amp;ncy;&amp;ycy;&amp;iecy; &amp;fcy;&amp;ocy;&amp;ncy;&amp;ycy;, &amp;bcy;&amp;iecy;&amp;kcy;&amp;gcy;&amp;rcy;&amp;acy;&amp;ucy;&amp;ncy;&amp;dcy;&amp;ycy;, AI, EPS, SV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0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2" name="Табличка 11"/>
          <p:cNvSpPr/>
          <p:nvPr userDrawn="1"/>
        </p:nvSpPr>
        <p:spPr>
          <a:xfrm>
            <a:off x="214282" y="214290"/>
            <a:ext cx="8715436" cy="6429420"/>
          </a:xfrm>
          <a:prstGeom prst="plaque">
            <a:avLst>
              <a:gd name="adj" fmla="val 7401"/>
            </a:avLst>
          </a:prstGeom>
          <a:solidFill>
            <a:srgbClr val="DCF737">
              <a:alpha val="69804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6" descr="Magic world of tales, cartoon vector illustration &amp;icy;&amp;zcy; Sergey Oganesov. &amp;Rcy;&amp;ocy;&amp;yacy;&amp;lcy;&amp;tcy;&amp;icy;-&amp;fcy;&amp;rcy;&amp;icy; &amp;vcy;&amp;iecy;&amp;kcy;&amp;tcy;&amp;ocy;&amp;rcy; #25751842 &amp;ncy;&amp;acy; Fotolia.ru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142844" y="4572008"/>
            <a:ext cx="2207507" cy="2124725"/>
          </a:xfrm>
          <a:prstGeom prst="rect">
            <a:avLst/>
          </a:prstGeom>
          <a:noFill/>
        </p:spPr>
      </p:pic>
      <p:pic>
        <p:nvPicPr>
          <p:cNvPr id="16" name="Picture 12" descr="http://by-anna.ucoz.ru/FairyDust/75.png"/>
          <p:cNvPicPr>
            <a:picLocks noChangeAspect="1" noChangeArrowheads="1"/>
          </p:cNvPicPr>
          <p:nvPr userDrawn="1"/>
        </p:nvPicPr>
        <p:blipFill>
          <a:blip r:embed="rId17" cstate="print"/>
          <a:srcRect r="165"/>
          <a:stretch>
            <a:fillRect/>
          </a:stretch>
        </p:blipFill>
        <p:spPr bwMode="auto">
          <a:xfrm rot="10002706">
            <a:off x="182844" y="696783"/>
            <a:ext cx="2290384" cy="496608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ransition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galyulixa\Pictures\YUrijj_JEntin_-_V_mire_mnogo_skazok_71293906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&#1044;&#1077;&#1090;&#1089;&#1082;&#1080;&#1077;%20&#1087;&#1077;&#1089;&#1085;&#1080;%20-%20&#1055;&#1077;&#1089;&#1085;&#1103;%20&#1086;%20&#1089;&#1082;&#1072;&#1079;&#1082;&#1077;%20(www.hotplayer.ru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&#1053;&#1077;&#1080;&#1079;&#1074;&#1077;&#1089;&#1090;&#1077;&#1085;%20-%20&#1082;&#1086;&#1083;&#1086;&#1073;&#1086;&#1082;%20(&#1087;&#1088;&#1099;&#1075;-&#1089;&#1082;&#1086;&#1082;)%20(www.hotplayer.ru).mp3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&#1054;&#1083;&#1100;&#1075;&#1072;%20&#1056;&#1086;&#1078;&#1076;&#1077;&#1089;&#1090;&#1074;&#1077;&#1085;&#1089;&#1082;&#1072;&#1103;%20-%20&#1055;&#1077;&#1089;&#1085;&#1103;%20&#1050;&#1088;&#1072;&#1089;&#1085;&#1086;&#1081;%20&#1064;&#1072;&#1087;&#1086;&#1095;&#1082;&#1080;%20(&#1080;&#1079;%20&#1082;&#1092;%20&#1055;&#1088;&#1086;%20&#1050;&#1088;&#1072;&#1089;&#1085;&#1091;&#1102;%20&#1064;&#1072;&#1087;&#1086;&#1095;&#1082;&#1091;)%20(www.hotplayer.ru)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&#1052;&#1091;&#1083;&#1100;&#1090;&#1092;&#1080;&#1083;&#1100;&#1084;%20-%20&#1055;&#1077;&#1089;&#1085;&#1103;%20&#1047;&#1086;&#1083;&#1091;&#1096;&#1082;&#1080;%20&#1080;%20&#1055;&#1088;&#1080;&#1085;&#1094;&#1072;%20(&#1080;&#1079;%20&#1084;_&#1092;%20&#1047;&#1086;&#1083;&#1091;&#1096;&#1082;&#1072;)%20(www.hotplayer.ru).mp3" TargetMode="Externa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Vasilijj_Bogatyrjov_-_Pesnya_pro_sledy_48224567.mp3" TargetMode="Externa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alyulixa\Pictures\&#1054;&#1089;&#1085;&#1086;&#1074;&#1085;&#1072;&#1103;%20&#1090;&#1077;&#1084;&#1072;%20-%20&#1042;&#1086;&#1083;&#1082;%20&#1080;%207%20&#1082;&#1086;&#1079;&#1083;&#1103;&#1090;%20(www.hotplayer.ru).mp3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24128" y="6453336"/>
            <a:ext cx="6500858" cy="126188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Подготовила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Красюкова.И.Г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МБОУ «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Рыбинобудская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Che" pitchFamily="49" charset="-127"/>
                <a:ea typeface="BatangChe" pitchFamily="49" charset="-127"/>
              </a:rPr>
              <a:t> СОШ»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1028" name="Picture 4" descr="C:\Users\galyulixa\Pictures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692696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Какие волшебные 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предметы были</a:t>
            </a:r>
          </a:p>
          <a:p>
            <a:pPr algn="ctr"/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у 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сказочных 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героев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?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13671" y="1720262"/>
            <a:ext cx="2069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У </a:t>
            </a: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Бабы-Яги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5" name="Picture 6" descr="баба яг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86146"/>
            <a:ext cx="1995244" cy="291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10072" y="5375486"/>
            <a:ext cx="2151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Ступа и метла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3110" y="2182514"/>
            <a:ext cx="1367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У </a:t>
            </a: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кота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8" name="Picture 7" descr="ко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18268"/>
            <a:ext cx="3562350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829440" y="5386805"/>
            <a:ext cx="1015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Сапоги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059143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92696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Какие волшебные предметы были</a:t>
            </a:r>
          </a:p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у сказочных героев?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0863" y="1896039"/>
            <a:ext cx="1904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У Золушки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5857892"/>
            <a:ext cx="3097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Хрустальная туфелька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000240"/>
            <a:ext cx="3466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У Снежной королевы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5500702"/>
            <a:ext cx="114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Зеркало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20482" name="Picture 2" descr="http://www.funlib.ru/cimg/2014/101906/14334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357430"/>
            <a:ext cx="2169557" cy="3442603"/>
          </a:xfrm>
          <a:prstGeom prst="rect">
            <a:avLst/>
          </a:prstGeom>
          <a:noFill/>
        </p:spPr>
      </p:pic>
      <p:pic>
        <p:nvPicPr>
          <p:cNvPr id="20484" name="Picture 4" descr="https://www.buro247.ru/local/images/buro/original_jpg_1324418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571744"/>
            <a:ext cx="3600418" cy="27003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4883816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988840"/>
            <a:ext cx="48782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Исправьте ошибку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7458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48680"/>
            <a:ext cx="3002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2" action="ppaction://hlinksldjump"/>
              </a:rPr>
              <a:t>«Петушок Ряба»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76525" y="4540902"/>
            <a:ext cx="3243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3" action="ppaction://hlinksldjump"/>
              </a:rPr>
              <a:t>«Даша и медведь»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340768"/>
            <a:ext cx="4054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4" action="ppaction://hlinksldjump"/>
              </a:rPr>
              <a:t>«Волк и семеро ягнят»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755062"/>
            <a:ext cx="3033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5" action="ppaction://hlinksldjump"/>
              </a:rPr>
              <a:t>«Утки – лебеди»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969222"/>
            <a:ext cx="39998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6" action="ppaction://hlinksldjump"/>
              </a:rPr>
              <a:t>«Царевна – Индюшка»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17318" y="2154995"/>
            <a:ext cx="3650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  <a:hlinkClick r:id="rId7" action="ppaction://hlinksldjump"/>
              </a:rPr>
              <a:t>«Мальчик с кулачок»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24912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764704"/>
            <a:ext cx="2853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«Курочка 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Ряба»</a:t>
            </a:r>
          </a:p>
        </p:txBody>
      </p:sp>
      <p:pic>
        <p:nvPicPr>
          <p:cNvPr id="3" name="Рисунок 2" descr="1285319875_0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447" y="1772816"/>
            <a:ext cx="297656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429652" y="6357958"/>
            <a:ext cx="500066" cy="32803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18195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836712"/>
            <a:ext cx="4243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«Волк и семеро 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козлят»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67080686_2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330" y="1700808"/>
            <a:ext cx="308844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429652" y="6357958"/>
            <a:ext cx="500066" cy="32803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96374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836712"/>
            <a:ext cx="3679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«Мальчик с 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пальчик»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914" y="1700808"/>
            <a:ext cx="4399080" cy="3519264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429652" y="6357958"/>
            <a:ext cx="500066" cy="32803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2544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836712"/>
            <a:ext cx="3852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«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Царевна – Лягушка»</a:t>
            </a:r>
            <a:endParaRPr lang="ru-RU" alt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427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447" y="1628800"/>
            <a:ext cx="2657137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429652" y="6357958"/>
            <a:ext cx="500066" cy="32803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266211"/>
      </p:ext>
    </p:extLst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836712"/>
            <a:ext cx="28857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«Гуси 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– лебеди»</a:t>
            </a:r>
          </a:p>
        </p:txBody>
      </p:sp>
      <p:pic>
        <p:nvPicPr>
          <p:cNvPr id="3" name="Рисунок 2" descr="gusi-lebedi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16" y="1700808"/>
            <a:ext cx="3779269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429652" y="6357958"/>
            <a:ext cx="500066" cy="32803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0073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908720"/>
            <a:ext cx="3259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«Маша 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и медведь»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609" y="1628800"/>
            <a:ext cx="3553768" cy="418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2820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714356"/>
            <a:ext cx="65008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В мире много сказок: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Грустных и смешных, 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И прожить на свете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Нам нельзя без них.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В сказке может всё случиться.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Наша сказка впереди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Сказка в двери к нам стучится. </a:t>
            </a:r>
            <a:b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400" dirty="0" smtClean="0">
                <a:solidFill>
                  <a:srgbClr val="660066"/>
                </a:solidFill>
                <a:latin typeface="Segoe Print" pitchFamily="2" charset="0"/>
              </a:rPr>
              <a:t>Скажем сказке “заходи”. </a:t>
            </a:r>
            <a:endParaRPr lang="ru-RU" sz="2400" dirty="0">
              <a:solidFill>
                <a:srgbClr val="660066"/>
              </a:solidFill>
              <a:latin typeface="Segoe Print" pitchFamily="2" charset="0"/>
            </a:endParaRPr>
          </a:p>
        </p:txBody>
      </p:sp>
      <p:pic>
        <p:nvPicPr>
          <p:cNvPr id="5" name="YUrijj_JEntin_-_V_mire_mnogo_skazok_712939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27984" y="49411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6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46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1916832"/>
            <a:ext cx="6138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Удивительные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превращения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33791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2068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В кого превращались или были заколдованы сказочные герои?</a:t>
            </a:r>
          </a:p>
        </p:txBody>
      </p:sp>
      <p:pic>
        <p:nvPicPr>
          <p:cNvPr id="4" name="Picture 4" descr="гвид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272" y="2123564"/>
            <a:ext cx="2539632" cy="349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1588195"/>
            <a:ext cx="2348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Князь </a:t>
            </a:r>
            <a:r>
              <a:rPr lang="ru-RU" altLang="ru-RU" sz="2400" dirty="0" err="1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Гвидон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7585" y="5699644"/>
            <a:ext cx="349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 комара, в муху, в шмеля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7" name="Picture 4" descr="козё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849" y="2012668"/>
            <a:ext cx="3103562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68283" y="1443718"/>
            <a:ext cx="3188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Братец Иванушка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89633" y="5949280"/>
            <a:ext cx="1745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 козлёночка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24132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2068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В кого превращались или были заколдованы сказочные герои?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588195"/>
            <a:ext cx="37593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Чудище из сказки</a:t>
            </a:r>
          </a:p>
          <a:p>
            <a:pPr algn="ctr"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«Аленький цветочек»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3231" y="568899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 принца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5798" y="2023964"/>
            <a:ext cx="2611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75000"/>
                  </a:schemeClr>
                </a:solidFill>
                <a:latin typeface="Segoe Print" panose="02000600000000000000" pitchFamily="2" charset="0"/>
              </a:rPr>
              <a:t>Гадкий утёнок</a:t>
            </a:r>
            <a:endParaRPr lang="ru-RU" altLang="ru-RU" sz="2400" dirty="0">
              <a:solidFill>
                <a:schemeClr val="accent4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24324" y="6012990"/>
            <a:ext cx="1194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 лебедя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7" y="2390489"/>
            <a:ext cx="2469124" cy="32296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090" y="2552066"/>
            <a:ext cx="2877028" cy="33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04097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556792"/>
            <a:ext cx="7254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Название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книги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и её автор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3566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692696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Рыбка не простая</a:t>
            </a:r>
          </a:p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Чешуёй сверкает.</a:t>
            </a:r>
          </a:p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Плавает, ныряет,</a:t>
            </a:r>
          </a:p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Желанья исполняет.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064" y="2348880"/>
            <a:ext cx="4314056" cy="32858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49452" y="5721277"/>
            <a:ext cx="35012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«Сказка о рыбаке и рыбке»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А.С. Пушкин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574372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62068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Был друг у Ивана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Немного  горбатым,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но сделал счастливым его 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И богатым.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586" y="2190348"/>
            <a:ext cx="4230396" cy="33268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27784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«Конёк-Горбунок»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П.П. Ершов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93399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3957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Мальчик луковичка я!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Интересна жизнь моя.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Стрелы я пущу из лука,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Их возьму у папы-лука.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51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«Приключения </a:t>
            </a:r>
            <a:r>
              <a:rPr lang="ru-RU" b="1" dirty="0" err="1" smtClean="0">
                <a:solidFill>
                  <a:srgbClr val="C00000"/>
                </a:solidFill>
                <a:latin typeface="Segoe Print" pitchFamily="2" charset="0"/>
              </a:rPr>
              <a:t>Чиполлино</a:t>
            </a: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»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Дж. </a:t>
            </a:r>
            <a:r>
              <a:rPr lang="ru-RU" b="1" dirty="0" err="1" smtClean="0">
                <a:solidFill>
                  <a:srgbClr val="C00000"/>
                </a:solidFill>
                <a:latin typeface="Segoe Print" pitchFamily="2" charset="0"/>
              </a:rPr>
              <a:t>Родари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333" y="1965474"/>
            <a:ext cx="2508870" cy="334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8923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548680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Все девчонки и мальчишки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Полюбить его успели.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Он - герой </a:t>
            </a:r>
            <a:r>
              <a:rPr lang="ru-RU" altLang="ru-RU" sz="24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весёлой </a:t>
            </a: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книжки,</a:t>
            </a:r>
            <a:b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alt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За спиной его - пропеллер.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Picture 6" descr="http://img-fotki.yandex.ru/get/5600/elena-komarov.1b4/0_4feda_2ce570a9_-1-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920" y="2118340"/>
            <a:ext cx="5112295" cy="335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8067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«Малыш и </a:t>
            </a:r>
            <a:r>
              <a:rPr lang="ru-RU" b="1" dirty="0" err="1" smtClean="0">
                <a:solidFill>
                  <a:srgbClr val="C00000"/>
                </a:solidFill>
                <a:latin typeface="Segoe Print" pitchFamily="2" charset="0"/>
              </a:rPr>
              <a:t>Карлсон</a:t>
            </a: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»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А. Линдгрен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42830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Появилась девочка в чашечке цветка,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И была та девочка не больше ноготка.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Кто читал такую книжку?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</a:rPr>
              <a:t>Знает девочку-малышку?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8068" y="5301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Segoe Print" pitchFamily="2" charset="0"/>
              </a:rPr>
              <a:t>Дюймовочка</a:t>
            </a: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»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Х.К. Андерсен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59" y="2110544"/>
            <a:ext cx="564241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34340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74345"/>
            <a:ext cx="4572000" cy="62786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Сказка радость нам 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несёт</a:t>
            </a: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Тот, кто знает, тот 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поймёт</a:t>
            </a: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В сказке очень много смысла,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И любовь там ходит близко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.</a:t>
            </a:r>
          </a:p>
          <a:p>
            <a:pPr algn="ctr"/>
            <a:endParaRPr lang="ru-RU" sz="1600" dirty="0">
              <a:solidFill>
                <a:srgbClr val="660066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В сказке много приключений,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Очень радостных волнений,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Побеждает в ней добро,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Ведь, оно сильней, чем зло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.</a:t>
            </a:r>
          </a:p>
          <a:p>
            <a:pPr algn="ctr"/>
            <a:endParaRPr lang="ru-RU" sz="1600" dirty="0">
              <a:solidFill>
                <a:srgbClr val="660066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Тот, кто сказки уважает,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Непременно вырастает,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Превращаясь в мудреца,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Верит очень в чудеса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.</a:t>
            </a:r>
          </a:p>
          <a:p>
            <a:pPr algn="ctr"/>
            <a:endParaRPr lang="ru-RU" sz="1600" dirty="0">
              <a:solidFill>
                <a:srgbClr val="660066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И приходит чудо в гости,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Не обходит стороной,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Главное, в него поверить,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И оно уже с тобой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.</a:t>
            </a:r>
          </a:p>
          <a:p>
            <a:pPr algn="ctr"/>
            <a:endParaRPr lang="ru-RU" sz="1600" dirty="0">
              <a:solidFill>
                <a:srgbClr val="660066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Сказка — чудная копилка,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Что накопишь, то 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возьмёшь</a:t>
            </a: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,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А без сказки в этой жизни - </a:t>
            </a:r>
            <a:b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Непременно </a:t>
            </a:r>
            <a:r>
              <a:rPr lang="ru-RU" sz="16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пропадёшь</a:t>
            </a:r>
            <a:r>
              <a:rPr lang="ru-RU" sz="1600" dirty="0">
                <a:solidFill>
                  <a:srgbClr val="660066"/>
                </a:solidFill>
                <a:latin typeface="Segoe Print" panose="02000600000000000000" pitchFamily="2" charset="0"/>
              </a:rPr>
              <a:t>.</a:t>
            </a:r>
            <a:r>
              <a:rPr lang="ru-RU" dirty="0">
                <a:solidFill>
                  <a:srgbClr val="660066"/>
                </a:solidFill>
                <a:latin typeface="Segoe Print" panose="02000600000000000000" pitchFamily="2" charset="0"/>
              </a:rPr>
              <a:t/>
            </a:r>
            <a:br>
              <a:rPr lang="ru-RU" dirty="0">
                <a:solidFill>
                  <a:srgbClr val="660066"/>
                </a:solidFill>
                <a:latin typeface="Segoe Print" panose="02000600000000000000" pitchFamily="2" charset="0"/>
              </a:rPr>
            </a:br>
            <a:r>
              <a:rPr lang="ru-RU" sz="1200" dirty="0" smtClean="0">
                <a:solidFill>
                  <a:srgbClr val="660066"/>
                </a:solidFill>
                <a:latin typeface="Segoe Print" panose="02000600000000000000" pitchFamily="2" charset="0"/>
              </a:rPr>
              <a:t>Е. Степанова</a:t>
            </a:r>
            <a:endParaRPr lang="ru-RU" sz="12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Детские песни - Песня о сказке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7089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652125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4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67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25649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Разминка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69258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7143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  <a:t>На сметане мешён</a:t>
            </a:r>
            <a:b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  <a:t>На окошке стужён.</a:t>
            </a:r>
            <a:b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  <a:t>У него румяный бок,</a:t>
            </a:r>
            <a:b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Segoe Print" pitchFamily="2" charset="0"/>
              </a:rPr>
              <a:t>Кто же это? </a:t>
            </a:r>
            <a:endParaRPr lang="ru-RU" sz="2800" dirty="0">
              <a:solidFill>
                <a:srgbClr val="660066"/>
              </a:solidFill>
              <a:latin typeface="Segoe Print" pitchFamily="2" charset="0"/>
            </a:endParaRPr>
          </a:p>
        </p:txBody>
      </p:sp>
      <p:pic>
        <p:nvPicPr>
          <p:cNvPr id="3" name="Рисунок 2" descr="0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643182"/>
            <a:ext cx="3381375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868" y="5500702"/>
            <a:ext cx="3357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Segoe Print" pitchFamily="2" charset="0"/>
              </a:rPr>
              <a:t>Колобок</a:t>
            </a:r>
          </a:p>
        </p:txBody>
      </p:sp>
      <p:pic>
        <p:nvPicPr>
          <p:cNvPr id="7" name="Неизвестен - колобок (прыг-скок)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83768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65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04664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Девочка добрая в сказке жила,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бабушке по лесу в гости пошла.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Мама красивую шапочку сшила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пирожков дать с собой не забыла.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же за девочка-лапочка.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зовут её? 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68788037_1744dd5d969e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579" y="2712988"/>
            <a:ext cx="210502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08101" y="5877272"/>
            <a:ext cx="2383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Красная Шапочка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5" name="Ольга Рождественская - Песня Красной Шапочки (из кф Про Красную Шапочку)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Ольга Рождественская - Песня Красной Шапочки (из кф Про Красную Шапочку)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43608" y="4581128"/>
            <a:ext cx="1584176" cy="126876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1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4046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 мачеху стирала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горох перебирала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ночам при свечке,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спала у печки.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Хороша, как солнышко.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же это?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1321454623_73323763_f_10_cinderella_stairwa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201" y="2712988"/>
            <a:ext cx="2913262" cy="310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36531" y="6021288"/>
            <a:ext cx="1218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Золушка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7" name="Мультфильм - Песня Золушки и Принца (из м_ф Золушка)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71800" y="33569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4520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40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476672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Трое их живёт в избушке,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ней три стула и три кружки,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 кроватки, три подушки.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Угадайте без подсказки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герои этой сказки? 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preview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589" y="2415664"/>
            <a:ext cx="4318966" cy="313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96770" y="5805264"/>
            <a:ext cx="1646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Три медведя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5" name="Vasilijj_Bogatyrjov_-_Pesnya_pro_sledy_4822456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67744" y="393305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77262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89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76672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лесу тёмном на опушке,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Жили дружно все в избушке.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Маму дети поджидали,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домик волка не пускали.</a:t>
            </a:r>
            <a:b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 сказка для </a:t>
            </a:r>
            <a:r>
              <a:rPr lang="ru-RU" sz="2400" dirty="0" smtClean="0">
                <a:solidFill>
                  <a:srgbClr val="660066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ребят.</a:t>
            </a:r>
            <a:endParaRPr lang="ru-RU" sz="2400" dirty="0">
              <a:solidFill>
                <a:srgbClr val="660066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 descr="371699_orig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898" y="2449079"/>
            <a:ext cx="3862387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628" y="5589240"/>
            <a:ext cx="2888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Волк и семеро козлят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6" name="Основная тема - Волк и 7 козлят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339752" y="37170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0766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4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204864"/>
            <a:ext cx="486864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Волшебные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egoe Script" pitchFamily="34" charset="0"/>
              </a:rPr>
              <a:t>предметы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507481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405</TotalTime>
  <Words>269</Words>
  <Application>Microsoft Office PowerPoint</Application>
  <PresentationFormat>Экран (4:3)</PresentationFormat>
  <Paragraphs>84</Paragraphs>
  <Slides>29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User Windows</cp:lastModifiedBy>
  <cp:revision>41</cp:revision>
  <dcterms:created xsi:type="dcterms:W3CDTF">2014-12-30T18:24:31Z</dcterms:created>
  <dcterms:modified xsi:type="dcterms:W3CDTF">2024-05-08T08:07:02Z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1745041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