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9" r:id="rId4"/>
    <p:sldId id="312" r:id="rId5"/>
    <p:sldId id="270" r:id="rId6"/>
    <p:sldId id="283" r:id="rId7"/>
    <p:sldId id="288" r:id="rId8"/>
    <p:sldId id="274" r:id="rId9"/>
    <p:sldId id="290" r:id="rId10"/>
    <p:sldId id="303" r:id="rId11"/>
    <p:sldId id="304" r:id="rId12"/>
    <p:sldId id="282" r:id="rId13"/>
    <p:sldId id="273" r:id="rId14"/>
    <p:sldId id="272" r:id="rId15"/>
    <p:sldId id="306" r:id="rId16"/>
    <p:sldId id="275" r:id="rId17"/>
    <p:sldId id="307" r:id="rId18"/>
    <p:sldId id="278" r:id="rId19"/>
    <p:sldId id="308" r:id="rId20"/>
    <p:sldId id="313" r:id="rId21"/>
    <p:sldId id="305" r:id="rId22"/>
    <p:sldId id="314" r:id="rId23"/>
    <p:sldId id="309" r:id="rId24"/>
    <p:sldId id="310" r:id="rId25"/>
    <p:sldId id="315" r:id="rId26"/>
    <p:sldId id="317" r:id="rId27"/>
    <p:sldId id="316" r:id="rId28"/>
    <p:sldId id="294" r:id="rId29"/>
    <p:sldId id="277" r:id="rId30"/>
    <p:sldId id="281" r:id="rId31"/>
    <p:sldId id="287" r:id="rId32"/>
    <p:sldId id="31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6A836-AC26-4D7B-901E-D24F0C8B4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B5B71-25AA-4A21-8F84-AECF73E18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AA03C-ADFE-4229-9C3A-A441AD1B1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76EDB-941C-4D22-A561-68767A43B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5E638-8911-4FB7-A38D-BA1A0DA5B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8A943-C7FD-4CD7-8985-ADCFB6C70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2662B-FB69-4778-AC38-6DD061734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144A7-C304-4FFA-AFAB-6D4C8136B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45B71-79CC-414F-93C6-A86B7270B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BA7F9-D0CA-4047-BDCE-2B3D88817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CCDE4-9B8D-4E5E-9810-E2900E8A6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50000">
              <a:schemeClr val="bg1"/>
            </a:gs>
            <a:gs pos="100000">
              <a:schemeClr val="folHlink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18FBD3E-3074-41BC-9308-C67FA529B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0%20&#1089;&#1083;&#1072;&#1081;&#1076;-%20&#1052;&#1086;&#1076;&#1077;&#1083;&#1080;&#1088;&#1091;&#1077;&#1084;%20&#1101;&#1087;&#1080;&#1079;&#1086;&#1076;-&#1052;&#1086;&#1088;&#1077;%20&#1080;%20&#1079;&#1074;&#1077;&#1079;&#1076;&#1099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gif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2%20&#1089;&#1083;&#1072;&#1081;&#1076;-&#1051;&#1077;&#1076;&#1077;&#1085;&#1077;&#1094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4,15,24%20&#1089;&#1083;&#1072;&#1081;&#1076;&#1099;-&#1087;&#1077;&#1089;&#1085;&#1103;%20&#1041;&#1077;&#1083;&#1082;&#1080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.gif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4,15,24%20&#1089;&#1083;&#1072;&#1081;&#1076;&#1099;-&#1087;&#1077;&#1089;&#1085;&#1103;%20&#1041;&#1077;&#1083;&#1082;&#1080;.mp3" TargetMode="External"/><Relationship Id="rId6" Type="http://schemas.openxmlformats.org/officeDocument/2006/relationships/image" Target="../media/image1.gif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6,%2017,%2025%20&#1089;&#1083;&#1072;&#1081;&#1076;&#1099;-&#1063;&#1077;&#1088;&#1085;&#1086;&#1084;&#1086;&#1088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.gif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6,%2017,%2025%20&#1089;&#1083;&#1072;&#1081;&#1076;&#1099;-&#1063;&#1077;&#1088;&#1085;&#1086;&#1084;&#1086;&#1088;.mp3" TargetMode="External"/><Relationship Id="rId6" Type="http://schemas.openxmlformats.org/officeDocument/2006/relationships/image" Target="../media/image1.gif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8%20&#1089;&#1083;&#1072;&#1081;&#1076;-&#1051;&#1077;&#1073;&#1077;&#1076;&#1100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57.jpe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9,26%20&#1089;&#1083;&#1072;&#1081;&#1076;&#1099;-&#1051;&#1077;&#1073;&#1077;&#1076;&#1100;.mp3" TargetMode="Externa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2%20&#1089;&#1083;&#1072;&#1081;&#1076;%20&#1087;&#1086;&#1083;&#1077;&#1090;%20&#1096;&#1084;&#1077;&#1083;&#1103;%20&#1056;&#1080;&#1084;-&#1050;&#1086;&#1088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.gi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4.png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20%20&#1089;&#1083;&#1072;&#1081;&#1076;-4&#1076;&#1077;&#1081;&#1089;&#1090;&#1074;&#1080;&#1077;%20&#1086;&#1087;&#1077;&#1088;&#1099;.mp3" TargetMode="External"/><Relationship Id="rId6" Type="http://schemas.openxmlformats.org/officeDocument/2006/relationships/image" Target="../media/image63.jpeg"/><Relationship Id="rId11" Type="http://schemas.openxmlformats.org/officeDocument/2006/relationships/image" Target="../media/image11.jpeg"/><Relationship Id="rId5" Type="http://schemas.openxmlformats.org/officeDocument/2006/relationships/image" Target="../media/image62.jpeg"/><Relationship Id="rId10" Type="http://schemas.openxmlformats.org/officeDocument/2006/relationships/image" Target="../media/image67.png"/><Relationship Id="rId4" Type="http://schemas.openxmlformats.org/officeDocument/2006/relationships/image" Target="../media/image10.jpeg"/><Relationship Id="rId9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21%20&#1089;&#1083;&#1072;&#1081;&#1076;%20&#1090;&#1088;&#1080;%20&#1095;&#1091;&#1076;&#1072;.mp3" TargetMode="Externa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10" Type="http://schemas.openxmlformats.org/officeDocument/2006/relationships/image" Target="../media/image4.png"/><Relationship Id="rId4" Type="http://schemas.openxmlformats.org/officeDocument/2006/relationships/image" Target="../media/image69.jpeg"/><Relationship Id="rId9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4.png"/><Relationship Id="rId3" Type="http://schemas.openxmlformats.org/officeDocument/2006/relationships/image" Target="../media/image1.gif"/><Relationship Id="rId7" Type="http://schemas.openxmlformats.org/officeDocument/2006/relationships/image" Target="../media/image76.jpeg"/><Relationship Id="rId12" Type="http://schemas.openxmlformats.org/officeDocument/2006/relationships/image" Target="../media/image8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22,%2027%20&#1089;&#1083;&#1072;&#1081;&#1076;-&#1047;&#1072;&#1082;&#1083;&#1102;&#1095;&#1077;&#1085;&#1080;&#1077;.mp3" TargetMode="External"/><Relationship Id="rId6" Type="http://schemas.openxmlformats.org/officeDocument/2006/relationships/image" Target="../media/image75.jpeg"/><Relationship Id="rId11" Type="http://schemas.openxmlformats.org/officeDocument/2006/relationships/image" Target="../media/image80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4,15,24%20&#1089;&#1083;&#1072;&#1081;&#1076;&#1099;-&#1087;&#1077;&#1089;&#1085;&#1103;%20&#1041;&#1077;&#1083;&#1082;&#1080;.mp3" TargetMode="Externa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6,%2017,%2025%20&#1089;&#1083;&#1072;&#1081;&#1076;&#1099;-&#1063;&#1077;&#1088;&#1085;&#1086;&#1084;&#1086;&#1088;.mp3" TargetMode="Externa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19,26%20&#1089;&#1083;&#1072;&#1081;&#1076;&#1099;-&#1051;&#1077;&#1073;&#1077;&#1076;&#1100;.mp3" TargetMode="Externa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22,%2027%20&#1089;&#1083;&#1072;&#1081;&#1076;-&#1047;&#1072;&#1082;&#1083;&#1102;&#1095;&#1077;&#1085;&#1080;&#1077;.mp3" TargetMode="Externa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jpeg"/><Relationship Id="rId7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3%20&#1089;&#1083;&#1072;&#1081;&#1076;-&#1055;&#1086;&#1083;&#1077;&#1090;%20&#1064;&#1084;&#1077;&#1083;&#1103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7%20&#1089;&#1083;&#1072;&#1081;&#1076;-&#1053;&#1072;&#1095;&#1072;&#1083;&#1086;-&#1060;&#1072;&#1085;&#1092;&#1072;&#1088;&#1099;.mp3" TargetMode="External"/><Relationship Id="rId6" Type="http://schemas.openxmlformats.org/officeDocument/2006/relationships/image" Target="../media/image1.gi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8%20&#1089;&#1083;&#1072;&#1081;&#1076;-&#1042;%20&#1075;&#1086;&#1088;&#1085;&#1080;&#1094;&#1077;-1%20&#1076;&#1077;&#1081;&#1089;&#1090;&#1074;&#1080;&#1077;.mp3" TargetMode="External"/><Relationship Id="rId6" Type="http://schemas.openxmlformats.org/officeDocument/2006/relationships/image" Target="../media/image31.jpeg"/><Relationship Id="rId11" Type="http://schemas.openxmlformats.org/officeDocument/2006/relationships/image" Target="../media/image1.gif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80;&#1084;&#1089;&#1082;&#1080;&#1081;-&#1050;&#1086;&#1088;&#1089;&#1072;&#1082;&#1086;&#1074;-&#1058;&#1088;&#1080;%20&#1095;&#1091;&#1076;&#1072;-&#1057;&#1082;&#1072;&#1079;&#1082;&#1072;%20&#1086;%20&#1094;&#1072;&#1088;&#1077;%20&#1057;&#1072;&#1083;&#1090;&#1072;&#1085;&#1077;\&#1058;&#1088;&#1080;%20&#1095;&#1091;&#1076;&#1072;%20&#1074;%20&#1086;&#1087;&#1077;&#1088;&#1077;-&#1089;&#1082;&#1072;&#1079;&#1082;&#1077;\9%20&#1089;&#1083;&#1072;&#1081;&#1076;%20&#1084;&#1086;&#1088;&#1077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.gif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83" name="Группа 1"/>
          <p:cNvGrpSpPr>
            <a:grpSpLocks/>
          </p:cNvGrpSpPr>
          <p:nvPr/>
        </p:nvGrpSpPr>
        <p:grpSpPr bwMode="auto">
          <a:xfrm>
            <a:off x="0" y="142875"/>
            <a:ext cx="584200" cy="6715125"/>
            <a:chOff x="0" y="142875"/>
            <a:chExt cx="584200" cy="6715125"/>
          </a:xfrm>
        </p:grpSpPr>
        <p:pic>
          <p:nvPicPr>
            <p:cNvPr id="2105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4214813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6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857875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7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429250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8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000625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9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4643438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0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273800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1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5357813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2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429000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3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714625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4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357438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5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643063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6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285875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7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928688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8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71500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9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14313"/>
              <a:ext cx="5842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0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6286500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1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5786438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2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5000625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3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4643438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4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4143375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5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3786188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6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3429000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7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3071813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8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2714625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9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2357438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0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2000250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1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1643063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2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1285875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3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928688"/>
              <a:ext cx="3698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4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571500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5" name="Picture 3" descr="6ac6efb25e0a35d160b484086b39328b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0" y="142875"/>
              <a:ext cx="36988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TextBox 74"/>
          <p:cNvSpPr txBox="1"/>
          <p:nvPr/>
        </p:nvSpPr>
        <p:spPr>
          <a:xfrm>
            <a:off x="292100" y="1714500"/>
            <a:ext cx="8461977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 algn="ctr">
              <a:defRPr/>
            </a:pP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69888" y="3347383"/>
            <a:ext cx="8572528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000" b="1" spc="50" dirty="0">
                <a:ln w="11430"/>
                <a:solidFill>
                  <a:srgbClr val="FF0000"/>
                </a:solidFill>
                <a:latin typeface="Arial Narrow" pitchFamily="34" charset="0"/>
              </a:rPr>
              <a:t>      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054778" y="4543335"/>
            <a:ext cx="5195846" cy="150810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Презентацию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подготовила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Красюкова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Ирина Григорьевна,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МБОУ «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Рыбинобудская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СОШ»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grpSp>
        <p:nvGrpSpPr>
          <p:cNvPr id="2087" name="Группа 1"/>
          <p:cNvGrpSpPr>
            <a:grpSpLocks/>
          </p:cNvGrpSpPr>
          <p:nvPr/>
        </p:nvGrpSpPr>
        <p:grpSpPr bwMode="auto">
          <a:xfrm>
            <a:off x="654050" y="207963"/>
            <a:ext cx="7908925" cy="1146175"/>
            <a:chOff x="654050" y="207963"/>
            <a:chExt cx="7908925" cy="1146175"/>
          </a:xfrm>
        </p:grpSpPr>
        <p:sp>
          <p:nvSpPr>
            <p:cNvPr id="2088" name="Rectangle 12"/>
            <p:cNvSpPr>
              <a:spLocks noChangeArrowheads="1"/>
            </p:cNvSpPr>
            <p:nvPr/>
          </p:nvSpPr>
          <p:spPr bwMode="auto">
            <a:xfrm>
              <a:off x="5934075" y="749300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6465888" y="4286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2090" name="Rectangle 9"/>
            <p:cNvSpPr>
              <a:spLocks noChangeArrowheads="1"/>
            </p:cNvSpPr>
            <p:nvPr/>
          </p:nvSpPr>
          <p:spPr bwMode="auto">
            <a:xfrm>
              <a:off x="5364163" y="9255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>
              <a:off x="6924675" y="21431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2092" name="Rectangle 15"/>
            <p:cNvSpPr>
              <a:spLocks noChangeArrowheads="1"/>
            </p:cNvSpPr>
            <p:nvPr/>
          </p:nvSpPr>
          <p:spPr bwMode="auto">
            <a:xfrm>
              <a:off x="7334250" y="39211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2093" name="Rectangle 12"/>
            <p:cNvSpPr>
              <a:spLocks noChangeArrowheads="1"/>
            </p:cNvSpPr>
            <p:nvPr/>
          </p:nvSpPr>
          <p:spPr bwMode="auto">
            <a:xfrm>
              <a:off x="7696200" y="620713"/>
              <a:ext cx="433388" cy="357187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  <p:sp>
          <p:nvSpPr>
            <p:cNvPr id="2094" name="Rectangle 9"/>
            <p:cNvSpPr>
              <a:spLocks noChangeArrowheads="1"/>
            </p:cNvSpPr>
            <p:nvPr/>
          </p:nvSpPr>
          <p:spPr bwMode="auto">
            <a:xfrm>
              <a:off x="1076325" y="439738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Н</a:t>
              </a:r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1547813" y="20796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Е</a:t>
              </a:r>
            </a:p>
          </p:txBody>
        </p:sp>
        <p:sp>
          <p:nvSpPr>
            <p:cNvPr id="2096" name="Rectangle 12"/>
            <p:cNvSpPr>
              <a:spLocks noChangeArrowheads="1"/>
            </p:cNvSpPr>
            <p:nvPr/>
          </p:nvSpPr>
          <p:spPr bwMode="auto">
            <a:xfrm>
              <a:off x="1838325" y="428625"/>
              <a:ext cx="433388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У</a:t>
              </a:r>
            </a:p>
          </p:txBody>
        </p:sp>
        <p:sp>
          <p:nvSpPr>
            <p:cNvPr id="2097" name="Rectangle 9"/>
            <p:cNvSpPr>
              <a:spLocks noChangeArrowheads="1"/>
            </p:cNvSpPr>
            <p:nvPr/>
          </p:nvSpPr>
          <p:spPr bwMode="auto">
            <a:xfrm>
              <a:off x="2263775" y="655638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Р</a:t>
              </a:r>
            </a:p>
          </p:txBody>
        </p:sp>
        <p:sp>
          <p:nvSpPr>
            <p:cNvPr id="2098" name="Rectangle 12"/>
            <p:cNvSpPr>
              <a:spLocks noChangeArrowheads="1"/>
            </p:cNvSpPr>
            <p:nvPr/>
          </p:nvSpPr>
          <p:spPr bwMode="auto">
            <a:xfrm>
              <a:off x="2771775" y="404813"/>
              <a:ext cx="433388" cy="357187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О</a:t>
              </a:r>
            </a:p>
          </p:txBody>
        </p:sp>
        <p:sp>
          <p:nvSpPr>
            <p:cNvPr id="2099" name="Rectangle 15"/>
            <p:cNvSpPr>
              <a:spLocks noChangeArrowheads="1"/>
            </p:cNvSpPr>
            <p:nvPr/>
          </p:nvSpPr>
          <p:spPr bwMode="auto">
            <a:xfrm>
              <a:off x="3205163" y="53181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Ч</a:t>
              </a:r>
            </a:p>
          </p:txBody>
        </p:sp>
        <p:sp>
          <p:nvSpPr>
            <p:cNvPr id="86" name="Rectangle 10"/>
            <p:cNvSpPr>
              <a:spLocks noChangeArrowheads="1"/>
            </p:cNvSpPr>
            <p:nvPr/>
          </p:nvSpPr>
          <p:spPr bwMode="auto">
            <a:xfrm>
              <a:off x="3708400" y="628650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Н</a:t>
              </a:r>
            </a:p>
          </p:txBody>
        </p:sp>
        <p:sp>
          <p:nvSpPr>
            <p:cNvPr id="87" name="Rectangle 8"/>
            <p:cNvSpPr>
              <a:spLocks noChangeArrowheads="1"/>
            </p:cNvSpPr>
            <p:nvPr/>
          </p:nvSpPr>
          <p:spPr bwMode="auto">
            <a:xfrm>
              <a:off x="4294188" y="51911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О</a:t>
              </a:r>
            </a:p>
          </p:txBody>
        </p:sp>
        <p:sp>
          <p:nvSpPr>
            <p:cNvPr id="2102" name="Rectangle 12"/>
            <p:cNvSpPr>
              <a:spLocks noChangeArrowheads="1"/>
            </p:cNvSpPr>
            <p:nvPr/>
          </p:nvSpPr>
          <p:spPr bwMode="auto">
            <a:xfrm>
              <a:off x="4727575" y="244475"/>
              <a:ext cx="433388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Е</a:t>
              </a:r>
            </a:p>
          </p:txBody>
        </p:sp>
        <p:sp>
          <p:nvSpPr>
            <p:cNvPr id="2103" name="Rectangle 15"/>
            <p:cNvSpPr>
              <a:spLocks noChangeArrowheads="1"/>
            </p:cNvSpPr>
            <p:nvPr/>
          </p:nvSpPr>
          <p:spPr bwMode="auto">
            <a:xfrm>
              <a:off x="654050" y="223838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В</a:t>
              </a:r>
            </a:p>
          </p:txBody>
        </p:sp>
        <p:sp>
          <p:nvSpPr>
            <p:cNvPr id="2104" name="Rectangle 9"/>
            <p:cNvSpPr>
              <a:spLocks noChangeArrowheads="1"/>
            </p:cNvSpPr>
            <p:nvPr/>
          </p:nvSpPr>
          <p:spPr bwMode="auto">
            <a:xfrm>
              <a:off x="8129588" y="244475"/>
              <a:ext cx="433387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75" descr="Рисунок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928688"/>
            <a:ext cx="4902200" cy="579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31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1333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1335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1336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1337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339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11340" name="Прямоугольник 76"/>
          <p:cNvSpPr>
            <a:spLocks noChangeArrowheads="1"/>
          </p:cNvSpPr>
          <p:nvPr/>
        </p:nvSpPr>
        <p:spPr bwMode="auto">
          <a:xfrm>
            <a:off x="5286375" y="857250"/>
            <a:ext cx="34290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Каким  обычно перед нами предстает море?</a:t>
            </a:r>
          </a:p>
          <a:p>
            <a:r>
              <a:rPr lang="ru-RU"/>
              <a:t>Взволнованное, тревожное.</a:t>
            </a:r>
          </a:p>
          <a:p>
            <a:r>
              <a:rPr lang="ru-RU" sz="2400" b="1">
                <a:solidFill>
                  <a:srgbClr val="FF0000"/>
                </a:solidFill>
              </a:rPr>
              <a:t>Моделируем эпизод:</a:t>
            </a:r>
          </a:p>
          <a:p>
            <a:r>
              <a:rPr lang="ru-RU"/>
              <a:t>Давайте звуками «у», «ш», словно шум прибоя, дуем как ветер, пластикой рук, корпусом передадим движение волн и настроение эпизода «Море и звезды».</a:t>
            </a:r>
          </a:p>
          <a:p>
            <a:r>
              <a:rPr lang="ru-RU"/>
              <a:t>У нас получилась замечательная фантастическая звуковая картина!</a:t>
            </a:r>
          </a:p>
          <a:p>
            <a:r>
              <a:rPr lang="ru-RU">
                <a:solidFill>
                  <a:srgbClr val="FF0000"/>
                </a:solidFill>
              </a:rPr>
              <a:t>А сейчас нашу картинку, изображающую море, показываем под музыку, настоящего мастера, музыкального сказочника </a:t>
            </a:r>
          </a:p>
          <a:p>
            <a:r>
              <a:rPr lang="ru-RU">
                <a:solidFill>
                  <a:srgbClr val="FF0000"/>
                </a:solidFill>
              </a:rPr>
              <a:t>Н.А. Римского – Корсакова.</a:t>
            </a:r>
          </a:p>
        </p:txBody>
      </p:sp>
      <p:pic>
        <p:nvPicPr>
          <p:cNvPr id="2" name="10 слайд- Моделируем эпизод-Море и звез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34338" y="38084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1"/>
          <p:cNvGrpSpPr>
            <a:grpSpLocks/>
          </p:cNvGrpSpPr>
          <p:nvPr/>
        </p:nvGrpSpPr>
        <p:grpSpPr bwMode="auto">
          <a:xfrm>
            <a:off x="500063" y="2482850"/>
            <a:ext cx="8501062" cy="4232275"/>
            <a:chOff x="500063" y="2482850"/>
            <a:chExt cx="8501062" cy="4232275"/>
          </a:xfrm>
        </p:grpSpPr>
        <p:pic>
          <p:nvPicPr>
            <p:cNvPr id="12366" name="Рисунок 77" descr="боча.jpg"/>
            <p:cNvPicPr>
              <a:picLocks noChangeAspect="1"/>
            </p:cNvPicPr>
            <p:nvPr/>
          </p:nvPicPr>
          <p:blipFill>
            <a:blip r:embed="rId2"/>
            <a:srcRect l="9862" t="4166" r="7500" b="3125"/>
            <a:stretch>
              <a:fillRect/>
            </a:stretch>
          </p:blipFill>
          <p:spPr bwMode="auto">
            <a:xfrm>
              <a:off x="500063" y="4214813"/>
              <a:ext cx="2928937" cy="250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67" name="Рисунок 76" descr="бочкаа3.jpg"/>
            <p:cNvPicPr>
              <a:picLocks noChangeAspect="1"/>
            </p:cNvPicPr>
            <p:nvPr/>
          </p:nvPicPr>
          <p:blipFill>
            <a:blip r:embed="rId3"/>
            <a:srcRect r="8594" b="8163"/>
            <a:stretch>
              <a:fillRect/>
            </a:stretch>
          </p:blipFill>
          <p:spPr bwMode="auto">
            <a:xfrm>
              <a:off x="500063" y="2482851"/>
              <a:ext cx="2928937" cy="2160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68" name="Рисунок 80" descr="леден да-14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9000" y="2482850"/>
              <a:ext cx="5572125" cy="423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2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55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2357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2359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2360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2361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363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12364" name="Прямоугольник 76"/>
          <p:cNvSpPr>
            <a:spLocks noChangeArrowheads="1"/>
          </p:cNvSpPr>
          <p:nvPr/>
        </p:nvSpPr>
        <p:spPr bwMode="auto">
          <a:xfrm>
            <a:off x="568325" y="708025"/>
            <a:ext cx="7937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Напряжение в оркестре постепенно спадает, грозное море успокаивается, выносит бочку с царевичем и царицей на сушу.</a:t>
            </a:r>
          </a:p>
          <a:p>
            <a:r>
              <a:rPr lang="ru-RU"/>
              <a:t>Наши герои спасены, они выходят из разбитой бочки на берег неизвестного острова. </a:t>
            </a:r>
          </a:p>
          <a:p>
            <a:r>
              <a:rPr lang="ru-RU"/>
              <a:t> </a:t>
            </a:r>
          </a:p>
        </p:txBody>
      </p:sp>
      <p:sp>
        <p:nvSpPr>
          <p:cNvPr id="12365" name="TextBox 78"/>
          <p:cNvSpPr txBox="1">
            <a:spLocks noChangeArrowheads="1"/>
          </p:cNvSpPr>
          <p:nvPr/>
        </p:nvSpPr>
        <p:spPr bwMode="auto">
          <a:xfrm>
            <a:off x="3571875" y="1714500"/>
            <a:ext cx="5000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На этом острове и появляется сказочный город Леденец, где будет княжить Гвидон.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001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1"/>
          <a:stretch>
            <a:fillRect/>
          </a:stretch>
        </p:blipFill>
        <p:spPr bwMode="auto">
          <a:xfrm>
            <a:off x="5072063" y="1714500"/>
            <a:ext cx="3929062" cy="51435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79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3381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3383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3384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3385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387" name="TextBox 76"/>
          <p:cNvSpPr txBox="1">
            <a:spLocks noChangeArrowheads="1"/>
          </p:cNvSpPr>
          <p:nvPr/>
        </p:nvSpPr>
        <p:spPr bwMode="auto">
          <a:xfrm>
            <a:off x="285750" y="785813"/>
            <a:ext cx="8072438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b="1"/>
              <a:t>Сказочный город. Праздничный перезвон колоколов, залпы пушек, оживление толпы. </a:t>
            </a:r>
          </a:p>
          <a:p>
            <a:pPr algn="ctr" eaLnBrk="0" hangingPunct="0"/>
            <a:r>
              <a:rPr lang="ru-RU"/>
              <a:t>Действительно эта картина сказочного города. Вот так ее описывает поэт Александр Сергеевич Пушкин: </a:t>
            </a:r>
          </a:p>
          <a:p>
            <a:pPr eaLnBrk="0" hangingPunct="0"/>
            <a:r>
              <a:rPr lang="ru-RU" b="1" i="1">
                <a:solidFill>
                  <a:srgbClr val="FF0000"/>
                </a:solidFill>
              </a:rPr>
              <a:t>     "Остров на море лежит,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 Град на острове стоит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С златоглавыми церквами,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С теремами да садами.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Стены с частыми зубцами.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И за белыми стенами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Блещут маковки церквей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И святых монастырей.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Лишь ступили за ограду, </a:t>
            </a:r>
            <a:endParaRPr lang="en-US" b="1" i="1">
              <a:solidFill>
                <a:srgbClr val="FF0000"/>
              </a:solidFill>
            </a:endParaRPr>
          </a:p>
          <a:p>
            <a:pPr eaLnBrk="0" hangingPunct="0"/>
            <a:r>
              <a:rPr lang="ru-RU" b="1" i="1">
                <a:solidFill>
                  <a:srgbClr val="FF0000"/>
                </a:solidFill>
              </a:rPr>
              <a:t>     Оглушительный трезвон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Поднялся со всех сторон.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К ним народ на встречу валит,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Хор церковный бога хвалит,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Город новый, златоглавый,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Пристань с крепкою заставой. 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Разом пушки запалили,</a:t>
            </a:r>
            <a:br>
              <a:rPr lang="ru-RU" b="1" i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     В колокольни зазвонили "</a:t>
            </a:r>
          </a:p>
          <a:p>
            <a:endParaRPr lang="ru-RU"/>
          </a:p>
        </p:txBody>
      </p:sp>
      <p:pic>
        <p:nvPicPr>
          <p:cNvPr id="2" name="12 слайд-Ледене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1"/>
          <p:cNvGrpSpPr>
            <a:grpSpLocks/>
          </p:cNvGrpSpPr>
          <p:nvPr/>
        </p:nvGrpSpPr>
        <p:grpSpPr bwMode="auto">
          <a:xfrm>
            <a:off x="0" y="762000"/>
            <a:ext cx="8929688" cy="6096000"/>
            <a:chOff x="0" y="762000"/>
            <a:chExt cx="8929688" cy="6096000"/>
          </a:xfrm>
        </p:grpSpPr>
        <p:pic>
          <p:nvPicPr>
            <p:cNvPr id="14412" name="Рисунок 76" descr="гвидон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598863"/>
              <a:ext cx="4346575" cy="3259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3" name="Picture 2" descr="F:\о царе салтане\cdffe34d1b2f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57688" y="762000"/>
              <a:ext cx="4572000" cy="60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03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4405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4407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4408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4409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411" name="Прямоугольник 76"/>
          <p:cNvSpPr>
            <a:spLocks noChangeArrowheads="1"/>
          </p:cNvSpPr>
          <p:nvPr/>
        </p:nvSpPr>
        <p:spPr bwMode="auto">
          <a:xfrm>
            <a:off x="428625" y="785813"/>
            <a:ext cx="3929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Times New Roman" pitchFamily="18" charset="0"/>
              </a:rPr>
              <a:t>      Все их громко величают</a:t>
            </a:r>
          </a:p>
          <a:p>
            <a:r>
              <a:rPr lang="ru-RU">
                <a:cs typeface="Times New Roman" pitchFamily="18" charset="0"/>
              </a:rPr>
              <a:t>      И царевича венчают</a:t>
            </a:r>
          </a:p>
          <a:p>
            <a:r>
              <a:rPr lang="ru-RU">
                <a:cs typeface="Times New Roman" pitchFamily="18" charset="0"/>
              </a:rPr>
              <a:t>      Княжей шапкой, и главой</a:t>
            </a:r>
          </a:p>
          <a:p>
            <a:r>
              <a:rPr lang="ru-RU">
                <a:cs typeface="Times New Roman" pitchFamily="18" charset="0"/>
              </a:rPr>
              <a:t>      Возглашают над собой; </a:t>
            </a:r>
          </a:p>
          <a:p>
            <a:r>
              <a:rPr lang="ru-RU">
                <a:cs typeface="Times New Roman" pitchFamily="18" charset="0"/>
              </a:rPr>
              <a:t>      И среди своей столицы,</a:t>
            </a:r>
          </a:p>
          <a:p>
            <a:r>
              <a:rPr lang="ru-RU">
                <a:cs typeface="Times New Roman" pitchFamily="18" charset="0"/>
              </a:rPr>
              <a:t>      С разрешения царицы,</a:t>
            </a:r>
          </a:p>
          <a:p>
            <a:r>
              <a:rPr lang="ru-RU">
                <a:cs typeface="Times New Roman" pitchFamily="18" charset="0"/>
              </a:rPr>
              <a:t>      В тот же день стал княжить он</a:t>
            </a:r>
          </a:p>
          <a:p>
            <a:r>
              <a:rPr lang="ru-RU">
                <a:cs typeface="Times New Roman" pitchFamily="18" charset="0"/>
              </a:rPr>
              <a:t>      И нарекся: князь Гвидон.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186792" y="677863"/>
            <a:ext cx="4353165" cy="6150768"/>
            <a:chOff x="4186792" y="677863"/>
            <a:chExt cx="4353165" cy="6150768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15362" name="Рисунок 77" descr="белка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03" t="17729" r="8209" b="12720"/>
            <a:stretch/>
          </p:blipFill>
          <p:spPr bwMode="auto">
            <a:xfrm>
              <a:off x="4186792" y="4114006"/>
              <a:ext cx="4353165" cy="271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Рисунок 76" descr="бела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1" y="677863"/>
              <a:ext cx="4327996" cy="347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27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5429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5431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5432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5433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435" name="Прямоугольник 76"/>
          <p:cNvSpPr>
            <a:spLocks noChangeArrowheads="1"/>
          </p:cNvSpPr>
          <p:nvPr/>
        </p:nvSpPr>
        <p:spPr bwMode="auto">
          <a:xfrm>
            <a:off x="714375" y="668338"/>
            <a:ext cx="45720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Ладно ль за морем, иль худо?</a:t>
            </a:r>
          </a:p>
          <a:p>
            <a:r>
              <a:rPr lang="ru-RU"/>
              <a:t>И какое в свете чудо?»</a:t>
            </a:r>
          </a:p>
          <a:p>
            <a:r>
              <a:rPr lang="ru-RU"/>
              <a:t>Корабельщики в ответ:</a:t>
            </a:r>
          </a:p>
          <a:p>
            <a:r>
              <a:rPr lang="ru-RU"/>
              <a:t>«Мы объехали весь свет;</a:t>
            </a:r>
          </a:p>
          <a:p>
            <a:r>
              <a:rPr lang="ru-RU"/>
              <a:t>За морем житье не худо,</a:t>
            </a:r>
          </a:p>
          <a:p>
            <a:r>
              <a:rPr lang="ru-RU"/>
              <a:t>В свете ж вот какое чудо: </a:t>
            </a:r>
          </a:p>
          <a:p>
            <a:r>
              <a:rPr lang="ru-RU"/>
              <a:t>Знайте, вот что не безделка:</a:t>
            </a:r>
          </a:p>
          <a:p>
            <a:r>
              <a:rPr lang="ru-RU"/>
              <a:t>Ель в лесу, под елью белка,</a:t>
            </a:r>
          </a:p>
          <a:p>
            <a:r>
              <a:rPr lang="ru-RU"/>
              <a:t>Белка песенки поет</a:t>
            </a:r>
          </a:p>
          <a:p>
            <a:r>
              <a:rPr lang="ru-RU"/>
              <a:t>И орешки всё грызет,</a:t>
            </a:r>
          </a:p>
          <a:p>
            <a:r>
              <a:rPr lang="ru-RU"/>
              <a:t>А орешки не простые,</a:t>
            </a:r>
          </a:p>
          <a:p>
            <a:r>
              <a:rPr lang="ru-RU"/>
              <a:t>Всё скорлупки золотые,</a:t>
            </a:r>
          </a:p>
          <a:p>
            <a:r>
              <a:rPr lang="ru-RU"/>
              <a:t>Ядра — чистый изумруд;</a:t>
            </a:r>
          </a:p>
          <a:p>
            <a:r>
              <a:rPr lang="ru-RU"/>
              <a:t>Вот что чудом-то зовут».</a:t>
            </a:r>
          </a:p>
        </p:txBody>
      </p:sp>
      <p:sp>
        <p:nvSpPr>
          <p:cNvPr id="15436" name="Прямоугольник 77"/>
          <p:cNvSpPr>
            <a:spLocks noChangeArrowheads="1"/>
          </p:cNvSpPr>
          <p:nvPr/>
        </p:nvSpPr>
        <p:spPr bwMode="auto">
          <a:xfrm>
            <a:off x="714375" y="4572000"/>
            <a:ext cx="6357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Видит, белочка при всех</a:t>
            </a:r>
          </a:p>
          <a:p>
            <a:r>
              <a:rPr lang="ru-RU"/>
              <a:t>Золотой грызет орех,</a:t>
            </a:r>
          </a:p>
          <a:p>
            <a:r>
              <a:rPr lang="ru-RU"/>
              <a:t>Изумрудец вынимает,</a:t>
            </a:r>
          </a:p>
          <a:p>
            <a:r>
              <a:rPr lang="ru-RU"/>
              <a:t>А скорлупку собирает,</a:t>
            </a:r>
          </a:p>
          <a:p>
            <a:r>
              <a:rPr lang="ru-RU"/>
              <a:t>Кучки равные кладет</a:t>
            </a:r>
          </a:p>
          <a:p>
            <a:r>
              <a:rPr lang="ru-RU"/>
              <a:t>И с присвисточкой поет</a:t>
            </a:r>
          </a:p>
          <a:p>
            <a:r>
              <a:rPr lang="ru-RU"/>
              <a:t>При честном при всем народе: </a:t>
            </a:r>
          </a:p>
          <a:p>
            <a:r>
              <a:rPr lang="ru-RU"/>
              <a:t>«Во саду ли в огороде».</a:t>
            </a:r>
          </a:p>
        </p:txBody>
      </p:sp>
      <p:pic>
        <p:nvPicPr>
          <p:cNvPr id="4" name="14,15,24 слайды-песня Бел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0100" y="51165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85" descr="ксилоф0.jpg"/>
          <p:cNvPicPr>
            <a:picLocks noChangeAspect="1"/>
          </p:cNvPicPr>
          <p:nvPr/>
        </p:nvPicPr>
        <p:blipFill>
          <a:blip r:embed="rId3"/>
          <a:srcRect l="3751" t="20076" r="5000" b="13750"/>
          <a:stretch>
            <a:fillRect/>
          </a:stretch>
        </p:blipFill>
        <p:spPr bwMode="auto">
          <a:xfrm>
            <a:off x="5857875" y="2649538"/>
            <a:ext cx="31432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84" descr="челест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1113" y="4570413"/>
            <a:ext cx="21907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82" descr="бела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2714625"/>
            <a:ext cx="5005388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53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6455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6457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6458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6459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461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16462" name="Прямоугольник 76"/>
          <p:cNvSpPr>
            <a:spLocks noChangeArrowheads="1"/>
          </p:cNvSpPr>
          <p:nvPr/>
        </p:nvSpPr>
        <p:spPr bwMode="auto">
          <a:xfrm>
            <a:off x="500063" y="714375"/>
            <a:ext cx="7715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Все «Три чуда» оживают в симфонической картине оперы. Каждое чудо изображено особой группой инструментов. </a:t>
            </a:r>
          </a:p>
          <a:p>
            <a:r>
              <a:rPr lang="ru-RU"/>
              <a:t> </a:t>
            </a:r>
          </a:p>
        </p:txBody>
      </p:sp>
      <p:sp>
        <p:nvSpPr>
          <p:cNvPr id="16463" name="TextBox 86"/>
          <p:cNvSpPr txBox="1">
            <a:spLocks noChangeArrowheads="1"/>
          </p:cNvSpPr>
          <p:nvPr/>
        </p:nvSpPr>
        <p:spPr bwMode="auto">
          <a:xfrm>
            <a:off x="428625" y="1428750"/>
            <a:ext cx="8358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Песенка Белочки звучит в исполнении </a:t>
            </a:r>
            <a:r>
              <a:rPr lang="ru-RU" b="1" i="1"/>
              <a:t>флейты-пикколо</a:t>
            </a:r>
            <a:r>
              <a:rPr lang="ru-RU"/>
              <a:t> и </a:t>
            </a:r>
            <a:r>
              <a:rPr lang="ru-RU" b="1" i="1"/>
              <a:t>ксилофона</a:t>
            </a:r>
            <a:r>
              <a:rPr lang="ru-RU"/>
              <a:t>, а при повторном звучании этой темы композитор вводит </a:t>
            </a:r>
            <a:r>
              <a:rPr lang="ru-RU" b="1" i="1"/>
              <a:t>челесту</a:t>
            </a:r>
            <a:r>
              <a:rPr lang="ru-RU"/>
              <a:t>, изображая хрустальный домик Белочки.</a:t>
            </a:r>
          </a:p>
        </p:txBody>
      </p:sp>
      <p:pic>
        <p:nvPicPr>
          <p:cNvPr id="16464" name="Рисунок 83" descr="флейтаl.jpg"/>
          <p:cNvPicPr>
            <a:picLocks noChangeAspect="1"/>
          </p:cNvPicPr>
          <p:nvPr/>
        </p:nvPicPr>
        <p:blipFill>
          <a:blip r:embed="rId7"/>
          <a:srcRect l="38651" r="41104"/>
          <a:stretch>
            <a:fillRect/>
          </a:stretch>
        </p:blipFill>
        <p:spPr bwMode="auto">
          <a:xfrm rot="-1704418">
            <a:off x="5016500" y="2906713"/>
            <a:ext cx="785813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14,15,24 слайды-песня Бел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53075" y="21859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F:\о царе салтане\cs166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786188"/>
            <a:ext cx="38401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76" descr="богатыриa4.jpg"/>
          <p:cNvPicPr>
            <a:picLocks noChangeAspect="1"/>
          </p:cNvPicPr>
          <p:nvPr/>
        </p:nvPicPr>
        <p:blipFill>
          <a:blip r:embed="rId4"/>
          <a:srcRect l="8176" b="1375"/>
          <a:stretch>
            <a:fillRect/>
          </a:stretch>
        </p:blipFill>
        <p:spPr bwMode="auto">
          <a:xfrm>
            <a:off x="3357563" y="928688"/>
            <a:ext cx="56165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76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7478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7480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7481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7482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484" name="Прямоугольник 76"/>
          <p:cNvSpPr>
            <a:spLocks noChangeArrowheads="1"/>
          </p:cNvSpPr>
          <p:nvPr/>
        </p:nvSpPr>
        <p:spPr bwMode="auto">
          <a:xfrm>
            <a:off x="285750" y="1000125"/>
            <a:ext cx="3429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Море вздуется бурливо,</a:t>
            </a:r>
          </a:p>
          <a:p>
            <a:r>
              <a:rPr lang="ru-RU" sz="2000"/>
              <a:t>Закипит, подымет вой,</a:t>
            </a:r>
          </a:p>
          <a:p>
            <a:r>
              <a:rPr lang="ru-RU" sz="2000"/>
              <a:t>Хлынет на берег пустой,</a:t>
            </a:r>
          </a:p>
          <a:p>
            <a:r>
              <a:rPr lang="ru-RU" sz="2000"/>
              <a:t>Разольется в шумном беге,</a:t>
            </a:r>
          </a:p>
          <a:p>
            <a:r>
              <a:rPr lang="ru-RU" sz="2000"/>
              <a:t>И очутятся на бреге,</a:t>
            </a:r>
          </a:p>
          <a:p>
            <a:r>
              <a:rPr lang="ru-RU" sz="2000"/>
              <a:t>В чешуе, как жар горя,</a:t>
            </a:r>
          </a:p>
          <a:p>
            <a:r>
              <a:rPr lang="ru-RU" sz="2000"/>
              <a:t>Тридцать три богатыря.</a:t>
            </a:r>
          </a:p>
        </p:txBody>
      </p:sp>
      <p:sp>
        <p:nvSpPr>
          <p:cNvPr id="17485" name="TextBox 77"/>
          <p:cNvSpPr txBox="1">
            <a:spLocks noChangeArrowheads="1"/>
          </p:cNvSpPr>
          <p:nvPr/>
        </p:nvSpPr>
        <p:spPr bwMode="auto">
          <a:xfrm>
            <a:off x="4500563" y="4714875"/>
            <a:ext cx="33591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Все красавцы удалые,</a:t>
            </a:r>
          </a:p>
          <a:p>
            <a:r>
              <a:rPr lang="ru-RU" sz="2000"/>
              <a:t>Великаны молодые,</a:t>
            </a:r>
          </a:p>
          <a:p>
            <a:r>
              <a:rPr lang="ru-RU" sz="2000"/>
              <a:t>Все равны, как на подбор,</a:t>
            </a:r>
          </a:p>
          <a:p>
            <a:r>
              <a:rPr lang="ru-RU" sz="2000"/>
              <a:t>С ними дядька Черномор</a:t>
            </a:r>
            <a:r>
              <a:rPr lang="en-US" sz="2000"/>
              <a:t> </a:t>
            </a:r>
            <a:r>
              <a:rPr lang="ru-RU" sz="2000"/>
              <a:t>.</a:t>
            </a:r>
          </a:p>
          <a:p>
            <a:endParaRPr lang="ru-RU"/>
          </a:p>
        </p:txBody>
      </p:sp>
      <p:pic>
        <p:nvPicPr>
          <p:cNvPr id="3" name="16, 17, 25 слайды-Черном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0243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78" descr="валтор.jpg"/>
          <p:cNvPicPr>
            <a:picLocks noChangeAspect="1"/>
          </p:cNvPicPr>
          <p:nvPr/>
        </p:nvPicPr>
        <p:blipFill>
          <a:blip r:embed="rId3"/>
          <a:srcRect l="3751" t="3403" r="10001" b="15051"/>
          <a:stretch>
            <a:fillRect/>
          </a:stretch>
        </p:blipFill>
        <p:spPr bwMode="auto">
          <a:xfrm>
            <a:off x="285750" y="4276725"/>
            <a:ext cx="35718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79" descr="труба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681288"/>
            <a:ext cx="36671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81" descr="богатыри08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2643188"/>
            <a:ext cx="495935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01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8503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8505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8506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8507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509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18510" name="Прямоугольник 76"/>
          <p:cNvSpPr>
            <a:spLocks noChangeArrowheads="1"/>
          </p:cNvSpPr>
          <p:nvPr/>
        </p:nvSpPr>
        <p:spPr bwMode="auto">
          <a:xfrm>
            <a:off x="571500" y="857250"/>
            <a:ext cx="75009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Появление богатырей обозначат своим мощным звучанием </a:t>
            </a:r>
            <a:r>
              <a:rPr lang="ru-RU" sz="2000" b="1" i="1"/>
              <a:t>медные духовые инструменты</a:t>
            </a:r>
            <a:r>
              <a:rPr lang="ru-RU" sz="2000"/>
              <a:t>.</a:t>
            </a:r>
          </a:p>
          <a:p>
            <a:pPr algn="ctr"/>
            <a:r>
              <a:rPr lang="ru-RU" sz="2000"/>
              <a:t>В оркестровом сопровождении слышится грозный шум, кипенье морского прибоя, и на его фоне появляется чеканный богатырский марш.</a:t>
            </a:r>
          </a:p>
          <a:p>
            <a:pPr algn="ctr"/>
            <a:endParaRPr lang="ru-RU" sz="2000"/>
          </a:p>
        </p:txBody>
      </p:sp>
      <p:pic>
        <p:nvPicPr>
          <p:cNvPr id="3" name="16, 17, 25 слайды-Черном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3988" y="1779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78" descr="царя8.jpg"/>
          <p:cNvPicPr>
            <a:picLocks noChangeAspect="1"/>
          </p:cNvPicPr>
          <p:nvPr/>
        </p:nvPicPr>
        <p:blipFill>
          <a:blip r:embed="rId3"/>
          <a:srcRect l="4590" t="2083" r="3564" b="3125"/>
          <a:stretch>
            <a:fillRect/>
          </a:stretch>
        </p:blipFill>
        <p:spPr bwMode="auto">
          <a:xfrm>
            <a:off x="3995738" y="1428750"/>
            <a:ext cx="48545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23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9525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9527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9528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9529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531" name="Прямоугольник 76"/>
          <p:cNvSpPr>
            <a:spLocks noChangeArrowheads="1"/>
          </p:cNvSpPr>
          <p:nvPr/>
        </p:nvSpPr>
        <p:spPr bwMode="auto">
          <a:xfrm>
            <a:off x="714375" y="857250"/>
            <a:ext cx="3500438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Вот идет молва правдива:</a:t>
            </a:r>
          </a:p>
          <a:p>
            <a:r>
              <a:rPr lang="ru-RU"/>
              <a:t>За морем царевна есть,</a:t>
            </a:r>
          </a:p>
          <a:p>
            <a:r>
              <a:rPr lang="ru-RU"/>
              <a:t>Что не можно глаз отвесть:</a:t>
            </a:r>
          </a:p>
          <a:p>
            <a:r>
              <a:rPr lang="ru-RU"/>
              <a:t>Днем свет божий затмевает,</a:t>
            </a:r>
          </a:p>
          <a:p>
            <a:r>
              <a:rPr lang="ru-RU"/>
              <a:t>Ночью землю освещает,</a:t>
            </a:r>
          </a:p>
          <a:p>
            <a:r>
              <a:rPr lang="ru-RU"/>
              <a:t>Месяц под косой блестит,</a:t>
            </a:r>
          </a:p>
          <a:p>
            <a:r>
              <a:rPr lang="ru-RU"/>
              <a:t>А во лбу звезда горит.</a:t>
            </a:r>
          </a:p>
          <a:p>
            <a:r>
              <a:rPr lang="ru-RU"/>
              <a:t>А сама-то величава,</a:t>
            </a:r>
          </a:p>
          <a:p>
            <a:r>
              <a:rPr lang="ru-RU"/>
              <a:t>Выплывает, будто пава;</a:t>
            </a:r>
          </a:p>
          <a:p>
            <a:r>
              <a:rPr lang="ru-RU"/>
              <a:t>А как речь-то говорит,</a:t>
            </a:r>
          </a:p>
          <a:p>
            <a:r>
              <a:rPr lang="ru-RU"/>
              <a:t>Словно реченька журчит.</a:t>
            </a:r>
          </a:p>
          <a:p>
            <a:r>
              <a:rPr lang="ru-RU"/>
              <a:t>Молвить можно справедливо,</a:t>
            </a:r>
          </a:p>
          <a:p>
            <a:r>
              <a:rPr lang="ru-RU"/>
              <a:t>Это диво, так уж диво».</a:t>
            </a:r>
          </a:p>
        </p:txBody>
      </p:sp>
      <p:pic>
        <p:nvPicPr>
          <p:cNvPr id="19532" name="Рисунок 77" descr="цари.jpg"/>
          <p:cNvPicPr>
            <a:picLocks noChangeAspect="1"/>
          </p:cNvPicPr>
          <p:nvPr/>
        </p:nvPicPr>
        <p:blipFill>
          <a:blip r:embed="rId5"/>
          <a:srcRect l="1990" t="2083" r="2777" b="3125"/>
          <a:stretch>
            <a:fillRect/>
          </a:stretch>
        </p:blipFill>
        <p:spPr bwMode="auto">
          <a:xfrm>
            <a:off x="714375" y="4500563"/>
            <a:ext cx="313531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33" name="TextBox 76"/>
          <p:cNvSpPr txBox="1">
            <a:spLocks noChangeArrowheads="1"/>
          </p:cNvSpPr>
          <p:nvPr/>
        </p:nvSpPr>
        <p:spPr bwMode="auto">
          <a:xfrm>
            <a:off x="4572000" y="5929313"/>
            <a:ext cx="3394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Прекрасная Царевна-Лебедь.</a:t>
            </a:r>
          </a:p>
        </p:txBody>
      </p:sp>
      <p:pic>
        <p:nvPicPr>
          <p:cNvPr id="3" name="18 слайд-Леб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06888" y="53736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6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20548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20550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20551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20552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54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0555" name="Прямоугольник 76"/>
          <p:cNvSpPr>
            <a:spLocks noChangeArrowheads="1"/>
          </p:cNvSpPr>
          <p:nvPr/>
        </p:nvSpPr>
        <p:spPr bwMode="auto">
          <a:xfrm>
            <a:off x="550863" y="1214438"/>
            <a:ext cx="7572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Лебедь-Птица заскользит по глади ночного моря в звучании </a:t>
            </a:r>
            <a:r>
              <a:rPr lang="ru-RU" sz="2800" b="1" i="1"/>
              <a:t>арфы</a:t>
            </a:r>
            <a:r>
              <a:rPr lang="ru-RU" sz="2800"/>
              <a:t> и </a:t>
            </a:r>
            <a:r>
              <a:rPr lang="ru-RU" sz="2800" b="1" i="1"/>
              <a:t>гобоя</a:t>
            </a:r>
            <a:r>
              <a:rPr lang="ru-RU" sz="2800" i="1"/>
              <a:t>.</a:t>
            </a:r>
            <a:r>
              <a:rPr lang="ru-RU" sz="2800"/>
              <a:t> </a:t>
            </a:r>
          </a:p>
        </p:txBody>
      </p:sp>
      <p:grpSp>
        <p:nvGrpSpPr>
          <p:cNvPr id="20556" name="Группа 3"/>
          <p:cNvGrpSpPr>
            <a:grpSpLocks/>
          </p:cNvGrpSpPr>
          <p:nvPr/>
        </p:nvGrpSpPr>
        <p:grpSpPr bwMode="auto">
          <a:xfrm>
            <a:off x="696913" y="2500313"/>
            <a:ext cx="8447087" cy="4071937"/>
            <a:chOff x="696913" y="2500313"/>
            <a:chExt cx="8447087" cy="4071937"/>
          </a:xfrm>
        </p:grpSpPr>
        <p:pic>
          <p:nvPicPr>
            <p:cNvPr id="20558" name="Рисунок 80" descr="лебедь4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27463" y="2798763"/>
              <a:ext cx="5316537" cy="375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9" name="Рисунок 78" descr="арфаL.jpg"/>
            <p:cNvPicPr>
              <a:picLocks noChangeAspect="1"/>
            </p:cNvPicPr>
            <p:nvPr/>
          </p:nvPicPr>
          <p:blipFill>
            <a:blip r:embed="rId5"/>
            <a:srcRect l="16052" r="6792" b="1785"/>
            <a:stretch>
              <a:fillRect/>
            </a:stretch>
          </p:blipFill>
          <p:spPr bwMode="auto">
            <a:xfrm>
              <a:off x="696913" y="2571750"/>
              <a:ext cx="2317750" cy="3929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0" name="Рисунок 79" descr="гобой50.jpg"/>
            <p:cNvPicPr>
              <a:picLocks noChangeAspect="1"/>
            </p:cNvPicPr>
            <p:nvPr/>
          </p:nvPicPr>
          <p:blipFill>
            <a:blip r:embed="rId6"/>
            <a:srcRect l="35083" t="4166" r="35014" b="7291"/>
            <a:stretch>
              <a:fillRect/>
            </a:stretch>
          </p:blipFill>
          <p:spPr bwMode="auto">
            <a:xfrm rot="1653381">
              <a:off x="3014663" y="2500313"/>
              <a:ext cx="403225" cy="4071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" name="19,26 слайды-Леб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9863" y="23971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 descr="шмель3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643063"/>
            <a:ext cx="1782763" cy="270033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80" descr="рим кор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2749550"/>
            <a:ext cx="29210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0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3142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3144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3145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3146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48" name="Прямоугольник 77"/>
          <p:cNvSpPr>
            <a:spLocks noChangeArrowheads="1"/>
          </p:cNvSpPr>
          <p:nvPr/>
        </p:nvSpPr>
        <p:spPr bwMode="auto">
          <a:xfrm>
            <a:off x="1071563" y="6286500"/>
            <a:ext cx="5214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600020"/>
                </a:solidFill>
              </a:rPr>
              <a:t>Николай Андреевич Римский-Корсаков</a:t>
            </a:r>
            <a:endParaRPr lang="ru-RU"/>
          </a:p>
        </p:txBody>
      </p:sp>
      <p:sp>
        <p:nvSpPr>
          <p:cNvPr id="3149" name="TextBox 81"/>
          <p:cNvSpPr txBox="1">
            <a:spLocks noChangeArrowheads="1"/>
          </p:cNvSpPr>
          <p:nvPr/>
        </p:nvSpPr>
        <p:spPr bwMode="auto">
          <a:xfrm>
            <a:off x="357188" y="928688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3751263" algn="l"/>
              </a:tabLst>
            </a:pPr>
            <a:r>
              <a:rPr lang="ru-RU">
                <a:cs typeface="Times New Roman" pitchFamily="18" charset="0"/>
              </a:rPr>
              <a:t>Обратите внимание на необычную, яркую музыку, которая сейчас звучит.</a:t>
            </a:r>
            <a:r>
              <a:rPr lang="en-US" sz="1000"/>
              <a:t> </a:t>
            </a:r>
            <a:r>
              <a:rPr lang="ru-RU">
                <a:cs typeface="Times New Roman" pitchFamily="18" charset="0"/>
              </a:rPr>
              <a:t>Она беспокойная и жужжащая.</a:t>
            </a:r>
            <a:endParaRPr lang="ru-RU" sz="1000"/>
          </a:p>
          <a:p>
            <a:pPr eaLnBrk="0" hangingPunct="0">
              <a:tabLst>
                <a:tab pos="3751263" algn="l"/>
              </a:tabLst>
            </a:pPr>
            <a:r>
              <a:rPr lang="ru-RU">
                <a:cs typeface="Times New Roman" pitchFamily="18" charset="0"/>
              </a:rPr>
              <a:t> Как вы думаете, о ком она рассказала и кого изобразила?</a:t>
            </a:r>
          </a:p>
          <a:p>
            <a:pPr>
              <a:tabLst>
                <a:tab pos="3751263" algn="l"/>
              </a:tabLst>
            </a:pPr>
            <a:endParaRPr lang="ru-RU"/>
          </a:p>
        </p:txBody>
      </p:sp>
      <p:sp>
        <p:nvSpPr>
          <p:cNvPr id="3150" name="TextBox 78"/>
          <p:cNvSpPr txBox="1">
            <a:spLocks noChangeArrowheads="1"/>
          </p:cNvSpPr>
          <p:nvPr/>
        </p:nvSpPr>
        <p:spPr bwMode="auto">
          <a:xfrm>
            <a:off x="539750" y="4214813"/>
            <a:ext cx="600075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Times New Roman" pitchFamily="18" charset="0"/>
              </a:rPr>
              <a:t>Эту замечательную музыку написал русский композитор  Н. А. Римский–Корсаков, в ней он очень точно и остроумно изобразил полет рассерженного Шмеля, который прилетел к нам на урок из известной сказки А. С. Пушкина </a:t>
            </a:r>
            <a:r>
              <a:rPr lang="ru-RU" b="1">
                <a:cs typeface="Times New Roman" pitchFamily="18" charset="0"/>
              </a:rPr>
              <a:t>«</a:t>
            </a:r>
            <a:r>
              <a:rPr lang="ru-RU" b="1" i="1">
                <a:cs typeface="Times New Roman" pitchFamily="18" charset="0"/>
              </a:rPr>
              <a:t>Сказка о царе Салтане</a:t>
            </a:r>
            <a:r>
              <a:rPr lang="ru-RU" b="1">
                <a:cs typeface="Times New Roman" pitchFamily="18" charset="0"/>
              </a:rPr>
              <a:t>»</a:t>
            </a:r>
            <a:endParaRPr lang="ru-RU" sz="2400"/>
          </a:p>
          <a:p>
            <a:endParaRPr lang="ru-RU"/>
          </a:p>
        </p:txBody>
      </p:sp>
      <p:pic>
        <p:nvPicPr>
          <p:cNvPr id="2" name="2 слайд полет шмеля Рим-К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30464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48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Группа 4"/>
          <p:cNvGrpSpPr>
            <a:grpSpLocks/>
          </p:cNvGrpSpPr>
          <p:nvPr/>
        </p:nvGrpSpPr>
        <p:grpSpPr bwMode="auto">
          <a:xfrm>
            <a:off x="571500" y="1141413"/>
            <a:ext cx="8059738" cy="5716587"/>
            <a:chOff x="571500" y="1141527"/>
            <a:chExt cx="8058944" cy="5716473"/>
          </a:xfrm>
        </p:grpSpPr>
        <p:pic>
          <p:nvPicPr>
            <p:cNvPr id="21582" name="Рисунок 79" descr="певцы9.jpg"/>
            <p:cNvPicPr>
              <a:picLocks noChangeAspect="1"/>
            </p:cNvPicPr>
            <p:nvPr/>
          </p:nvPicPr>
          <p:blipFill>
            <a:blip r:embed="rId3"/>
            <a:srcRect l="7417" r="6042"/>
            <a:stretch>
              <a:fillRect/>
            </a:stretch>
          </p:blipFill>
          <p:spPr bwMode="auto">
            <a:xfrm>
              <a:off x="571500" y="1143000"/>
              <a:ext cx="2500313" cy="2155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83" name="Рисунок 80" descr="пева01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66510" y="3357563"/>
              <a:ext cx="3071813" cy="172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84" name="Рисунок 84" descr="певцы7.jpg"/>
            <p:cNvPicPr>
              <a:picLocks noChangeAspect="1"/>
            </p:cNvPicPr>
            <p:nvPr/>
          </p:nvPicPr>
          <p:blipFill>
            <a:blip r:embed="rId5"/>
            <a:srcRect t="13333" b="6667"/>
            <a:stretch>
              <a:fillRect/>
            </a:stretch>
          </p:blipFill>
          <p:spPr bwMode="auto">
            <a:xfrm>
              <a:off x="3071813" y="1152532"/>
              <a:ext cx="2679700" cy="2143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85" name="Рисунок 85" descr="певцы8.jpg"/>
            <p:cNvPicPr>
              <a:picLocks noChangeAspect="1"/>
            </p:cNvPicPr>
            <p:nvPr/>
          </p:nvPicPr>
          <p:blipFill>
            <a:blip r:embed="rId6"/>
            <a:srcRect l="9634" r="8333" b="14844"/>
            <a:stretch>
              <a:fillRect/>
            </a:stretch>
          </p:blipFill>
          <p:spPr bwMode="auto">
            <a:xfrm>
              <a:off x="899592" y="5078413"/>
              <a:ext cx="2546601" cy="1779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86" name="Рисунок 86" descr="певцы.jpg"/>
            <p:cNvPicPr>
              <a:picLocks noChangeAspect="1"/>
            </p:cNvPicPr>
            <p:nvPr/>
          </p:nvPicPr>
          <p:blipFill>
            <a:blip r:embed="rId7"/>
            <a:srcRect b="16251"/>
            <a:stretch>
              <a:fillRect/>
            </a:stretch>
          </p:blipFill>
          <p:spPr bwMode="auto">
            <a:xfrm>
              <a:off x="4514850" y="3363913"/>
              <a:ext cx="3095625" cy="1720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87" name="Рисунок 87" descr="пев.jp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133993" y="5078412"/>
              <a:ext cx="2496451" cy="1779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88" name="Группа 3"/>
            <p:cNvGrpSpPr>
              <a:grpSpLocks/>
            </p:cNvGrpSpPr>
            <p:nvPr/>
          </p:nvGrpSpPr>
          <p:grpSpPr bwMode="auto">
            <a:xfrm>
              <a:off x="5751513" y="1141527"/>
              <a:ext cx="2695178" cy="2157298"/>
              <a:chOff x="2090057" y="1305640"/>
              <a:chExt cx="5094514" cy="3694985"/>
            </a:xfrm>
          </p:grpSpPr>
          <p:pic>
            <p:nvPicPr>
              <p:cNvPr id="21590" name="Рисунок 2"/>
              <p:cNvPicPr>
                <a:picLocks noChangeAspect="1"/>
              </p:cNvPicPr>
              <p:nvPr/>
            </p:nvPicPr>
            <p:blipFill>
              <a:blip r:embed="rId9"/>
              <a:srcRect l="9286" t="8176" r="7143" b="19041"/>
              <a:stretch>
                <a:fillRect/>
              </a:stretch>
            </p:blipFill>
            <p:spPr bwMode="auto">
              <a:xfrm>
                <a:off x="2090057" y="1305640"/>
                <a:ext cx="5094514" cy="36949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91" name="Рисунок 83" descr="певцы4.jpg"/>
              <p:cNvPicPr>
                <a:picLocks noChangeAspect="1"/>
              </p:cNvPicPr>
              <p:nvPr/>
            </p:nvPicPr>
            <p:blipFill>
              <a:blip r:embed="rId10"/>
              <a:srcRect l="14119" r="17302" b="18719"/>
              <a:stretch>
                <a:fillRect/>
              </a:stretch>
            </p:blipFill>
            <p:spPr bwMode="auto">
              <a:xfrm>
                <a:off x="2469481" y="1324671"/>
                <a:ext cx="4579925" cy="36371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1589" name="Рисунок 81" descr="певцы2.jp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593557" y="5084763"/>
              <a:ext cx="2408871" cy="1773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71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21573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21575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21576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21577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579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1580" name="Прямоугольник 76"/>
          <p:cNvSpPr>
            <a:spLocks noChangeArrowheads="1"/>
          </p:cNvSpPr>
          <p:nvPr/>
        </p:nvSpPr>
        <p:spPr bwMode="auto">
          <a:xfrm>
            <a:off x="357188" y="714375"/>
            <a:ext cx="7786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Прослушайте отрывок из 4 действия оперы. Продолжите сказку.</a:t>
            </a:r>
          </a:p>
        </p:txBody>
      </p:sp>
      <p:pic>
        <p:nvPicPr>
          <p:cNvPr id="2" name="20 слайд-4действие опе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58125" y="38639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Группа 1"/>
          <p:cNvGrpSpPr>
            <a:grpSpLocks/>
          </p:cNvGrpSpPr>
          <p:nvPr/>
        </p:nvGrpSpPr>
        <p:grpSpPr bwMode="auto">
          <a:xfrm>
            <a:off x="214313" y="3143250"/>
            <a:ext cx="8715375" cy="3714750"/>
            <a:chOff x="214313" y="3143250"/>
            <a:chExt cx="8715375" cy="3714750"/>
          </a:xfrm>
        </p:grpSpPr>
        <p:pic>
          <p:nvPicPr>
            <p:cNvPr id="22608" name="Рисунок 87" descr="лед1.jpg"/>
            <p:cNvPicPr>
              <a:picLocks noChangeAspect="1"/>
            </p:cNvPicPr>
            <p:nvPr/>
          </p:nvPicPr>
          <p:blipFill>
            <a:blip r:embed="rId3"/>
            <a:srcRect l="-261"/>
            <a:stretch>
              <a:fillRect/>
            </a:stretch>
          </p:blipFill>
          <p:spPr bwMode="auto">
            <a:xfrm>
              <a:off x="5786438" y="4953000"/>
              <a:ext cx="3143250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09" name="Рисунок 86" descr="лед1.jpg"/>
            <p:cNvPicPr>
              <a:picLocks noChangeAspect="1"/>
            </p:cNvPicPr>
            <p:nvPr/>
          </p:nvPicPr>
          <p:blipFill>
            <a:blip r:embed="rId4"/>
            <a:srcRect l="417"/>
            <a:stretch>
              <a:fillRect/>
            </a:stretch>
          </p:blipFill>
          <p:spPr bwMode="auto">
            <a:xfrm>
              <a:off x="214313" y="4984750"/>
              <a:ext cx="3071812" cy="187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0" name="Рисунок 83" descr="богатыр9.jpg"/>
            <p:cNvPicPr>
              <a:picLocks noChangeAspect="1"/>
            </p:cNvPicPr>
            <p:nvPr/>
          </p:nvPicPr>
          <p:blipFill>
            <a:blip r:embed="rId5"/>
            <a:srcRect l="1965" t="3125" r="1965" b="3125"/>
            <a:stretch>
              <a:fillRect/>
            </a:stretch>
          </p:blipFill>
          <p:spPr bwMode="auto">
            <a:xfrm>
              <a:off x="3286125" y="4962525"/>
              <a:ext cx="2571750" cy="1895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1" name="Рисунок 84" descr="белкаd8.jpg"/>
            <p:cNvPicPr>
              <a:picLocks noChangeAspect="1"/>
            </p:cNvPicPr>
            <p:nvPr/>
          </p:nvPicPr>
          <p:blipFill>
            <a:blip r:embed="rId6"/>
            <a:srcRect l="3835" r="4112" b="5290"/>
            <a:stretch>
              <a:fillRect/>
            </a:stretch>
          </p:blipFill>
          <p:spPr bwMode="auto">
            <a:xfrm>
              <a:off x="214313" y="3143250"/>
              <a:ext cx="2378075" cy="183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2" name="Рисунок 85" descr="царлебед6.jpg"/>
            <p:cNvPicPr>
              <a:picLocks noChangeAspect="1"/>
            </p:cNvPicPr>
            <p:nvPr/>
          </p:nvPicPr>
          <p:blipFill>
            <a:blip r:embed="rId7"/>
            <a:srcRect l="5946" r="6828" b="4845"/>
            <a:stretch>
              <a:fillRect/>
            </a:stretch>
          </p:blipFill>
          <p:spPr bwMode="auto">
            <a:xfrm>
              <a:off x="6643688" y="3143250"/>
              <a:ext cx="2230437" cy="182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3" name="Рисунок 90" descr="пирf.jpg"/>
            <p:cNvPicPr>
              <a:picLocks noChangeAspect="1"/>
            </p:cNvPicPr>
            <p:nvPr/>
          </p:nvPicPr>
          <p:blipFill>
            <a:blip r:embed="rId8"/>
            <a:srcRect l="2065" t="12852" r="2065" b="30898"/>
            <a:stretch>
              <a:fillRect/>
            </a:stretch>
          </p:blipFill>
          <p:spPr bwMode="auto">
            <a:xfrm>
              <a:off x="2500313" y="3143250"/>
              <a:ext cx="4143375" cy="1865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70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22572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22574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22575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22576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0"/>
            <a:ext cx="7183377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578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2579" name="TextBox 88"/>
          <p:cNvSpPr txBox="1">
            <a:spLocks noChangeArrowheads="1"/>
          </p:cNvSpPr>
          <p:nvPr/>
        </p:nvSpPr>
        <p:spPr bwMode="auto">
          <a:xfrm>
            <a:off x="357188" y="1071563"/>
            <a:ext cx="8072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На берег сходит свита царя, а за ней – царь Салтан в сопровождении Поварихи, Ткачихи, Бабарихи. Гвидон приветствует знатного гостя, усаживает рядом с собой на трон и предлагает полюбоваться чудесами.</a:t>
            </a:r>
          </a:p>
        </p:txBody>
      </p:sp>
      <p:sp>
        <p:nvSpPr>
          <p:cNvPr id="22580" name="TextBox 89"/>
          <p:cNvSpPr txBox="1">
            <a:spLocks noChangeArrowheads="1"/>
          </p:cNvSpPr>
          <p:nvPr/>
        </p:nvSpPr>
        <p:spPr bwMode="auto">
          <a:xfrm>
            <a:off x="357188" y="1928813"/>
            <a:ext cx="82153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По знаку царевича трубят глашатаи, возвещая о появлении хрустального домика с замечательной белкой, а потом - витязей с дядькой Черномором, и, наконец, из терема выходит Царевна-Лебедь. Все восхищены и прикрывают глаза руками, ослепленные ее красотой. </a:t>
            </a:r>
          </a:p>
          <a:p>
            <a:endParaRPr lang="ru-RU"/>
          </a:p>
        </p:txBody>
      </p:sp>
      <p:sp>
        <p:nvSpPr>
          <p:cNvPr id="22581" name="TextBox 91"/>
          <p:cNvSpPr txBox="1">
            <a:spLocks noChangeArrowheads="1"/>
          </p:cNvSpPr>
          <p:nvPr/>
        </p:nvSpPr>
        <p:spPr bwMode="auto">
          <a:xfrm>
            <a:off x="500063" y="500063"/>
            <a:ext cx="7643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Последней картине оперы предшествует симфонический антракт, который композитор назвал "Три чуда".</a:t>
            </a:r>
          </a:p>
          <a:p>
            <a:endParaRPr lang="ru-RU"/>
          </a:p>
        </p:txBody>
      </p:sp>
      <p:pic>
        <p:nvPicPr>
          <p:cNvPr id="225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1 слайд три чу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20050" y="24939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7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616" name="Группа 3"/>
          <p:cNvGrpSpPr>
            <a:grpSpLocks/>
          </p:cNvGrpSpPr>
          <p:nvPr/>
        </p:nvGrpSpPr>
        <p:grpSpPr bwMode="auto">
          <a:xfrm>
            <a:off x="401638" y="142875"/>
            <a:ext cx="8604250" cy="6715125"/>
            <a:chOff x="401638" y="142875"/>
            <a:chExt cx="8604250" cy="6715125"/>
          </a:xfrm>
        </p:grpSpPr>
        <p:grpSp>
          <p:nvGrpSpPr>
            <p:cNvPr id="23623" name="Группа 1"/>
            <p:cNvGrpSpPr>
              <a:grpSpLocks/>
            </p:cNvGrpSpPr>
            <p:nvPr/>
          </p:nvGrpSpPr>
          <p:grpSpPr bwMode="auto">
            <a:xfrm>
              <a:off x="401638" y="1000125"/>
              <a:ext cx="8313737" cy="5857875"/>
              <a:chOff x="401638" y="1000125"/>
              <a:chExt cx="8313737" cy="5857875"/>
            </a:xfrm>
          </p:grpSpPr>
          <p:pic>
            <p:nvPicPr>
              <p:cNvPr id="23631" name="Рисунок 99" descr="пирf.jpg"/>
              <p:cNvPicPr>
                <a:picLocks noChangeAspect="1"/>
              </p:cNvPicPr>
              <p:nvPr/>
            </p:nvPicPr>
            <p:blipFill>
              <a:blip r:embed="rId4"/>
              <a:srcRect l="18159" r="22362" b="39217"/>
              <a:stretch>
                <a:fillRect/>
              </a:stretch>
            </p:blipFill>
            <p:spPr bwMode="auto">
              <a:xfrm>
                <a:off x="6072188" y="4786313"/>
                <a:ext cx="2643187" cy="20716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2" name="Рисунок 95" descr="итогe2.jpg"/>
              <p:cNvPicPr>
                <a:picLocks noChangeAspect="1"/>
              </p:cNvPicPr>
              <p:nvPr/>
            </p:nvPicPr>
            <p:blipFill>
              <a:blip r:embed="rId5"/>
              <a:srcRect t="8374" b="3523"/>
              <a:stretch>
                <a:fillRect/>
              </a:stretch>
            </p:blipFill>
            <p:spPr bwMode="auto">
              <a:xfrm>
                <a:off x="401638" y="2857500"/>
                <a:ext cx="2657475" cy="17859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3" name="Рисунок 89" descr="заключение1.jpg"/>
              <p:cNvPicPr>
                <a:picLocks noChangeAspect="1"/>
              </p:cNvPicPr>
              <p:nvPr/>
            </p:nvPicPr>
            <p:blipFill>
              <a:blip r:embed="rId6"/>
              <a:srcRect l="8102" t="3125" r="3230" b="3125"/>
              <a:stretch>
                <a:fillRect/>
              </a:stretch>
            </p:blipFill>
            <p:spPr bwMode="auto">
              <a:xfrm>
                <a:off x="428625" y="4783138"/>
                <a:ext cx="2600325" cy="20748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4" name="Рисунок 97" descr="приез царь1.jpg"/>
              <p:cNvPicPr>
                <a:picLocks noChangeAspect="1"/>
              </p:cNvPicPr>
              <p:nvPr/>
            </p:nvPicPr>
            <p:blipFill>
              <a:blip r:embed="rId7"/>
              <a:srcRect l="5656" t="20093" r="26085" b="18823"/>
              <a:stretch>
                <a:fillRect/>
              </a:stretch>
            </p:blipFill>
            <p:spPr bwMode="auto">
              <a:xfrm>
                <a:off x="428625" y="1000125"/>
                <a:ext cx="2643188" cy="17859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5" name="Рисунок 90" descr="заключне.jpg"/>
              <p:cNvPicPr>
                <a:picLocks noChangeAspect="1"/>
              </p:cNvPicPr>
              <p:nvPr/>
            </p:nvPicPr>
            <p:blipFill>
              <a:blip r:embed="rId8"/>
              <a:srcRect l="1202" t="11000" r="11214" b="11806"/>
              <a:stretch>
                <a:fillRect/>
              </a:stretch>
            </p:blipFill>
            <p:spPr bwMode="auto">
              <a:xfrm>
                <a:off x="3214688" y="2857500"/>
                <a:ext cx="2786062" cy="1855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6" name="Рисунок 91" descr="итог0.jpg"/>
              <p:cNvPicPr>
                <a:picLocks noChangeAspect="1"/>
              </p:cNvPicPr>
              <p:nvPr/>
            </p:nvPicPr>
            <p:blipFill>
              <a:blip r:embed="rId9"/>
              <a:srcRect l="1202" t="2083" r="1990" b="2083"/>
              <a:stretch>
                <a:fillRect/>
              </a:stretch>
            </p:blipFill>
            <p:spPr bwMode="auto">
              <a:xfrm>
                <a:off x="3214688" y="4786313"/>
                <a:ext cx="2770187" cy="20716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7" name="Рисунок 94" descr="итог84.jpg"/>
              <p:cNvPicPr>
                <a:picLocks noChangeAspect="1"/>
              </p:cNvPicPr>
              <p:nvPr/>
            </p:nvPicPr>
            <p:blipFill>
              <a:blip r:embed="rId10"/>
              <a:srcRect l="4967" t="14217" r="8286" b="3125"/>
              <a:stretch>
                <a:fillRect/>
              </a:stretch>
            </p:blipFill>
            <p:spPr bwMode="auto">
              <a:xfrm>
                <a:off x="6072188" y="2857500"/>
                <a:ext cx="2571750" cy="185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8" name="Рисунок 98" descr="приех царь81.jpg"/>
              <p:cNvPicPr>
                <a:picLocks noChangeAspect="1"/>
              </p:cNvPicPr>
              <p:nvPr/>
            </p:nvPicPr>
            <p:blipFill>
              <a:blip r:embed="rId11"/>
              <a:srcRect l="7091" t="3125" r="10918" b="25613"/>
              <a:stretch>
                <a:fillRect/>
              </a:stretch>
            </p:blipFill>
            <p:spPr bwMode="auto">
              <a:xfrm>
                <a:off x="3214688" y="1000125"/>
                <a:ext cx="2770187" cy="17859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39" name="Рисунок 92" descr="итог1.jpg"/>
              <p:cNvPicPr>
                <a:picLocks noChangeAspect="1"/>
              </p:cNvPicPr>
              <p:nvPr/>
            </p:nvPicPr>
            <p:blipFill>
              <a:blip r:embed="rId12"/>
              <a:srcRect l="7112" t="1451" r="1965" b="14206"/>
              <a:stretch>
                <a:fillRect/>
              </a:stretch>
            </p:blipFill>
            <p:spPr bwMode="auto">
              <a:xfrm>
                <a:off x="6072188" y="1000125"/>
                <a:ext cx="2549525" cy="17859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624" name="Rectangle 12"/>
            <p:cNvSpPr>
              <a:spLocks noChangeArrowheads="1"/>
            </p:cNvSpPr>
            <p:nvPr/>
          </p:nvSpPr>
          <p:spPr bwMode="auto">
            <a:xfrm rot="2393276">
              <a:off x="7859713" y="2889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8143875" y="14287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23626" name="Rectangle 9"/>
            <p:cNvSpPr>
              <a:spLocks noChangeArrowheads="1"/>
            </p:cNvSpPr>
            <p:nvPr/>
          </p:nvSpPr>
          <p:spPr bwMode="auto">
            <a:xfrm rot="-1301944">
              <a:off x="7429500" y="2143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 rot="18681051">
              <a:off x="8358982" y="361156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23628" name="Rectangle 15"/>
            <p:cNvSpPr>
              <a:spLocks noChangeArrowheads="1"/>
            </p:cNvSpPr>
            <p:nvPr/>
          </p:nvSpPr>
          <p:spPr bwMode="auto">
            <a:xfrm>
              <a:off x="8643938" y="4286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23629" name="Rectangle 9"/>
            <p:cNvSpPr>
              <a:spLocks noChangeArrowheads="1"/>
            </p:cNvSpPr>
            <p:nvPr/>
          </p:nvSpPr>
          <p:spPr bwMode="auto">
            <a:xfrm rot="1094939">
              <a:off x="8413750" y="1200150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  <p:sp>
          <p:nvSpPr>
            <p:cNvPr id="23630" name="Rectangle 12"/>
            <p:cNvSpPr>
              <a:spLocks noChangeArrowheads="1"/>
            </p:cNvSpPr>
            <p:nvPr/>
          </p:nvSpPr>
          <p:spPr bwMode="auto">
            <a:xfrm rot="-1707475">
              <a:off x="8202613" y="866775"/>
              <a:ext cx="433387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618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3619" name="Прямоугольник 76"/>
          <p:cNvSpPr>
            <a:spLocks noChangeArrowheads="1"/>
          </p:cNvSpPr>
          <p:nvPr/>
        </p:nvSpPr>
        <p:spPr bwMode="auto">
          <a:xfrm>
            <a:off x="1714500" y="571500"/>
            <a:ext cx="5429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Расскажите, чем закончилась сказка.</a:t>
            </a:r>
          </a:p>
        </p:txBody>
      </p:sp>
      <p:pic>
        <p:nvPicPr>
          <p:cNvPr id="236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2, 27 слайд-Заключ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79788" y="11223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42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24644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24646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24647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24648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650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4651" name="TextBox 75"/>
          <p:cNvSpPr txBox="1">
            <a:spLocks noChangeArrowheads="1"/>
          </p:cNvSpPr>
          <p:nvPr/>
        </p:nvSpPr>
        <p:spPr bwMode="auto">
          <a:xfrm>
            <a:off x="785813" y="714375"/>
            <a:ext cx="73580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Творческое задание: из цветных лепестков, с указанными на них различными элементами музыкальной речи, выбрать лепестки с правильными ответами и собрать «цветик-семицветик», который будет характеризовать одну из частей симфонической картины «Три чуда».</a:t>
            </a:r>
          </a:p>
          <a:p>
            <a:endParaRPr lang="ru-RU"/>
          </a:p>
        </p:txBody>
      </p:sp>
      <p:sp>
        <p:nvSpPr>
          <p:cNvPr id="24652" name="TextBox 76"/>
          <p:cNvSpPr txBox="1">
            <a:spLocks noChangeArrowheads="1"/>
          </p:cNvSpPr>
          <p:nvPr/>
        </p:nvSpPr>
        <p:spPr bwMode="auto">
          <a:xfrm>
            <a:off x="785813" y="2214563"/>
            <a:ext cx="7286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Расскажите о своих музыкальных впечатлениях: в чем особенность музыки каждого из чудес?</a:t>
            </a:r>
          </a:p>
          <a:p>
            <a:endParaRPr lang="ru-RU"/>
          </a:p>
        </p:txBody>
      </p:sp>
      <p:sp>
        <p:nvSpPr>
          <p:cNvPr id="78" name="Пятиугольник 77"/>
          <p:cNvSpPr/>
          <p:nvPr/>
        </p:nvSpPr>
        <p:spPr>
          <a:xfrm flipH="1">
            <a:off x="642938" y="3071813"/>
            <a:ext cx="7786687" cy="1214437"/>
          </a:xfrm>
          <a:prstGeom prst="homePlate">
            <a:avLst/>
          </a:prstGeom>
          <a:solidFill>
            <a:srgbClr val="92D050"/>
          </a:solidFill>
          <a:ln w="38100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«Первое чудо» - Белка. Музыка танцевальная, лёгкая, в высоком регистре. В мелодии песенки Белочки композитор обратился к народной песне «Во саду ли, в огороде». 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9" name="Пятиугольник 78"/>
          <p:cNvSpPr/>
          <p:nvPr/>
        </p:nvSpPr>
        <p:spPr>
          <a:xfrm flipH="1">
            <a:off x="642938" y="4429125"/>
            <a:ext cx="7786687" cy="1133475"/>
          </a:xfrm>
          <a:prstGeom prst="homePlate">
            <a:avLst/>
          </a:prstGeom>
          <a:solidFill>
            <a:srgbClr val="92D050"/>
          </a:solidFill>
          <a:ln w="38100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«Второе чудо» - рассказывается о богатырях, показывая в мелодии маршевость, мощность, четкость в характере музыки.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80" name="Пятиугольник 79"/>
          <p:cNvSpPr/>
          <p:nvPr/>
        </p:nvSpPr>
        <p:spPr>
          <a:xfrm flipH="1">
            <a:off x="714375" y="5786438"/>
            <a:ext cx="7715250" cy="928687"/>
          </a:xfrm>
          <a:prstGeom prst="homePlate">
            <a:avLst/>
          </a:prstGeom>
          <a:solidFill>
            <a:srgbClr val="92D050"/>
          </a:solidFill>
          <a:ln w="38100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6600"/>
                </a:solidFill>
              </a:rPr>
              <a:t>«</a:t>
            </a:r>
            <a:r>
              <a:rPr lang="ru-RU" dirty="0">
                <a:solidFill>
                  <a:srgbClr val="006600"/>
                </a:solidFill>
              </a:rPr>
              <a:t>Третье чудо</a:t>
            </a:r>
            <a:r>
              <a:rPr lang="ru-RU" b="1" dirty="0">
                <a:solidFill>
                  <a:srgbClr val="006600"/>
                </a:solidFill>
              </a:rPr>
              <a:t>» </a:t>
            </a:r>
            <a:r>
              <a:rPr lang="ru-RU" dirty="0">
                <a:solidFill>
                  <a:srgbClr val="006600"/>
                </a:solidFill>
              </a:rPr>
              <a:t>- Царевна – Лебедь. Здесь музыка звучит плавно, извилисто, </a:t>
            </a:r>
            <a:r>
              <a:rPr lang="ru-RU" dirty="0" err="1">
                <a:solidFill>
                  <a:srgbClr val="006600"/>
                </a:solidFill>
              </a:rPr>
              <a:t>песенно</a:t>
            </a:r>
            <a:r>
              <a:rPr lang="ru-RU" dirty="0">
                <a:solidFill>
                  <a:srgbClr val="006600"/>
                </a:solidFill>
              </a:rPr>
              <a:t>, волшебно.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66" name="Группа 3"/>
          <p:cNvGrpSpPr>
            <a:grpSpLocks/>
          </p:cNvGrpSpPr>
          <p:nvPr/>
        </p:nvGrpSpPr>
        <p:grpSpPr bwMode="auto">
          <a:xfrm>
            <a:off x="285750" y="142875"/>
            <a:ext cx="8720138" cy="6429375"/>
            <a:chOff x="285720" y="142852"/>
            <a:chExt cx="8720168" cy="6429398"/>
          </a:xfrm>
        </p:grpSpPr>
        <p:grpSp>
          <p:nvGrpSpPr>
            <p:cNvPr id="25670" name="Группа 127"/>
            <p:cNvGrpSpPr>
              <a:grpSpLocks/>
            </p:cNvGrpSpPr>
            <p:nvPr/>
          </p:nvGrpSpPr>
          <p:grpSpPr bwMode="auto">
            <a:xfrm>
              <a:off x="357188" y="712788"/>
              <a:ext cx="7643812" cy="5859462"/>
              <a:chOff x="428596" y="1069260"/>
              <a:chExt cx="7643866" cy="5860756"/>
            </a:xfrm>
          </p:grpSpPr>
          <p:grpSp>
            <p:nvGrpSpPr>
              <p:cNvPr id="25679" name="Group 2"/>
              <p:cNvGrpSpPr>
                <a:grpSpLocks/>
              </p:cNvGrpSpPr>
              <p:nvPr/>
            </p:nvGrpSpPr>
            <p:grpSpPr bwMode="auto">
              <a:xfrm>
                <a:off x="428596" y="1069260"/>
                <a:ext cx="7643866" cy="5860756"/>
                <a:chOff x="1260" y="1055"/>
                <a:chExt cx="4888" cy="5127"/>
              </a:xfrm>
            </p:grpSpPr>
            <p:sp>
              <p:nvSpPr>
                <p:cNvPr id="25711" name="Oval 3"/>
                <p:cNvSpPr>
                  <a:spLocks noChangeArrowheads="1"/>
                </p:cNvSpPr>
                <p:nvPr/>
              </p:nvSpPr>
              <p:spPr bwMode="auto">
                <a:xfrm rot="-1429816">
                  <a:off x="2699" y="1079"/>
                  <a:ext cx="1059" cy="2160"/>
                </a:xfrm>
                <a:prstGeom prst="ellipse">
                  <a:avLst/>
                </a:prstGeom>
                <a:solidFill>
                  <a:schemeClr val="accent1">
                    <a:lumMod val="90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682" name="Oval 4"/>
                <p:cNvSpPr>
                  <a:spLocks noChangeArrowheads="1"/>
                </p:cNvSpPr>
                <p:nvPr/>
              </p:nvSpPr>
              <p:spPr bwMode="auto">
                <a:xfrm rot="1483972">
                  <a:off x="3866" y="1055"/>
                  <a:ext cx="1214" cy="2171"/>
                </a:xfrm>
                <a:prstGeom prst="ellipse">
                  <a:avLst/>
                </a:prstGeom>
                <a:solidFill>
                  <a:srgbClr val="CC00CC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683" name="Oval 5"/>
                <p:cNvSpPr>
                  <a:spLocks noChangeArrowheads="1"/>
                </p:cNvSpPr>
                <p:nvPr/>
              </p:nvSpPr>
              <p:spPr bwMode="auto">
                <a:xfrm rot="4529008">
                  <a:off x="4519" y="2029"/>
                  <a:ext cx="1074" cy="2138"/>
                </a:xfrm>
                <a:prstGeom prst="ellipse">
                  <a:avLst/>
                </a:prstGeom>
                <a:solidFill>
                  <a:srgbClr val="FFFF00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14" name="Oval 6"/>
                <p:cNvSpPr>
                  <a:spLocks noChangeArrowheads="1"/>
                </p:cNvSpPr>
                <p:nvPr/>
              </p:nvSpPr>
              <p:spPr bwMode="auto">
                <a:xfrm rot="6780084">
                  <a:off x="4421" y="3192"/>
                  <a:ext cx="1278" cy="2177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685" name="Oval 7"/>
                <p:cNvSpPr>
                  <a:spLocks noChangeArrowheads="1"/>
                </p:cNvSpPr>
                <p:nvPr/>
              </p:nvSpPr>
              <p:spPr bwMode="auto">
                <a:xfrm rot="10800000">
                  <a:off x="3361" y="3784"/>
                  <a:ext cx="1188" cy="2398"/>
                </a:xfrm>
                <a:prstGeom prst="ellipse">
                  <a:avLst/>
                </a:prstGeom>
                <a:solidFill>
                  <a:srgbClr val="92D050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686" name="Oval 8"/>
                <p:cNvSpPr>
                  <a:spLocks noChangeArrowheads="1"/>
                </p:cNvSpPr>
                <p:nvPr/>
              </p:nvSpPr>
              <p:spPr bwMode="auto">
                <a:xfrm rot="-7757983">
                  <a:off x="1989" y="3530"/>
                  <a:ext cx="1376" cy="2114"/>
                </a:xfrm>
                <a:prstGeom prst="ellipse">
                  <a:avLst/>
                </a:prstGeom>
                <a:solidFill>
                  <a:srgbClr val="FF6600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17" name="Oval 9"/>
                <p:cNvSpPr>
                  <a:spLocks noChangeArrowheads="1"/>
                </p:cNvSpPr>
                <p:nvPr/>
              </p:nvSpPr>
              <p:spPr bwMode="auto">
                <a:xfrm rot="-4709846">
                  <a:off x="1791" y="2169"/>
                  <a:ext cx="1085" cy="2147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718" name="Oval 10"/>
                <p:cNvSpPr>
                  <a:spLocks noChangeArrowheads="1"/>
                </p:cNvSpPr>
                <p:nvPr/>
              </p:nvSpPr>
              <p:spPr bwMode="auto">
                <a:xfrm>
                  <a:off x="2880" y="2879"/>
                  <a:ext cx="1456" cy="1435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72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534" y="2932"/>
                  <a:ext cx="1282" cy="357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танцевальность</a:t>
                  </a:r>
                </a:p>
              </p:txBody>
            </p:sp>
            <p:sp>
              <p:nvSpPr>
                <p:cNvPr id="25722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4047" y="1681"/>
                  <a:ext cx="783" cy="689"/>
                </a:xfrm>
                <a:prstGeom prst="rect">
                  <a:avLst/>
                </a:prstGeom>
                <a:solidFill>
                  <a:srgbClr val="CC00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высокий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регистр</a:t>
                  </a:r>
                </a:p>
              </p:txBody>
            </p:sp>
            <p:sp>
              <p:nvSpPr>
                <p:cNvPr id="2572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686" y="2744"/>
                  <a:ext cx="959" cy="53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флейта, ксилофон</a:t>
                  </a:r>
                </a:p>
              </p:txBody>
            </p:sp>
            <p:sp>
              <p:nvSpPr>
                <p:cNvPr id="25724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640" y="3994"/>
                  <a:ext cx="924" cy="597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не очень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громко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endParaRPr lang="ru-RU" dirty="0">
                    <a:latin typeface="+mn-lt"/>
                  </a:endParaRPr>
                </a:p>
              </p:txBody>
            </p:sp>
            <p:sp>
              <p:nvSpPr>
                <p:cNvPr id="25725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3453" y="4619"/>
                  <a:ext cx="1005" cy="750"/>
                </a:xfrm>
                <a:prstGeom prst="rect">
                  <a:avLst/>
                </a:prstGeom>
                <a:solidFill>
                  <a:srgbClr val="92D05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переменный лад: минор-мажор</a:t>
                  </a:r>
                </a:p>
              </p:txBody>
            </p:sp>
            <p:sp>
              <p:nvSpPr>
                <p:cNvPr id="2572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2265" y="4244"/>
                  <a:ext cx="914" cy="561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умеренный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темп</a:t>
                  </a:r>
                </a:p>
              </p:txBody>
            </p:sp>
            <p:sp>
              <p:nvSpPr>
                <p:cNvPr id="2572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767" y="1931"/>
                  <a:ext cx="922" cy="375"/>
                </a:xfrm>
                <a:prstGeom prst="rect">
                  <a:avLst/>
                </a:prstGeom>
                <a:solidFill>
                  <a:schemeClr val="accent1">
                    <a:lumMod val="9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отрывистая</a:t>
                  </a:r>
                </a:p>
              </p:txBody>
            </p:sp>
          </p:grpSp>
          <p:sp>
            <p:nvSpPr>
              <p:cNvPr id="127" name="TextBox 126"/>
              <p:cNvSpPr txBox="1"/>
              <p:nvPr/>
            </p:nvSpPr>
            <p:spPr>
              <a:xfrm>
                <a:off x="3079719" y="3714608"/>
                <a:ext cx="2060597" cy="3699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latin typeface="+mn-lt"/>
                  </a:rPr>
                  <a:t>легкая, шутливая</a:t>
                </a:r>
              </a:p>
            </p:txBody>
          </p:sp>
        </p:grpSp>
        <p:sp>
          <p:nvSpPr>
            <p:cNvPr id="25671" name="Rectangle 12"/>
            <p:cNvSpPr>
              <a:spLocks noChangeArrowheads="1"/>
            </p:cNvSpPr>
            <p:nvPr/>
          </p:nvSpPr>
          <p:spPr bwMode="auto">
            <a:xfrm rot="2393276">
              <a:off x="7859713" y="2889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8143872" y="142852"/>
              <a:ext cx="361951" cy="357189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25673" name="Rectangle 9"/>
            <p:cNvSpPr>
              <a:spLocks noChangeArrowheads="1"/>
            </p:cNvSpPr>
            <p:nvPr/>
          </p:nvSpPr>
          <p:spPr bwMode="auto">
            <a:xfrm rot="-1301944">
              <a:off x="7429500" y="2143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 rot="18681051">
              <a:off x="8358980" y="361134"/>
              <a:ext cx="361951" cy="35718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25675" name="Rectangle 15"/>
            <p:cNvSpPr>
              <a:spLocks noChangeArrowheads="1"/>
            </p:cNvSpPr>
            <p:nvPr/>
          </p:nvSpPr>
          <p:spPr bwMode="auto">
            <a:xfrm>
              <a:off x="8643938" y="4286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25676" name="Rectangle 9"/>
            <p:cNvSpPr>
              <a:spLocks noChangeArrowheads="1"/>
            </p:cNvSpPr>
            <p:nvPr/>
          </p:nvSpPr>
          <p:spPr bwMode="auto">
            <a:xfrm rot="1094939">
              <a:off x="8413750" y="1200150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  <p:sp>
          <p:nvSpPr>
            <p:cNvPr id="25677" name="Rectangle 12"/>
            <p:cNvSpPr>
              <a:spLocks noChangeArrowheads="1"/>
            </p:cNvSpPr>
            <p:nvPr/>
          </p:nvSpPr>
          <p:spPr bwMode="auto">
            <a:xfrm rot="-1707475">
              <a:off x="8202613" y="866775"/>
              <a:ext cx="433387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85720" y="142852"/>
              <a:ext cx="7265130" cy="80021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ru-RU" sz="28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Arial Narrow" pitchFamily="34" charset="0"/>
                </a:rPr>
                <a:t>Тема: Вслушайся в музыку «Сочиняем сказки»</a:t>
              </a:r>
            </a:p>
            <a:p>
              <a:pPr>
                <a:defRPr/>
              </a:pPr>
              <a:endPara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25667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5668" name="Прямоугольник 76"/>
          <p:cNvSpPr>
            <a:spLocks noChangeArrowheads="1"/>
          </p:cNvSpPr>
          <p:nvPr/>
        </p:nvSpPr>
        <p:spPr bwMode="auto">
          <a:xfrm>
            <a:off x="5857875" y="6143625"/>
            <a:ext cx="2928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Цветок «первого чуда»</a:t>
            </a:r>
          </a:p>
        </p:txBody>
      </p:sp>
      <p:pic>
        <p:nvPicPr>
          <p:cNvPr id="2" name="14,15,24 слайды-песня Бел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7925" y="9159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90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6691" name="Прямоугольник 76"/>
          <p:cNvSpPr>
            <a:spLocks noChangeArrowheads="1"/>
          </p:cNvSpPr>
          <p:nvPr/>
        </p:nvSpPr>
        <p:spPr bwMode="auto">
          <a:xfrm>
            <a:off x="5786438" y="6215063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Цветок «второго» чуда</a:t>
            </a:r>
          </a:p>
        </p:txBody>
      </p:sp>
      <p:grpSp>
        <p:nvGrpSpPr>
          <p:cNvPr id="26692" name="Группа 3"/>
          <p:cNvGrpSpPr>
            <a:grpSpLocks/>
          </p:cNvGrpSpPr>
          <p:nvPr/>
        </p:nvGrpSpPr>
        <p:grpSpPr bwMode="auto">
          <a:xfrm>
            <a:off x="285750" y="142875"/>
            <a:ext cx="8720138" cy="6572250"/>
            <a:chOff x="285720" y="142852"/>
            <a:chExt cx="8720168" cy="6572273"/>
          </a:xfrm>
        </p:grpSpPr>
        <p:sp>
          <p:nvSpPr>
            <p:cNvPr id="26694" name="Rectangle 12"/>
            <p:cNvSpPr>
              <a:spLocks noChangeArrowheads="1"/>
            </p:cNvSpPr>
            <p:nvPr/>
          </p:nvSpPr>
          <p:spPr bwMode="auto">
            <a:xfrm rot="2393276">
              <a:off x="7859713" y="2889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8143872" y="142852"/>
              <a:ext cx="361951" cy="357189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26696" name="Rectangle 9"/>
            <p:cNvSpPr>
              <a:spLocks noChangeArrowheads="1"/>
            </p:cNvSpPr>
            <p:nvPr/>
          </p:nvSpPr>
          <p:spPr bwMode="auto">
            <a:xfrm rot="-1301944">
              <a:off x="7429500" y="2143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 rot="18681051">
              <a:off x="8358980" y="361134"/>
              <a:ext cx="361951" cy="35718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26698" name="Rectangle 15"/>
            <p:cNvSpPr>
              <a:spLocks noChangeArrowheads="1"/>
            </p:cNvSpPr>
            <p:nvPr/>
          </p:nvSpPr>
          <p:spPr bwMode="auto">
            <a:xfrm>
              <a:off x="8643938" y="4286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26699" name="Rectangle 9"/>
            <p:cNvSpPr>
              <a:spLocks noChangeArrowheads="1"/>
            </p:cNvSpPr>
            <p:nvPr/>
          </p:nvSpPr>
          <p:spPr bwMode="auto">
            <a:xfrm rot="1094939">
              <a:off x="8413750" y="1200150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  <p:sp>
          <p:nvSpPr>
            <p:cNvPr id="26700" name="Rectangle 12"/>
            <p:cNvSpPr>
              <a:spLocks noChangeArrowheads="1"/>
            </p:cNvSpPr>
            <p:nvPr/>
          </p:nvSpPr>
          <p:spPr bwMode="auto">
            <a:xfrm rot="-1707475">
              <a:off x="8202613" y="866775"/>
              <a:ext cx="433387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85720" y="142852"/>
              <a:ext cx="7265130" cy="80021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ru-RU" sz="28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latin typeface="Arial Narrow" pitchFamily="34" charset="0"/>
                </a:rPr>
                <a:t>Тема: Вслушайся в музыку «Сочиняем сказки»</a:t>
              </a:r>
            </a:p>
            <a:p>
              <a:pPr>
                <a:defRPr/>
              </a:pPr>
              <a:endPara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grpSp>
          <p:nvGrpSpPr>
            <p:cNvPr id="26702" name="Группа 127"/>
            <p:cNvGrpSpPr>
              <a:grpSpLocks/>
            </p:cNvGrpSpPr>
            <p:nvPr/>
          </p:nvGrpSpPr>
          <p:grpSpPr bwMode="auto">
            <a:xfrm>
              <a:off x="642938" y="714375"/>
              <a:ext cx="7358062" cy="6000750"/>
              <a:chOff x="642910" y="714356"/>
              <a:chExt cx="7358114" cy="6000792"/>
            </a:xfrm>
          </p:grpSpPr>
          <p:grpSp>
            <p:nvGrpSpPr>
              <p:cNvPr id="26703" name="Group 19"/>
              <p:cNvGrpSpPr>
                <a:grpSpLocks/>
              </p:cNvGrpSpPr>
              <p:nvPr/>
            </p:nvGrpSpPr>
            <p:grpSpPr bwMode="auto">
              <a:xfrm>
                <a:off x="642910" y="714356"/>
                <a:ext cx="7358114" cy="6000792"/>
                <a:chOff x="6120" y="5759"/>
                <a:chExt cx="4351" cy="4334"/>
              </a:xfrm>
            </p:grpSpPr>
            <p:sp>
              <p:nvSpPr>
                <p:cNvPr id="26705" name="Oval 20"/>
                <p:cNvSpPr>
                  <a:spLocks noChangeArrowheads="1"/>
                </p:cNvSpPr>
                <p:nvPr/>
              </p:nvSpPr>
              <p:spPr bwMode="auto">
                <a:xfrm rot="-1242025">
                  <a:off x="7247" y="5917"/>
                  <a:ext cx="1153" cy="1756"/>
                </a:xfrm>
                <a:prstGeom prst="ellipse">
                  <a:avLst/>
                </a:prstGeom>
                <a:solidFill>
                  <a:srgbClr val="92D05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706" name="Oval 21"/>
                <p:cNvSpPr>
                  <a:spLocks noChangeArrowheads="1"/>
                </p:cNvSpPr>
                <p:nvPr/>
              </p:nvSpPr>
              <p:spPr bwMode="auto">
                <a:xfrm rot="1483972">
                  <a:off x="8476" y="5759"/>
                  <a:ext cx="957" cy="1991"/>
                </a:xfrm>
                <a:prstGeom prst="ellipse">
                  <a:avLst/>
                </a:prstGeom>
                <a:solidFill>
                  <a:srgbClr val="00B0F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707" name="Oval 22"/>
                <p:cNvSpPr>
                  <a:spLocks noChangeArrowheads="1"/>
                </p:cNvSpPr>
                <p:nvPr/>
              </p:nvSpPr>
              <p:spPr bwMode="auto">
                <a:xfrm rot="4529008">
                  <a:off x="9022" y="6649"/>
                  <a:ext cx="902" cy="1996"/>
                </a:xfrm>
                <a:prstGeom prst="ellipse">
                  <a:avLst/>
                </a:prstGeom>
                <a:solidFill>
                  <a:srgbClr val="FF000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698" name="Oval 23"/>
                <p:cNvSpPr>
                  <a:spLocks noChangeArrowheads="1"/>
                </p:cNvSpPr>
                <p:nvPr/>
              </p:nvSpPr>
              <p:spPr bwMode="auto">
                <a:xfrm rot="6780084">
                  <a:off x="8640" y="7684"/>
                  <a:ext cx="1158" cy="1886"/>
                </a:xfrm>
                <a:prstGeom prst="ellipse">
                  <a:avLst/>
                </a:prstGeom>
                <a:solidFill>
                  <a:schemeClr val="accent5">
                    <a:lumMod val="90000"/>
                  </a:schemeClr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6709" name="Oval 24"/>
                <p:cNvSpPr>
                  <a:spLocks noChangeArrowheads="1"/>
                </p:cNvSpPr>
                <p:nvPr/>
              </p:nvSpPr>
              <p:spPr bwMode="auto">
                <a:xfrm rot="10237931">
                  <a:off x="7921" y="8298"/>
                  <a:ext cx="916" cy="1795"/>
                </a:xfrm>
                <a:prstGeom prst="ellipse">
                  <a:avLst/>
                </a:prstGeom>
                <a:solidFill>
                  <a:srgbClr val="7030A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710" name="Oval 25"/>
                <p:cNvSpPr>
                  <a:spLocks noChangeArrowheads="1"/>
                </p:cNvSpPr>
                <p:nvPr/>
              </p:nvSpPr>
              <p:spPr bwMode="auto">
                <a:xfrm rot="-8301232">
                  <a:off x="6830" y="8044"/>
                  <a:ext cx="966" cy="1754"/>
                </a:xfrm>
                <a:prstGeom prst="ellipse">
                  <a:avLst/>
                </a:prstGeom>
                <a:solidFill>
                  <a:srgbClr val="FFFF0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01" name="Oval 26"/>
                <p:cNvSpPr>
                  <a:spLocks noChangeArrowheads="1"/>
                </p:cNvSpPr>
                <p:nvPr/>
              </p:nvSpPr>
              <p:spPr bwMode="auto">
                <a:xfrm rot="-4709846">
                  <a:off x="6525" y="6899"/>
                  <a:ext cx="977" cy="1787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6712" name="Oval 27"/>
                <p:cNvSpPr>
                  <a:spLocks noChangeArrowheads="1"/>
                </p:cNvSpPr>
                <p:nvPr/>
              </p:nvSpPr>
              <p:spPr bwMode="auto">
                <a:xfrm>
                  <a:off x="7576" y="7379"/>
                  <a:ext cx="1260" cy="1260"/>
                </a:xfrm>
                <a:prstGeom prst="ellipse">
                  <a:avLst/>
                </a:prstGeom>
                <a:solidFill>
                  <a:srgbClr val="CC00CC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03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7756" y="7739"/>
                  <a:ext cx="916" cy="535"/>
                </a:xfrm>
                <a:prstGeom prst="rect">
                  <a:avLst/>
                </a:prstGeom>
                <a:solidFill>
                  <a:srgbClr val="CC00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сильная,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могучая</a:t>
                  </a:r>
                </a:p>
              </p:txBody>
            </p:sp>
            <p:sp>
              <p:nvSpPr>
                <p:cNvPr id="25704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7345" y="6481"/>
                  <a:ext cx="929" cy="647"/>
                </a:xfrm>
                <a:prstGeom prst="rect">
                  <a:avLst/>
                </a:prstGeom>
                <a:solidFill>
                  <a:srgbClr val="92D05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маршевость</a:t>
                  </a:r>
                </a:p>
              </p:txBody>
            </p:sp>
            <p:sp>
              <p:nvSpPr>
                <p:cNvPr id="25705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6458" y="7462"/>
                  <a:ext cx="860" cy="523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умеренный</a:t>
                  </a:r>
                </a:p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     темп</a:t>
                  </a:r>
                </a:p>
              </p:txBody>
            </p:sp>
            <p:sp>
              <p:nvSpPr>
                <p:cNvPr id="25706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8656" y="6479"/>
                  <a:ext cx="556" cy="570"/>
                </a:xfrm>
                <a:prstGeom prst="rect">
                  <a:avLst/>
                </a:prstGeom>
                <a:solidFill>
                  <a:srgbClr val="00B0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четкая</a:t>
                  </a:r>
                </a:p>
              </p:txBody>
            </p:sp>
            <p:sp>
              <p:nvSpPr>
                <p:cNvPr id="25707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9077" y="7379"/>
                  <a:ext cx="760" cy="535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низкий</a:t>
                  </a:r>
                </a:p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регистр</a:t>
                  </a:r>
                </a:p>
                <a:p>
                  <a:pPr>
                    <a:defRPr/>
                  </a:pPr>
                  <a:endParaRPr lang="ru-RU" dirty="0">
                    <a:latin typeface="+mn-lt"/>
                  </a:endParaRPr>
                </a:p>
              </p:txBody>
            </p:sp>
            <p:sp>
              <p:nvSpPr>
                <p:cNvPr id="25708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8908" y="8339"/>
                  <a:ext cx="790" cy="516"/>
                </a:xfrm>
                <a:prstGeom prst="rect">
                  <a:avLst/>
                </a:prstGeom>
                <a:solidFill>
                  <a:schemeClr val="accent5">
                    <a:lumMod val="9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медные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  духовые</a:t>
                  </a:r>
                </a:p>
              </p:txBody>
            </p:sp>
            <p:sp>
              <p:nvSpPr>
                <p:cNvPr id="25709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8105" y="9061"/>
                  <a:ext cx="590" cy="500"/>
                </a:xfrm>
                <a:prstGeom prst="rect">
                  <a:avLst/>
                </a:prstGeom>
                <a:solidFill>
                  <a:srgbClr val="7030A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громко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       </a:t>
                  </a:r>
                </a:p>
              </p:txBody>
            </p:sp>
            <p:sp>
              <p:nvSpPr>
                <p:cNvPr id="25710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7007" y="8803"/>
                  <a:ext cx="562" cy="355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мажор</a:t>
                  </a:r>
                </a:p>
              </p:txBody>
            </p:sp>
          </p:grpSp>
          <p:sp>
            <p:nvSpPr>
              <p:cNvPr id="26704" name="TextBox 126"/>
              <p:cNvSpPr txBox="1">
                <a:spLocks noChangeArrowheads="1"/>
              </p:cNvSpPr>
              <p:nvPr/>
            </p:nvSpPr>
            <p:spPr bwMode="auto">
              <a:xfrm>
                <a:off x="5572132" y="5072074"/>
                <a:ext cx="158857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/>
                  <a:t>инструменты</a:t>
                </a:r>
              </a:p>
            </p:txBody>
          </p:sp>
        </p:grpSp>
      </p:grpSp>
      <p:pic>
        <p:nvPicPr>
          <p:cNvPr id="2" name="16, 17, 25 слайды-Черном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143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7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715" name="Прямоугольник 76"/>
          <p:cNvSpPr>
            <a:spLocks noChangeArrowheads="1"/>
          </p:cNvSpPr>
          <p:nvPr/>
        </p:nvSpPr>
        <p:spPr bwMode="auto">
          <a:xfrm>
            <a:off x="6000750" y="6357938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Цветок «третьего чуда»</a:t>
            </a:r>
          </a:p>
        </p:txBody>
      </p:sp>
      <p:grpSp>
        <p:nvGrpSpPr>
          <p:cNvPr id="27716" name="Группа 3"/>
          <p:cNvGrpSpPr>
            <a:grpSpLocks/>
          </p:cNvGrpSpPr>
          <p:nvPr/>
        </p:nvGrpSpPr>
        <p:grpSpPr bwMode="auto">
          <a:xfrm>
            <a:off x="785813" y="142875"/>
            <a:ext cx="8220075" cy="6572250"/>
            <a:chOff x="785813" y="142875"/>
            <a:chExt cx="8220075" cy="6572250"/>
          </a:xfrm>
        </p:grpSpPr>
        <p:sp>
          <p:nvSpPr>
            <p:cNvPr id="27718" name="Rectangle 12"/>
            <p:cNvSpPr>
              <a:spLocks noChangeArrowheads="1"/>
            </p:cNvSpPr>
            <p:nvPr/>
          </p:nvSpPr>
          <p:spPr bwMode="auto">
            <a:xfrm rot="2393276">
              <a:off x="7859713" y="2889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8143875" y="14287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27720" name="Rectangle 9"/>
            <p:cNvSpPr>
              <a:spLocks noChangeArrowheads="1"/>
            </p:cNvSpPr>
            <p:nvPr/>
          </p:nvSpPr>
          <p:spPr bwMode="auto">
            <a:xfrm rot="-1301944">
              <a:off x="7429500" y="2143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 rot="18681051">
              <a:off x="8358982" y="361156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27722" name="Rectangle 15"/>
            <p:cNvSpPr>
              <a:spLocks noChangeArrowheads="1"/>
            </p:cNvSpPr>
            <p:nvPr/>
          </p:nvSpPr>
          <p:spPr bwMode="auto">
            <a:xfrm>
              <a:off x="8643938" y="4286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27723" name="Rectangle 9"/>
            <p:cNvSpPr>
              <a:spLocks noChangeArrowheads="1"/>
            </p:cNvSpPr>
            <p:nvPr/>
          </p:nvSpPr>
          <p:spPr bwMode="auto">
            <a:xfrm rot="1094939">
              <a:off x="8413750" y="1200150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  <p:sp>
          <p:nvSpPr>
            <p:cNvPr id="27724" name="Rectangle 12"/>
            <p:cNvSpPr>
              <a:spLocks noChangeArrowheads="1"/>
            </p:cNvSpPr>
            <p:nvPr/>
          </p:nvSpPr>
          <p:spPr bwMode="auto">
            <a:xfrm rot="-1707475">
              <a:off x="8202613" y="866775"/>
              <a:ext cx="433387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  <p:grpSp>
          <p:nvGrpSpPr>
            <p:cNvPr id="27725" name="Group 36"/>
            <p:cNvGrpSpPr>
              <a:grpSpLocks/>
            </p:cNvGrpSpPr>
            <p:nvPr/>
          </p:nvGrpSpPr>
          <p:grpSpPr bwMode="auto">
            <a:xfrm>
              <a:off x="785813" y="714375"/>
              <a:ext cx="7143750" cy="6000750"/>
              <a:chOff x="3780" y="10489"/>
              <a:chExt cx="4715" cy="4615"/>
            </a:xfrm>
          </p:grpSpPr>
          <p:sp>
            <p:nvSpPr>
              <p:cNvPr id="27726" name="Oval 37"/>
              <p:cNvSpPr>
                <a:spLocks noChangeArrowheads="1"/>
              </p:cNvSpPr>
              <p:nvPr/>
            </p:nvSpPr>
            <p:spPr bwMode="auto">
              <a:xfrm rot="-1242025">
                <a:off x="5040" y="10605"/>
                <a:ext cx="1255" cy="2011"/>
              </a:xfrm>
              <a:prstGeom prst="ellipse">
                <a:avLst/>
              </a:prstGeom>
              <a:solidFill>
                <a:srgbClr val="7030A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27" name="Oval 38"/>
              <p:cNvSpPr>
                <a:spLocks noChangeArrowheads="1"/>
              </p:cNvSpPr>
              <p:nvPr/>
            </p:nvSpPr>
            <p:spPr bwMode="auto">
              <a:xfrm rot="1483972">
                <a:off x="6168" y="10489"/>
                <a:ext cx="1201" cy="2119"/>
              </a:xfrm>
              <a:prstGeom prst="ellipse">
                <a:avLst/>
              </a:prstGeom>
              <a:solidFill>
                <a:srgbClr val="FF660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28" name="Oval 39"/>
              <p:cNvSpPr>
                <a:spLocks noChangeArrowheads="1"/>
              </p:cNvSpPr>
              <p:nvPr/>
            </p:nvSpPr>
            <p:spPr bwMode="auto">
              <a:xfrm rot="5175678">
                <a:off x="6900" y="11445"/>
                <a:ext cx="995" cy="2195"/>
              </a:xfrm>
              <a:prstGeom prst="ellipse">
                <a:avLst/>
              </a:prstGeom>
              <a:solidFill>
                <a:srgbClr val="00B05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29" name="Oval 40"/>
              <p:cNvSpPr>
                <a:spLocks noChangeArrowheads="1"/>
              </p:cNvSpPr>
              <p:nvPr/>
            </p:nvSpPr>
            <p:spPr bwMode="auto">
              <a:xfrm rot="7086596">
                <a:off x="6787" y="12578"/>
                <a:ext cx="1171" cy="216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83" name="Oval 41"/>
              <p:cNvSpPr>
                <a:spLocks noChangeArrowheads="1"/>
              </p:cNvSpPr>
              <p:nvPr/>
            </p:nvSpPr>
            <p:spPr bwMode="auto">
              <a:xfrm rot="10399836">
                <a:off x="5950" y="12764"/>
                <a:ext cx="900" cy="234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731" name="Oval 42"/>
              <p:cNvSpPr>
                <a:spLocks noChangeArrowheads="1"/>
              </p:cNvSpPr>
              <p:nvPr/>
            </p:nvSpPr>
            <p:spPr bwMode="auto">
              <a:xfrm rot="-8323195">
                <a:off x="4854" y="12763"/>
                <a:ext cx="1042" cy="1838"/>
              </a:xfrm>
              <a:prstGeom prst="ellipse">
                <a:avLst/>
              </a:prstGeom>
              <a:solidFill>
                <a:srgbClr val="FF000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32" name="Oval 43"/>
              <p:cNvSpPr>
                <a:spLocks noChangeArrowheads="1"/>
              </p:cNvSpPr>
              <p:nvPr/>
            </p:nvSpPr>
            <p:spPr bwMode="auto">
              <a:xfrm rot="-4709846">
                <a:off x="4222" y="11603"/>
                <a:ext cx="1083" cy="1967"/>
              </a:xfrm>
              <a:prstGeom prst="ellipse">
                <a:avLst/>
              </a:prstGeom>
              <a:solidFill>
                <a:srgbClr val="FFFF0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33" name="Oval 44"/>
              <p:cNvSpPr>
                <a:spLocks noChangeArrowheads="1"/>
              </p:cNvSpPr>
              <p:nvPr/>
            </p:nvSpPr>
            <p:spPr bwMode="auto">
              <a:xfrm>
                <a:off x="5400" y="12225"/>
                <a:ext cx="1440" cy="1260"/>
              </a:xfrm>
              <a:prstGeom prst="ellipse">
                <a:avLst/>
              </a:prstGeom>
              <a:solidFill>
                <a:srgbClr val="92D05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87" name="Text Box 45"/>
              <p:cNvSpPr txBox="1">
                <a:spLocks noChangeArrowheads="1"/>
              </p:cNvSpPr>
              <p:nvPr/>
            </p:nvSpPr>
            <p:spPr bwMode="auto">
              <a:xfrm>
                <a:off x="5760" y="12577"/>
                <a:ext cx="838" cy="535"/>
              </a:xfrm>
              <a:prstGeom prst="rect">
                <a:avLst/>
              </a:prstGeom>
              <a:solidFill>
                <a:srgbClr val="92D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нежная, светлая</a:t>
                </a:r>
              </a:p>
            </p:txBody>
          </p:sp>
          <p:sp>
            <p:nvSpPr>
              <p:cNvPr id="25688" name="Text Box 46"/>
              <p:cNvSpPr txBox="1">
                <a:spLocks noChangeArrowheads="1"/>
              </p:cNvSpPr>
              <p:nvPr/>
            </p:nvSpPr>
            <p:spPr bwMode="auto">
              <a:xfrm>
                <a:off x="5100" y="11038"/>
                <a:ext cx="943" cy="785"/>
              </a:xfrm>
              <a:prstGeom prst="rect">
                <a:avLst/>
              </a:prstGeom>
              <a:solidFill>
                <a:srgbClr val="703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медленный 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темп</a:t>
                </a:r>
              </a:p>
            </p:txBody>
          </p:sp>
          <p:sp>
            <p:nvSpPr>
              <p:cNvPr id="25689" name="Text Box 47"/>
              <p:cNvSpPr txBox="1">
                <a:spLocks noChangeArrowheads="1"/>
              </p:cNvSpPr>
              <p:nvPr/>
            </p:nvSpPr>
            <p:spPr bwMode="auto">
              <a:xfrm>
                <a:off x="4299" y="12412"/>
                <a:ext cx="900" cy="360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ru-RU" sz="800" b="1" dirty="0">
                    <a:latin typeface="Calibri" pitchFamily="34" charset="0"/>
                  </a:rPr>
                  <a:t> </a:t>
                </a:r>
                <a:r>
                  <a:rPr lang="ru-RU" dirty="0">
                    <a:latin typeface="+mn-lt"/>
                  </a:rPr>
                  <a:t>мажор</a:t>
                </a:r>
              </a:p>
            </p:txBody>
          </p:sp>
          <p:sp>
            <p:nvSpPr>
              <p:cNvPr id="25690" name="Text Box 48"/>
              <p:cNvSpPr txBox="1">
                <a:spLocks noChangeArrowheads="1"/>
              </p:cNvSpPr>
              <p:nvPr/>
            </p:nvSpPr>
            <p:spPr bwMode="auto">
              <a:xfrm>
                <a:off x="6326" y="11203"/>
                <a:ext cx="990" cy="348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 err="1">
                    <a:latin typeface="+mn-lt"/>
                  </a:rPr>
                  <a:t>песенность</a:t>
                </a:r>
                <a:endParaRPr lang="ru-RU" dirty="0">
                  <a:latin typeface="+mn-lt"/>
                </a:endParaRPr>
              </a:p>
            </p:txBody>
          </p:sp>
          <p:sp>
            <p:nvSpPr>
              <p:cNvPr id="25691" name="Text Box 49"/>
              <p:cNvSpPr txBox="1">
                <a:spLocks noChangeArrowheads="1"/>
              </p:cNvSpPr>
              <p:nvPr/>
            </p:nvSpPr>
            <p:spPr bwMode="auto">
              <a:xfrm>
                <a:off x="6939" y="12247"/>
                <a:ext cx="1259" cy="54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плавная,  извилистая</a:t>
                </a:r>
              </a:p>
            </p:txBody>
          </p:sp>
          <p:sp>
            <p:nvSpPr>
              <p:cNvPr id="25692" name="Text Box 50"/>
              <p:cNvSpPr txBox="1">
                <a:spLocks noChangeArrowheads="1"/>
              </p:cNvSpPr>
              <p:nvPr/>
            </p:nvSpPr>
            <p:spPr bwMode="auto">
              <a:xfrm>
                <a:off x="6986" y="13291"/>
                <a:ext cx="802" cy="72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высокий, средний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регистры</a:t>
                </a:r>
              </a:p>
            </p:txBody>
          </p:sp>
          <p:sp>
            <p:nvSpPr>
              <p:cNvPr id="25693" name="Text Box 51"/>
              <p:cNvSpPr txBox="1">
                <a:spLocks noChangeArrowheads="1"/>
              </p:cNvSpPr>
              <p:nvPr/>
            </p:nvSpPr>
            <p:spPr bwMode="auto">
              <a:xfrm>
                <a:off x="6138" y="13785"/>
                <a:ext cx="614" cy="63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арфа,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гобой</a:t>
                </a:r>
              </a:p>
            </p:txBody>
          </p:sp>
          <p:sp>
            <p:nvSpPr>
              <p:cNvPr id="25694" name="Text Box 52"/>
              <p:cNvSpPr txBox="1">
                <a:spLocks noChangeArrowheads="1"/>
              </p:cNvSpPr>
              <p:nvPr/>
            </p:nvSpPr>
            <p:spPr bwMode="auto">
              <a:xfrm>
                <a:off x="4959" y="13566"/>
                <a:ext cx="720" cy="34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dirty="0">
                    <a:latin typeface="+mn-lt"/>
                  </a:rPr>
                  <a:t>тихо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</p:grpSp>
      </p:grpSp>
      <p:pic>
        <p:nvPicPr>
          <p:cNvPr id="2" name="19,26 слайды-Леб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1263" y="10398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739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28740" name="Прямоугольник 76"/>
          <p:cNvSpPr>
            <a:spLocks noChangeArrowheads="1"/>
          </p:cNvSpPr>
          <p:nvPr/>
        </p:nvSpPr>
        <p:spPr bwMode="auto">
          <a:xfrm>
            <a:off x="285750" y="714375"/>
            <a:ext cx="8358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Посмотрите, какой получился замечательный букет для великого музыканта-сказочника Н.А. Римского-Корсакова, в благодарность за его прекрасную музыку, которая сегодня звучала!</a:t>
            </a:r>
          </a:p>
        </p:txBody>
      </p:sp>
      <p:grpSp>
        <p:nvGrpSpPr>
          <p:cNvPr id="28741" name="Группа 3"/>
          <p:cNvGrpSpPr>
            <a:grpSpLocks/>
          </p:cNvGrpSpPr>
          <p:nvPr/>
        </p:nvGrpSpPr>
        <p:grpSpPr bwMode="auto">
          <a:xfrm>
            <a:off x="142875" y="142875"/>
            <a:ext cx="8863013" cy="6561138"/>
            <a:chOff x="142875" y="142875"/>
            <a:chExt cx="8863013" cy="6561138"/>
          </a:xfrm>
        </p:grpSpPr>
        <p:grpSp>
          <p:nvGrpSpPr>
            <p:cNvPr id="28743" name="Группа 126"/>
            <p:cNvGrpSpPr>
              <a:grpSpLocks/>
            </p:cNvGrpSpPr>
            <p:nvPr/>
          </p:nvGrpSpPr>
          <p:grpSpPr bwMode="auto">
            <a:xfrm>
              <a:off x="142875" y="1643063"/>
              <a:ext cx="3540125" cy="3187700"/>
              <a:chOff x="-153139" y="852068"/>
              <a:chExt cx="8810465" cy="6005933"/>
            </a:xfrm>
          </p:grpSpPr>
          <p:grpSp>
            <p:nvGrpSpPr>
              <p:cNvPr id="28787" name="Group 2"/>
              <p:cNvGrpSpPr>
                <a:grpSpLocks/>
              </p:cNvGrpSpPr>
              <p:nvPr/>
            </p:nvGrpSpPr>
            <p:grpSpPr bwMode="auto">
              <a:xfrm>
                <a:off x="-153139" y="852068"/>
                <a:ext cx="8810465" cy="6005933"/>
                <a:chOff x="888" y="865"/>
                <a:chExt cx="5634" cy="5254"/>
              </a:xfrm>
            </p:grpSpPr>
            <p:sp>
              <p:nvSpPr>
                <p:cNvPr id="130" name="Oval 3"/>
                <p:cNvSpPr>
                  <a:spLocks noChangeArrowheads="1"/>
                </p:cNvSpPr>
                <p:nvPr/>
              </p:nvSpPr>
              <p:spPr bwMode="auto">
                <a:xfrm rot="19673889">
                  <a:off x="2007" y="865"/>
                  <a:ext cx="1698" cy="2533"/>
                </a:xfrm>
                <a:prstGeom prst="ellipse">
                  <a:avLst/>
                </a:prstGeom>
                <a:solidFill>
                  <a:schemeClr val="accent1">
                    <a:lumMod val="90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8790" name="Oval 4"/>
                <p:cNvSpPr>
                  <a:spLocks noChangeArrowheads="1"/>
                </p:cNvSpPr>
                <p:nvPr/>
              </p:nvSpPr>
              <p:spPr bwMode="auto">
                <a:xfrm rot="1483972">
                  <a:off x="3858" y="1093"/>
                  <a:ext cx="1387" cy="2171"/>
                </a:xfrm>
                <a:prstGeom prst="ellipse">
                  <a:avLst/>
                </a:prstGeom>
                <a:solidFill>
                  <a:srgbClr val="CC00CC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791" name="Oval 5"/>
                <p:cNvSpPr>
                  <a:spLocks noChangeArrowheads="1"/>
                </p:cNvSpPr>
                <p:nvPr/>
              </p:nvSpPr>
              <p:spPr bwMode="auto">
                <a:xfrm rot="4529008">
                  <a:off x="4599" y="1840"/>
                  <a:ext cx="1199" cy="2433"/>
                </a:xfrm>
                <a:prstGeom prst="ellipse">
                  <a:avLst/>
                </a:prstGeom>
                <a:solidFill>
                  <a:srgbClr val="FFFF00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" name="Oval 6"/>
                <p:cNvSpPr>
                  <a:spLocks noChangeArrowheads="1"/>
                </p:cNvSpPr>
                <p:nvPr/>
              </p:nvSpPr>
              <p:spPr bwMode="auto">
                <a:xfrm rot="6780084">
                  <a:off x="4549" y="3026"/>
                  <a:ext cx="1408" cy="253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8793" name="Oval 7"/>
                <p:cNvSpPr>
                  <a:spLocks noChangeArrowheads="1"/>
                </p:cNvSpPr>
                <p:nvPr/>
              </p:nvSpPr>
              <p:spPr bwMode="auto">
                <a:xfrm rot="10800000">
                  <a:off x="3361" y="3784"/>
                  <a:ext cx="1392" cy="2335"/>
                </a:xfrm>
                <a:prstGeom prst="ellipse">
                  <a:avLst/>
                </a:prstGeom>
                <a:solidFill>
                  <a:srgbClr val="92D050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794" name="Oval 8"/>
                <p:cNvSpPr>
                  <a:spLocks noChangeArrowheads="1"/>
                </p:cNvSpPr>
                <p:nvPr/>
              </p:nvSpPr>
              <p:spPr bwMode="auto">
                <a:xfrm rot="-7757983">
                  <a:off x="1862" y="3472"/>
                  <a:ext cx="1420" cy="2350"/>
                </a:xfrm>
                <a:prstGeom prst="ellipse">
                  <a:avLst/>
                </a:prstGeom>
                <a:solidFill>
                  <a:srgbClr val="FF6600"/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6" name="Oval 9"/>
                <p:cNvSpPr>
                  <a:spLocks noChangeArrowheads="1"/>
                </p:cNvSpPr>
                <p:nvPr/>
              </p:nvSpPr>
              <p:spPr bwMode="auto">
                <a:xfrm rot="16890154">
                  <a:off x="1453" y="2095"/>
                  <a:ext cx="1366" cy="2496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7" name="Oval 10"/>
                <p:cNvSpPr>
                  <a:spLocks noChangeArrowheads="1"/>
                </p:cNvSpPr>
                <p:nvPr/>
              </p:nvSpPr>
              <p:spPr bwMode="auto">
                <a:xfrm>
                  <a:off x="2879" y="2880"/>
                  <a:ext cx="1458" cy="1434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571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146" y="3058"/>
                  <a:ext cx="1705" cy="471"/>
                </a:xfrm>
                <a:prstGeom prst="rect">
                  <a:avLst/>
                </a:prstGeom>
                <a:solidFill>
                  <a:schemeClr val="accent5">
                    <a:lumMod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танцевальность</a:t>
                  </a:r>
                </a:p>
              </p:txBody>
            </p:sp>
            <p:sp>
              <p:nvSpPr>
                <p:cNvPr id="139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4046" y="1681"/>
                  <a:ext cx="1079" cy="688"/>
                </a:xfrm>
                <a:prstGeom prst="rect">
                  <a:avLst/>
                </a:prstGeom>
                <a:solidFill>
                  <a:srgbClr val="CC00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высокий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регистр</a:t>
                  </a:r>
                </a:p>
              </p:txBody>
            </p:sp>
            <p:sp>
              <p:nvSpPr>
                <p:cNvPr id="14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685" y="2744"/>
                  <a:ext cx="1235" cy="536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флейта, ксилофон</a:t>
                  </a:r>
                </a:p>
              </p:txBody>
            </p:sp>
            <p:sp>
              <p:nvSpPr>
                <p:cNvPr id="14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981" y="4280"/>
                  <a:ext cx="1157" cy="599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не очень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громко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endParaRPr lang="ru-RU" sz="900" dirty="0">
                    <a:latin typeface="+mn-lt"/>
                  </a:endParaRPr>
                </a:p>
              </p:txBody>
            </p:sp>
            <p:sp>
              <p:nvSpPr>
                <p:cNvPr id="142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3617" y="4633"/>
                  <a:ext cx="1023" cy="706"/>
                </a:xfrm>
                <a:prstGeom prst="rect">
                  <a:avLst/>
                </a:prstGeom>
                <a:solidFill>
                  <a:srgbClr val="92D05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Переменный лад: минор-мажор</a:t>
                  </a:r>
                </a:p>
              </p:txBody>
            </p:sp>
            <p:sp>
              <p:nvSpPr>
                <p:cNvPr id="14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911" y="4397"/>
                  <a:ext cx="1251" cy="563"/>
                </a:xfrm>
                <a:prstGeom prst="rect">
                  <a:avLst/>
                </a:prstGeom>
                <a:solidFill>
                  <a:srgbClr val="FF66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умеренный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темп</a:t>
                  </a:r>
                </a:p>
              </p:txBody>
            </p:sp>
            <p:sp>
              <p:nvSpPr>
                <p:cNvPr id="144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169" y="1933"/>
                  <a:ext cx="1513" cy="536"/>
                </a:xfrm>
                <a:prstGeom prst="rect">
                  <a:avLst/>
                </a:prstGeom>
                <a:solidFill>
                  <a:schemeClr val="accent1">
                    <a:lumMod val="9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отрывистая</a:t>
                  </a:r>
                </a:p>
              </p:txBody>
            </p:sp>
          </p:grpSp>
          <p:sp>
            <p:nvSpPr>
              <p:cNvPr id="129" name="TextBox 128"/>
              <p:cNvSpPr txBox="1"/>
              <p:nvPr/>
            </p:nvSpPr>
            <p:spPr>
              <a:xfrm>
                <a:off x="3094485" y="3627718"/>
                <a:ext cx="1979393" cy="6939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900" b="1" dirty="0">
                    <a:latin typeface="+mn-lt"/>
                  </a:rPr>
                  <a:t>Легкая, шутливая</a:t>
                </a:r>
              </a:p>
            </p:txBody>
          </p:sp>
        </p:grpSp>
        <p:sp>
          <p:nvSpPr>
            <p:cNvPr id="28744" name="Rectangle 12"/>
            <p:cNvSpPr>
              <a:spLocks noChangeArrowheads="1"/>
            </p:cNvSpPr>
            <p:nvPr/>
          </p:nvSpPr>
          <p:spPr bwMode="auto">
            <a:xfrm rot="2393276">
              <a:off x="7859713" y="2889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68" name="Rectangle 8"/>
            <p:cNvSpPr>
              <a:spLocks noChangeArrowheads="1"/>
            </p:cNvSpPr>
            <p:nvPr/>
          </p:nvSpPr>
          <p:spPr bwMode="auto">
            <a:xfrm>
              <a:off x="8143875" y="14287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28746" name="Rectangle 9"/>
            <p:cNvSpPr>
              <a:spLocks noChangeArrowheads="1"/>
            </p:cNvSpPr>
            <p:nvPr/>
          </p:nvSpPr>
          <p:spPr bwMode="auto">
            <a:xfrm rot="-1301944">
              <a:off x="7429500" y="2143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 rot="18681051">
              <a:off x="8358982" y="361156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28748" name="Rectangle 15"/>
            <p:cNvSpPr>
              <a:spLocks noChangeArrowheads="1"/>
            </p:cNvSpPr>
            <p:nvPr/>
          </p:nvSpPr>
          <p:spPr bwMode="auto">
            <a:xfrm>
              <a:off x="8643938" y="428625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28749" name="Rectangle 9"/>
            <p:cNvSpPr>
              <a:spLocks noChangeArrowheads="1"/>
            </p:cNvSpPr>
            <p:nvPr/>
          </p:nvSpPr>
          <p:spPr bwMode="auto">
            <a:xfrm rot="1094939">
              <a:off x="8413750" y="1200150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  <p:sp>
          <p:nvSpPr>
            <p:cNvPr id="28750" name="Rectangle 12"/>
            <p:cNvSpPr>
              <a:spLocks noChangeArrowheads="1"/>
            </p:cNvSpPr>
            <p:nvPr/>
          </p:nvSpPr>
          <p:spPr bwMode="auto">
            <a:xfrm rot="-1707475">
              <a:off x="8202613" y="866775"/>
              <a:ext cx="433387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  <p:grpSp>
          <p:nvGrpSpPr>
            <p:cNvPr id="28751" name="Группа 144"/>
            <p:cNvGrpSpPr>
              <a:grpSpLocks/>
            </p:cNvGrpSpPr>
            <p:nvPr/>
          </p:nvGrpSpPr>
          <p:grpSpPr bwMode="auto">
            <a:xfrm>
              <a:off x="4991100" y="1325563"/>
              <a:ext cx="3657600" cy="2960687"/>
              <a:chOff x="624309" y="650668"/>
              <a:chExt cx="7385173" cy="6064485"/>
            </a:xfrm>
          </p:grpSpPr>
          <p:grpSp>
            <p:nvGrpSpPr>
              <p:cNvPr id="28769" name="Group 19"/>
              <p:cNvGrpSpPr>
                <a:grpSpLocks/>
              </p:cNvGrpSpPr>
              <p:nvPr/>
            </p:nvGrpSpPr>
            <p:grpSpPr bwMode="auto">
              <a:xfrm>
                <a:off x="624309" y="650668"/>
                <a:ext cx="7385173" cy="6064485"/>
                <a:chOff x="6109" y="5713"/>
                <a:chExt cx="4367" cy="4380"/>
              </a:xfrm>
            </p:grpSpPr>
            <p:sp>
              <p:nvSpPr>
                <p:cNvPr id="28771" name="Oval 20"/>
                <p:cNvSpPr>
                  <a:spLocks noChangeArrowheads="1"/>
                </p:cNvSpPr>
                <p:nvPr/>
              </p:nvSpPr>
              <p:spPr bwMode="auto">
                <a:xfrm rot="-1242025">
                  <a:off x="7091" y="5713"/>
                  <a:ext cx="1279" cy="1995"/>
                </a:xfrm>
                <a:prstGeom prst="ellipse">
                  <a:avLst/>
                </a:prstGeom>
                <a:solidFill>
                  <a:srgbClr val="92D05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772" name="Oval 21"/>
                <p:cNvSpPr>
                  <a:spLocks noChangeArrowheads="1"/>
                </p:cNvSpPr>
                <p:nvPr/>
              </p:nvSpPr>
              <p:spPr bwMode="auto">
                <a:xfrm rot="1483972">
                  <a:off x="8473" y="5775"/>
                  <a:ext cx="1018" cy="1991"/>
                </a:xfrm>
                <a:prstGeom prst="ellipse">
                  <a:avLst/>
                </a:prstGeom>
                <a:solidFill>
                  <a:srgbClr val="00B0F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773" name="Oval 22"/>
                <p:cNvSpPr>
                  <a:spLocks noChangeArrowheads="1"/>
                </p:cNvSpPr>
                <p:nvPr/>
              </p:nvSpPr>
              <p:spPr bwMode="auto">
                <a:xfrm rot="4529008">
                  <a:off x="8926" y="6668"/>
                  <a:ext cx="1103" cy="1996"/>
                </a:xfrm>
                <a:prstGeom prst="ellipse">
                  <a:avLst/>
                </a:prstGeom>
                <a:solidFill>
                  <a:srgbClr val="FF000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1" name="Oval 23"/>
                <p:cNvSpPr>
                  <a:spLocks noChangeArrowheads="1"/>
                </p:cNvSpPr>
                <p:nvPr/>
              </p:nvSpPr>
              <p:spPr bwMode="auto">
                <a:xfrm rot="6780084">
                  <a:off x="8638" y="7686"/>
                  <a:ext cx="1158" cy="1886"/>
                </a:xfrm>
                <a:prstGeom prst="ellipse">
                  <a:avLst/>
                </a:prstGeom>
                <a:solidFill>
                  <a:schemeClr val="accent5">
                    <a:lumMod val="90000"/>
                  </a:schemeClr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8775" name="Oval 24"/>
                <p:cNvSpPr>
                  <a:spLocks noChangeArrowheads="1"/>
                </p:cNvSpPr>
                <p:nvPr/>
              </p:nvSpPr>
              <p:spPr bwMode="auto">
                <a:xfrm rot="10237931">
                  <a:off x="7921" y="8298"/>
                  <a:ext cx="916" cy="1795"/>
                </a:xfrm>
                <a:prstGeom prst="ellipse">
                  <a:avLst/>
                </a:prstGeom>
                <a:solidFill>
                  <a:srgbClr val="7030A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776" name="Oval 25"/>
                <p:cNvSpPr>
                  <a:spLocks noChangeArrowheads="1"/>
                </p:cNvSpPr>
                <p:nvPr/>
              </p:nvSpPr>
              <p:spPr bwMode="auto">
                <a:xfrm rot="-8301232">
                  <a:off x="6830" y="8044"/>
                  <a:ext cx="966" cy="1754"/>
                </a:xfrm>
                <a:prstGeom prst="ellipse">
                  <a:avLst/>
                </a:prstGeom>
                <a:solidFill>
                  <a:srgbClr val="FFFF00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" name="Oval 26"/>
                <p:cNvSpPr>
                  <a:spLocks noChangeArrowheads="1"/>
                </p:cNvSpPr>
                <p:nvPr/>
              </p:nvSpPr>
              <p:spPr bwMode="auto">
                <a:xfrm rot="16890154">
                  <a:off x="6445" y="6967"/>
                  <a:ext cx="1116" cy="1787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8778" name="Oval 27"/>
                <p:cNvSpPr>
                  <a:spLocks noChangeArrowheads="1"/>
                </p:cNvSpPr>
                <p:nvPr/>
              </p:nvSpPr>
              <p:spPr bwMode="auto">
                <a:xfrm>
                  <a:off x="7576" y="7379"/>
                  <a:ext cx="1260" cy="1260"/>
                </a:xfrm>
                <a:prstGeom prst="ellipse">
                  <a:avLst/>
                </a:prstGeom>
                <a:solidFill>
                  <a:srgbClr val="CC00CC"/>
                </a:solidFill>
                <a:ln w="571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6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7756" y="7740"/>
                  <a:ext cx="915" cy="533"/>
                </a:xfrm>
                <a:prstGeom prst="rect">
                  <a:avLst/>
                </a:prstGeom>
                <a:solidFill>
                  <a:srgbClr val="CC00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b="1" dirty="0">
                      <a:latin typeface="+mn-lt"/>
                    </a:rPr>
                    <a:t>Сильная могучая</a:t>
                  </a:r>
                </a:p>
              </p:txBody>
            </p:sp>
            <p:sp>
              <p:nvSpPr>
                <p:cNvPr id="157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7229" y="6481"/>
                  <a:ext cx="1044" cy="648"/>
                </a:xfrm>
                <a:prstGeom prst="rect">
                  <a:avLst/>
                </a:prstGeom>
                <a:solidFill>
                  <a:srgbClr val="92D05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маршевость</a:t>
                  </a:r>
                </a:p>
              </p:txBody>
            </p:sp>
            <p:sp>
              <p:nvSpPr>
                <p:cNvPr id="158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6291" y="7463"/>
                  <a:ext cx="1027" cy="521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умеренный</a:t>
                  </a:r>
                </a:p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     темп</a:t>
                  </a:r>
                </a:p>
              </p:txBody>
            </p:sp>
            <p:sp>
              <p:nvSpPr>
                <p:cNvPr id="159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8656" y="6479"/>
                  <a:ext cx="705" cy="571"/>
                </a:xfrm>
                <a:prstGeom prst="rect">
                  <a:avLst/>
                </a:prstGeom>
                <a:solidFill>
                  <a:srgbClr val="00B0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четкая</a:t>
                  </a:r>
                </a:p>
              </p:txBody>
            </p:sp>
            <p:sp>
              <p:nvSpPr>
                <p:cNvPr id="160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9191" y="7240"/>
                  <a:ext cx="798" cy="568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низкий</a:t>
                  </a:r>
                </a:p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регистр</a:t>
                  </a:r>
                </a:p>
                <a:p>
                  <a:pPr>
                    <a:defRPr/>
                  </a:pPr>
                  <a:endParaRPr lang="ru-RU" dirty="0">
                    <a:latin typeface="+mn-lt"/>
                  </a:endParaRPr>
                </a:p>
              </p:txBody>
            </p:sp>
            <p:sp>
              <p:nvSpPr>
                <p:cNvPr id="16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8909" y="8339"/>
                  <a:ext cx="790" cy="371"/>
                </a:xfrm>
                <a:prstGeom prst="rect">
                  <a:avLst/>
                </a:prstGeom>
                <a:solidFill>
                  <a:schemeClr val="accent5">
                    <a:lumMod val="9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медные  духовые</a:t>
                  </a:r>
                </a:p>
              </p:txBody>
            </p:sp>
            <p:sp>
              <p:nvSpPr>
                <p:cNvPr id="162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8105" y="9062"/>
                  <a:ext cx="660" cy="498"/>
                </a:xfrm>
                <a:prstGeom prst="rect">
                  <a:avLst/>
                </a:prstGeom>
                <a:solidFill>
                  <a:srgbClr val="7030A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громко</a:t>
                  </a:r>
                </a:p>
                <a:p>
                  <a:pPr algn="ctr">
                    <a:spcAft>
                      <a:spcPts val="1000"/>
                    </a:spcAft>
                    <a:defRPr/>
                  </a:pPr>
                  <a:r>
                    <a:rPr lang="ru-RU" dirty="0">
                      <a:latin typeface="+mn-lt"/>
                    </a:rPr>
                    <a:t>       </a:t>
                  </a:r>
                </a:p>
              </p:txBody>
            </p:sp>
            <p:sp>
              <p:nvSpPr>
                <p:cNvPr id="163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6888" y="8804"/>
                  <a:ext cx="680" cy="44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  <a:defRPr/>
                  </a:pPr>
                  <a:r>
                    <a:rPr lang="ru-RU" sz="900" dirty="0">
                      <a:latin typeface="+mn-lt"/>
                    </a:rPr>
                    <a:t>мажор</a:t>
                  </a:r>
                </a:p>
              </p:txBody>
            </p:sp>
          </p:grpSp>
          <p:sp>
            <p:nvSpPr>
              <p:cNvPr id="28770" name="TextBox 146"/>
              <p:cNvSpPr txBox="1">
                <a:spLocks noChangeArrowheads="1"/>
              </p:cNvSpPr>
              <p:nvPr/>
            </p:nvSpPr>
            <p:spPr bwMode="auto">
              <a:xfrm>
                <a:off x="5404046" y="4958819"/>
                <a:ext cx="1828432" cy="472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900"/>
                  <a:t>инструменты</a:t>
                </a:r>
              </a:p>
            </p:txBody>
          </p:sp>
        </p:grpSp>
        <p:grpSp>
          <p:nvGrpSpPr>
            <p:cNvPr id="28752" name="Group 36"/>
            <p:cNvGrpSpPr>
              <a:grpSpLocks/>
            </p:cNvGrpSpPr>
            <p:nvPr/>
          </p:nvGrpSpPr>
          <p:grpSpPr bwMode="auto">
            <a:xfrm>
              <a:off x="2857500" y="3500438"/>
              <a:ext cx="3556000" cy="3203575"/>
              <a:chOff x="3780" y="10514"/>
              <a:chExt cx="4790" cy="4599"/>
            </a:xfrm>
          </p:grpSpPr>
          <p:sp>
            <p:nvSpPr>
              <p:cNvPr id="28753" name="Oval 37"/>
              <p:cNvSpPr>
                <a:spLocks noChangeArrowheads="1"/>
              </p:cNvSpPr>
              <p:nvPr/>
            </p:nvSpPr>
            <p:spPr bwMode="auto">
              <a:xfrm rot="-1242025">
                <a:off x="4846" y="10585"/>
                <a:ext cx="1445" cy="2069"/>
              </a:xfrm>
              <a:prstGeom prst="ellipse">
                <a:avLst/>
              </a:prstGeom>
              <a:solidFill>
                <a:srgbClr val="7030A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54" name="Oval 38"/>
              <p:cNvSpPr>
                <a:spLocks noChangeArrowheads="1"/>
              </p:cNvSpPr>
              <p:nvPr/>
            </p:nvSpPr>
            <p:spPr bwMode="auto">
              <a:xfrm rot="1483972">
                <a:off x="6163" y="10514"/>
                <a:ext cx="1315" cy="2119"/>
              </a:xfrm>
              <a:prstGeom prst="ellipse">
                <a:avLst/>
              </a:prstGeom>
              <a:solidFill>
                <a:srgbClr val="FF660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55" name="Oval 39"/>
              <p:cNvSpPr>
                <a:spLocks noChangeArrowheads="1"/>
              </p:cNvSpPr>
              <p:nvPr/>
            </p:nvSpPr>
            <p:spPr bwMode="auto">
              <a:xfrm rot="5175678">
                <a:off x="6877" y="11372"/>
                <a:ext cx="1104" cy="2262"/>
              </a:xfrm>
              <a:prstGeom prst="ellipse">
                <a:avLst/>
              </a:prstGeom>
              <a:solidFill>
                <a:srgbClr val="00B05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56" name="Oval 40"/>
              <p:cNvSpPr>
                <a:spLocks noChangeArrowheads="1"/>
              </p:cNvSpPr>
              <p:nvPr/>
            </p:nvSpPr>
            <p:spPr bwMode="auto">
              <a:xfrm rot="7086596">
                <a:off x="6722" y="12528"/>
                <a:ext cx="1424" cy="2273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" name="Oval 41"/>
              <p:cNvSpPr>
                <a:spLocks noChangeArrowheads="1"/>
              </p:cNvSpPr>
              <p:nvPr/>
            </p:nvSpPr>
            <p:spPr bwMode="auto">
              <a:xfrm rot="10399836">
                <a:off x="5799" y="12772"/>
                <a:ext cx="1052" cy="2341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758" name="Oval 42"/>
              <p:cNvSpPr>
                <a:spLocks noChangeArrowheads="1"/>
              </p:cNvSpPr>
              <p:nvPr/>
            </p:nvSpPr>
            <p:spPr bwMode="auto">
              <a:xfrm rot="-8323195">
                <a:off x="4744" y="12719"/>
                <a:ext cx="1042" cy="2192"/>
              </a:xfrm>
              <a:prstGeom prst="ellipse">
                <a:avLst/>
              </a:prstGeom>
              <a:solidFill>
                <a:srgbClr val="FF000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59" name="Oval 43"/>
              <p:cNvSpPr>
                <a:spLocks noChangeArrowheads="1"/>
              </p:cNvSpPr>
              <p:nvPr/>
            </p:nvSpPr>
            <p:spPr bwMode="auto">
              <a:xfrm rot="-4709846">
                <a:off x="4222" y="11603"/>
                <a:ext cx="1083" cy="1967"/>
              </a:xfrm>
              <a:prstGeom prst="ellipse">
                <a:avLst/>
              </a:prstGeom>
              <a:solidFill>
                <a:srgbClr val="FFFF0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60" name="Oval 44"/>
              <p:cNvSpPr>
                <a:spLocks noChangeArrowheads="1"/>
              </p:cNvSpPr>
              <p:nvPr/>
            </p:nvSpPr>
            <p:spPr bwMode="auto">
              <a:xfrm>
                <a:off x="5400" y="12225"/>
                <a:ext cx="1440" cy="1260"/>
              </a:xfrm>
              <a:prstGeom prst="ellipse">
                <a:avLst/>
              </a:prstGeom>
              <a:solidFill>
                <a:srgbClr val="92D050"/>
              </a:solidFill>
              <a:ln w="5715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" name="Text Box 45"/>
              <p:cNvSpPr txBox="1">
                <a:spLocks noChangeArrowheads="1"/>
              </p:cNvSpPr>
              <p:nvPr/>
            </p:nvSpPr>
            <p:spPr bwMode="auto">
              <a:xfrm>
                <a:off x="5705" y="12576"/>
                <a:ext cx="896" cy="536"/>
              </a:xfrm>
              <a:prstGeom prst="rect">
                <a:avLst/>
              </a:prstGeom>
              <a:solidFill>
                <a:srgbClr val="92D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b="1" dirty="0">
                    <a:latin typeface="+mn-lt"/>
                  </a:rPr>
                  <a:t>Нежная светлая</a:t>
                </a:r>
              </a:p>
            </p:txBody>
          </p:sp>
          <p:sp>
            <p:nvSpPr>
              <p:cNvPr id="174" name="Text Box 46"/>
              <p:cNvSpPr txBox="1">
                <a:spLocks noChangeArrowheads="1"/>
              </p:cNvSpPr>
              <p:nvPr/>
            </p:nvSpPr>
            <p:spPr bwMode="auto">
              <a:xfrm>
                <a:off x="4935" y="11038"/>
                <a:ext cx="1108" cy="789"/>
              </a:xfrm>
              <a:prstGeom prst="rect">
                <a:avLst/>
              </a:prstGeom>
              <a:solidFill>
                <a:srgbClr val="703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медленный 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темп</a:t>
                </a:r>
              </a:p>
            </p:txBody>
          </p:sp>
          <p:sp>
            <p:nvSpPr>
              <p:cNvPr id="175" name="Text Box 47"/>
              <p:cNvSpPr txBox="1">
                <a:spLocks noChangeArrowheads="1"/>
              </p:cNvSpPr>
              <p:nvPr/>
            </p:nvSpPr>
            <p:spPr bwMode="auto">
              <a:xfrm>
                <a:off x="4300" y="12412"/>
                <a:ext cx="900" cy="360"/>
              </a:xfrm>
              <a:prstGeom prst="rect">
                <a:avLst/>
              </a:prstGeom>
              <a:solidFill>
                <a:srgbClr val="FFF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ru-RU" sz="900" b="1" dirty="0">
                    <a:latin typeface="+mn-lt"/>
                  </a:rPr>
                  <a:t> </a:t>
                </a:r>
                <a:r>
                  <a:rPr lang="ru-RU" sz="900" dirty="0">
                    <a:latin typeface="+mn-lt"/>
                  </a:rPr>
                  <a:t>мажор</a:t>
                </a:r>
              </a:p>
            </p:txBody>
          </p:sp>
          <p:sp>
            <p:nvSpPr>
              <p:cNvPr id="176" name="Text Box 48"/>
              <p:cNvSpPr txBox="1">
                <a:spLocks noChangeArrowheads="1"/>
              </p:cNvSpPr>
              <p:nvPr/>
            </p:nvSpPr>
            <p:spPr bwMode="auto">
              <a:xfrm>
                <a:off x="6327" y="11202"/>
                <a:ext cx="1110" cy="415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 err="1">
                    <a:latin typeface="+mn-lt"/>
                  </a:rPr>
                  <a:t>песенность</a:t>
                </a:r>
                <a:endParaRPr lang="ru-RU" sz="900" dirty="0">
                  <a:latin typeface="+mn-lt"/>
                </a:endParaRPr>
              </a:p>
            </p:txBody>
          </p:sp>
          <p:sp>
            <p:nvSpPr>
              <p:cNvPr id="177" name="Text Box 49"/>
              <p:cNvSpPr txBox="1">
                <a:spLocks noChangeArrowheads="1"/>
              </p:cNvSpPr>
              <p:nvPr/>
            </p:nvSpPr>
            <p:spPr bwMode="auto">
              <a:xfrm>
                <a:off x="6956" y="12155"/>
                <a:ext cx="1260" cy="54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плавная  извилистая</a:t>
                </a:r>
              </a:p>
            </p:txBody>
          </p:sp>
          <p:sp>
            <p:nvSpPr>
              <p:cNvPr id="178" name="Text Box 50"/>
              <p:cNvSpPr txBox="1">
                <a:spLocks noChangeArrowheads="1"/>
              </p:cNvSpPr>
              <p:nvPr/>
            </p:nvSpPr>
            <p:spPr bwMode="auto">
              <a:xfrm>
                <a:off x="6985" y="13292"/>
                <a:ext cx="932" cy="71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Высокий, средний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регистр</a:t>
                </a:r>
              </a:p>
            </p:txBody>
          </p:sp>
          <p:sp>
            <p:nvSpPr>
              <p:cNvPr id="179" name="Text Box 51"/>
              <p:cNvSpPr txBox="1">
                <a:spLocks noChangeArrowheads="1"/>
              </p:cNvSpPr>
              <p:nvPr/>
            </p:nvSpPr>
            <p:spPr bwMode="auto">
              <a:xfrm>
                <a:off x="5993" y="13784"/>
                <a:ext cx="757" cy="63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арфа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гобой</a:t>
                </a:r>
              </a:p>
            </p:txBody>
          </p:sp>
          <p:sp>
            <p:nvSpPr>
              <p:cNvPr id="180" name="Text Box 52"/>
              <p:cNvSpPr txBox="1">
                <a:spLocks noChangeArrowheads="1"/>
              </p:cNvSpPr>
              <p:nvPr/>
            </p:nvSpPr>
            <p:spPr bwMode="auto">
              <a:xfrm>
                <a:off x="4958" y="13566"/>
                <a:ext cx="721" cy="34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900" dirty="0">
                    <a:latin typeface="+mn-lt"/>
                  </a:rPr>
                  <a:t>тихо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</p:grpSp>
      </p:grpSp>
      <p:pic>
        <p:nvPicPr>
          <p:cNvPr id="2" name="22, 27 слайд-Заключ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525" y="20875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62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29764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29766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29767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29768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70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857224" y="3071810"/>
            <a:ext cx="7072362" cy="1071570"/>
          </a:xfrm>
          <a:prstGeom prst="roundRect">
            <a:avLst/>
          </a:prstGeom>
          <a:solidFill>
            <a:srgbClr val="FFFF00"/>
          </a:solidFill>
          <a:ln>
            <a:solidFill>
              <a:srgbClr val="00660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2.</a:t>
            </a:r>
            <a:r>
              <a:rPr lang="ru-RU" dirty="0">
                <a:solidFill>
                  <a:schemeClr val="tx1"/>
                </a:solidFill>
              </a:rPr>
              <a:t>В каком регистре звучит марш? Почему? 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4348" y="1000108"/>
            <a:ext cx="7081886" cy="1071570"/>
          </a:xfrm>
          <a:prstGeom prst="roundRect">
            <a:avLst/>
          </a:prstGeom>
          <a:solidFill>
            <a:srgbClr val="FFFF00"/>
          </a:solidFill>
          <a:ln>
            <a:solidFill>
              <a:srgbClr val="00660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1.</a:t>
            </a:r>
            <a:r>
              <a:rPr lang="ru-RU" dirty="0">
                <a:solidFill>
                  <a:schemeClr val="tx1"/>
                </a:solidFill>
              </a:rPr>
              <a:t>Почему именно марш избрал композитор в качестве характеристики 33 богатырей?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928662" y="5143512"/>
            <a:ext cx="7000924" cy="1071570"/>
          </a:xfrm>
          <a:prstGeom prst="roundRect">
            <a:avLst/>
          </a:prstGeom>
          <a:solidFill>
            <a:srgbClr val="FFFF00"/>
          </a:solidFill>
          <a:ln>
            <a:solidFill>
              <a:srgbClr val="00660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3.</a:t>
            </a:r>
            <a:r>
              <a:rPr lang="ru-RU" dirty="0">
                <a:solidFill>
                  <a:schemeClr val="tx1"/>
                </a:solidFill>
              </a:rPr>
              <a:t>С помощью каких средств музыкальной выразительности композитор развил тему?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571472" y="1785926"/>
            <a:ext cx="7429552" cy="9286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66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Под марш легко идти, а богатыри должны были охранять Леденец, обходя его.</a:t>
            </a:r>
          </a:p>
        </p:txBody>
      </p:sp>
      <p:sp>
        <p:nvSpPr>
          <p:cNvPr id="81" name="Овал 80"/>
          <p:cNvSpPr/>
          <p:nvPr/>
        </p:nvSpPr>
        <p:spPr>
          <a:xfrm>
            <a:off x="642910" y="3786190"/>
            <a:ext cx="7500990" cy="9286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66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 низком регистре, так как он передает силу и мощь богатырей.</a:t>
            </a:r>
          </a:p>
        </p:txBody>
      </p:sp>
      <p:sp>
        <p:nvSpPr>
          <p:cNvPr id="82" name="Овал 81"/>
          <p:cNvSpPr/>
          <p:nvPr/>
        </p:nvSpPr>
        <p:spPr>
          <a:xfrm>
            <a:off x="714348" y="5929306"/>
            <a:ext cx="7500990" cy="92869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6600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С помощью низкого регистра, быстрого темпа, громкой динамики, музыкального сопровождения.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6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30788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30790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30791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30792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794" name="Прямоугольник 75"/>
          <p:cNvSpPr>
            <a:spLocks noChangeArrowheads="1"/>
          </p:cNvSpPr>
          <p:nvPr/>
        </p:nvSpPr>
        <p:spPr bwMode="auto">
          <a:xfrm>
            <a:off x="500063" y="1214438"/>
            <a:ext cx="814387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Упражнение № 1</a:t>
            </a:r>
          </a:p>
          <a:p>
            <a:r>
              <a:rPr lang="ru-RU"/>
              <a:t>Взять дыхание через нос, не поднимая плеч, и подуть на кораблик так, чтобы он поплыл далеко-далеко. (</a:t>
            </a:r>
            <a:r>
              <a:rPr lang="ru-RU" i="1"/>
              <a:t>Повторить два раза, чередуя короткий вдох с длинным</a:t>
            </a:r>
            <a:r>
              <a:rPr lang="ru-RU"/>
              <a:t>.)</a:t>
            </a:r>
          </a:p>
          <a:p>
            <a:endParaRPr lang="ru-RU"/>
          </a:p>
          <a:p>
            <a:r>
              <a:rPr lang="ru-RU" i="1"/>
              <a:t>Упражнение № 2.</a:t>
            </a:r>
          </a:p>
          <a:p>
            <a:r>
              <a:rPr lang="ru-RU"/>
              <a:t> На гласный звук «</a:t>
            </a:r>
            <a:r>
              <a:rPr lang="ru-RU" b="1"/>
              <a:t>у</a:t>
            </a:r>
            <a:r>
              <a:rPr lang="ru-RU"/>
              <a:t>» и согласный звук «</a:t>
            </a:r>
            <a:r>
              <a:rPr lang="ru-RU" b="1"/>
              <a:t>ш</a:t>
            </a:r>
            <a:r>
              <a:rPr lang="ru-RU"/>
              <a:t>» мы изобразим ветер на море.</a:t>
            </a:r>
          </a:p>
          <a:p>
            <a:r>
              <a:rPr lang="ru-RU"/>
              <a:t> Мы возьмем его на дыхании, в унисон и, выполняя крещендо, мягко по</a:t>
            </a:r>
          </a:p>
          <a:p>
            <a:r>
              <a:rPr lang="ru-RU"/>
              <a:t> руке снимаем.</a:t>
            </a:r>
          </a:p>
          <a:p>
            <a:endParaRPr lang="ru-RU"/>
          </a:p>
          <a:p>
            <a:r>
              <a:rPr lang="ru-RU"/>
              <a:t> </a:t>
            </a:r>
            <a:r>
              <a:rPr lang="ru-RU" i="1"/>
              <a:t>Упражнение № 3.</a:t>
            </a:r>
          </a:p>
          <a:p>
            <a:r>
              <a:rPr lang="ru-RU"/>
              <a:t> Сочините и напойте мелодию, которая подходит к этим словам:</a:t>
            </a:r>
          </a:p>
          <a:p>
            <a:endParaRPr lang="ru-RU"/>
          </a:p>
          <a:p>
            <a:endParaRPr lang="ru-RU"/>
          </a:p>
        </p:txBody>
      </p:sp>
      <p:sp>
        <p:nvSpPr>
          <p:cNvPr id="30795" name="TextBox 75"/>
          <p:cNvSpPr txBox="1">
            <a:spLocks noChangeArrowheads="1"/>
          </p:cNvSpPr>
          <p:nvPr/>
        </p:nvSpPr>
        <p:spPr bwMode="auto">
          <a:xfrm>
            <a:off x="2714625" y="714375"/>
            <a:ext cx="3184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Вокально-хоровая работа</a:t>
            </a:r>
            <a:endParaRPr lang="ru-RU"/>
          </a:p>
          <a:p>
            <a:endParaRPr lang="ru-RU"/>
          </a:p>
        </p:txBody>
      </p:sp>
      <p:sp>
        <p:nvSpPr>
          <p:cNvPr id="78" name="Круглая лента лицом вверх 77"/>
          <p:cNvSpPr/>
          <p:nvPr/>
        </p:nvSpPr>
        <p:spPr>
          <a:xfrm>
            <a:off x="1071563" y="4827588"/>
            <a:ext cx="6929437" cy="1816100"/>
          </a:xfrm>
          <a:prstGeom prst="ellipseRibbon2">
            <a:avLst>
              <a:gd name="adj1" fmla="val 18519"/>
              <a:gd name="adj2" fmla="val 70044"/>
              <a:gd name="adj3" fmla="val 22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Ветер по морю гуляет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 И кораблик подгоняет;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   Он бежит себе в волнах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 На поднятых парусах...</a:t>
            </a:r>
          </a:p>
          <a:p>
            <a:pPr algn="ctr">
              <a:defRPr/>
            </a:pP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Группа 2"/>
          <p:cNvGrpSpPr>
            <a:grpSpLocks/>
          </p:cNvGrpSpPr>
          <p:nvPr/>
        </p:nvGrpSpPr>
        <p:grpSpPr bwMode="auto">
          <a:xfrm>
            <a:off x="0" y="1071563"/>
            <a:ext cx="8882063" cy="5786437"/>
            <a:chOff x="0" y="1071563"/>
            <a:chExt cx="8882063" cy="5786437"/>
          </a:xfrm>
        </p:grpSpPr>
        <p:pic>
          <p:nvPicPr>
            <p:cNvPr id="4173" name="Рисунок 79" descr="шмеля.jpg"/>
            <p:cNvPicPr>
              <a:picLocks noChangeAspect="1"/>
            </p:cNvPicPr>
            <p:nvPr/>
          </p:nvPicPr>
          <p:blipFill>
            <a:blip r:embed="rId3"/>
            <a:srcRect l="2809" t="893" r="4494" b="3125"/>
            <a:stretch>
              <a:fillRect/>
            </a:stretch>
          </p:blipFill>
          <p:spPr bwMode="auto">
            <a:xfrm>
              <a:off x="6000750" y="4542631"/>
              <a:ext cx="2881313" cy="2315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74" name="Рисунок 76" descr="шмель на карабле.jpg"/>
            <p:cNvPicPr>
              <a:picLocks noChangeAspect="1"/>
            </p:cNvPicPr>
            <p:nvPr/>
          </p:nvPicPr>
          <p:blipFill>
            <a:blip r:embed="rId4"/>
            <a:srcRect l="5138" t="2083" r="1990" b="3125"/>
            <a:stretch>
              <a:fillRect/>
            </a:stretch>
          </p:blipFill>
          <p:spPr bwMode="auto">
            <a:xfrm>
              <a:off x="0" y="4572000"/>
              <a:ext cx="2963863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75" name="Рисунок 77" descr="шмель летит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5575" y="1071563"/>
              <a:ext cx="4916488" cy="3490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76" name="Рисунок 78" descr="шмель летает.jpg"/>
            <p:cNvPicPr>
              <a:picLocks noChangeAspect="1"/>
            </p:cNvPicPr>
            <p:nvPr/>
          </p:nvPicPr>
          <p:blipFill>
            <a:blip r:embed="rId6"/>
            <a:srcRect l="1990" t="2083" r="1990" b="3125"/>
            <a:stretch>
              <a:fillRect/>
            </a:stretch>
          </p:blipFill>
          <p:spPr bwMode="auto">
            <a:xfrm>
              <a:off x="2928938" y="4567238"/>
              <a:ext cx="3071812" cy="229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3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4165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4167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69" name="Прямоугольник 76"/>
          <p:cNvSpPr>
            <a:spLocks noChangeArrowheads="1"/>
          </p:cNvSpPr>
          <p:nvPr/>
        </p:nvSpPr>
        <p:spPr bwMode="auto">
          <a:xfrm>
            <a:off x="500063" y="1071563"/>
            <a:ext cx="35718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 морю князь, а лебедь там</a:t>
            </a:r>
          </a:p>
          <a:p>
            <a:r>
              <a:rPr lang="ru-RU"/>
              <a:t>Уж гуляет по волнам.</a:t>
            </a:r>
          </a:p>
          <a:p>
            <a:r>
              <a:rPr lang="ru-RU"/>
              <a:t>Князь опять: душа-де просит...</a:t>
            </a:r>
          </a:p>
          <a:p>
            <a:r>
              <a:rPr lang="ru-RU"/>
              <a:t>Так и тянет и уносит...</a:t>
            </a:r>
          </a:p>
          <a:p>
            <a:r>
              <a:rPr lang="ru-RU"/>
              <a:t>И опять она его</a:t>
            </a:r>
          </a:p>
          <a:p>
            <a:r>
              <a:rPr lang="ru-RU"/>
              <a:t>Вмиг обрызгала всего.</a:t>
            </a:r>
          </a:p>
          <a:p>
            <a:r>
              <a:rPr lang="ru-RU"/>
              <a:t>Тут он очень уменьшился,</a:t>
            </a:r>
          </a:p>
          <a:p>
            <a:r>
              <a:rPr lang="ru-RU"/>
              <a:t>Шмелем князь оборотился,</a:t>
            </a:r>
          </a:p>
          <a:p>
            <a:r>
              <a:rPr lang="ru-RU"/>
              <a:t>Полетел и зажужжал;</a:t>
            </a:r>
          </a:p>
          <a:p>
            <a:r>
              <a:rPr lang="ru-RU"/>
              <a:t>Судно на море догнал.</a:t>
            </a:r>
          </a:p>
        </p:txBody>
      </p:sp>
      <p:sp>
        <p:nvSpPr>
          <p:cNvPr id="4170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4171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pic>
        <p:nvPicPr>
          <p:cNvPr id="2" name="3 слайд-Полет Шмел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5" y="3938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810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31812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31814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31815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31816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914" name="Прямоугольник 75"/>
          <p:cNvSpPr>
            <a:spLocks noChangeArrowheads="1"/>
          </p:cNvSpPr>
          <p:nvPr/>
        </p:nvSpPr>
        <p:spPr bwMode="auto">
          <a:xfrm>
            <a:off x="428625" y="671513"/>
            <a:ext cx="8143875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r>
              <a:rPr lang="ru-RU" dirty="0"/>
              <a:t>В этой сказке есть птица Царевна-Лебедь, а каких еще волшебных птиц и из каких сказок ты помнишь, и какие есть музыкальные произведения с их участием?</a:t>
            </a:r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endParaRPr lang="ru-RU" dirty="0"/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r>
              <a:rPr lang="ru-RU" dirty="0"/>
              <a:t>Предложи свою версию: откуда в «Сказке о царе </a:t>
            </a:r>
            <a:r>
              <a:rPr lang="ru-RU" dirty="0" err="1"/>
              <a:t>Салтане</a:t>
            </a:r>
            <a:r>
              <a:rPr lang="ru-RU" dirty="0"/>
              <a:t>» появились имена главных героев – царь </a:t>
            </a:r>
            <a:r>
              <a:rPr lang="ru-RU" dirty="0" err="1"/>
              <a:t>Салтан</a:t>
            </a:r>
            <a:r>
              <a:rPr lang="ru-RU" dirty="0"/>
              <a:t>, князь </a:t>
            </a:r>
            <a:r>
              <a:rPr lang="ru-RU" dirty="0" err="1"/>
              <a:t>Гвидон</a:t>
            </a:r>
            <a:r>
              <a:rPr lang="ru-RU" dirty="0"/>
              <a:t>, </a:t>
            </a:r>
            <a:r>
              <a:rPr lang="ru-RU" dirty="0" err="1"/>
              <a:t>Милитриса</a:t>
            </a:r>
            <a:r>
              <a:rPr lang="ru-RU" dirty="0"/>
              <a:t> и название города Леденец, какую местность наши предки называли Буяном? </a:t>
            </a:r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endParaRPr lang="ru-RU" dirty="0"/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r>
              <a:rPr lang="ru-RU" dirty="0"/>
              <a:t>Придумай и нарисуй карту морских путешествий в «Сказке о царе </a:t>
            </a:r>
            <a:r>
              <a:rPr lang="ru-RU" dirty="0" err="1"/>
              <a:t>Салтане</a:t>
            </a:r>
            <a:r>
              <a:rPr lang="ru-RU" dirty="0"/>
              <a:t>». </a:t>
            </a:r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endParaRPr lang="ru-RU" dirty="0"/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r>
              <a:rPr lang="ru-RU" dirty="0"/>
              <a:t>Какой инструмент в оркестре показался тебе самым волшебным?</a:t>
            </a:r>
          </a:p>
          <a:p>
            <a:pPr>
              <a:buClr>
                <a:schemeClr val="accent6"/>
              </a:buClr>
              <a:buSzPct val="146000"/>
              <a:defRPr/>
            </a:pPr>
            <a:r>
              <a:rPr lang="ru-RU" dirty="0"/>
              <a:t> </a:t>
            </a:r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r>
              <a:rPr lang="ru-RU" dirty="0"/>
              <a:t>Вспомните, какие три чуда были в городе Леденце?</a:t>
            </a:r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endParaRPr lang="ru-RU" dirty="0"/>
          </a:p>
          <a:p>
            <a:pPr marL="342900" indent="-342900">
              <a:buClr>
                <a:schemeClr val="accent6"/>
              </a:buClr>
              <a:buSzPct val="146000"/>
              <a:buFont typeface="Arial" pitchFamily="34" charset="0"/>
              <a:buChar char="•"/>
              <a:defRPr/>
            </a:pPr>
            <a:r>
              <a:rPr lang="ru-RU" dirty="0"/>
              <a:t>Расскажите об музыке «третье чудо» – Прекрасная Царевна-Лебедь так, чтобы человек, который ее не знает, мог бы составить о ней представление.</a:t>
            </a:r>
          </a:p>
          <a:p>
            <a:pPr marL="342900" indent="-342900">
              <a:buFont typeface="Wingdings" pitchFamily="2" charset="2"/>
              <a:buChar char="§"/>
              <a:defRPr/>
            </a:pPr>
            <a:endParaRPr lang="ru-RU" dirty="0"/>
          </a:p>
        </p:txBody>
      </p:sp>
      <p:sp>
        <p:nvSpPr>
          <p:cNvPr id="31819" name="TextBox 75"/>
          <p:cNvSpPr txBox="1">
            <a:spLocks noChangeArrowheads="1"/>
          </p:cNvSpPr>
          <p:nvPr/>
        </p:nvSpPr>
        <p:spPr bwMode="auto">
          <a:xfrm>
            <a:off x="3071813" y="714375"/>
            <a:ext cx="2843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</a:rPr>
              <a:t>Творческие задания: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75" descr="царицbf.jpg"/>
          <p:cNvPicPr>
            <a:picLocks noChangeAspect="1"/>
          </p:cNvPicPr>
          <p:nvPr/>
        </p:nvPicPr>
        <p:blipFill>
          <a:blip r:embed="rId2"/>
          <a:srcRect t="5002" b="27333"/>
          <a:stretch>
            <a:fillRect/>
          </a:stretch>
        </p:blipFill>
        <p:spPr bwMode="auto">
          <a:xfrm>
            <a:off x="5000625" y="3143250"/>
            <a:ext cx="41433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77" descr="итог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57538"/>
            <a:ext cx="5000625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36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32838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32840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32841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32842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844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32845" name="TextBox 76"/>
          <p:cNvSpPr txBox="1">
            <a:spLocks noChangeArrowheads="1"/>
          </p:cNvSpPr>
          <p:nvPr/>
        </p:nvSpPr>
        <p:spPr bwMode="auto">
          <a:xfrm>
            <a:off x="285750" y="1046163"/>
            <a:ext cx="82153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Ну вот, ребята, мы с вами и побывали в гостях у сказки, благодаря Александру Сергеевичу Пушкину и композитору Николаю Андреевичу Римскому-Корсакову, соприкоснулись с её фантастичностью и красочностью, услышали новые тембры инструментов симфонического оркестра.</a:t>
            </a:r>
          </a:p>
          <a:p>
            <a:pPr algn="ctr"/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TextBox 74"/>
          <p:cNvSpPr txBox="1"/>
          <p:nvPr/>
        </p:nvSpPr>
        <p:spPr>
          <a:xfrm>
            <a:off x="884301" y="1990348"/>
            <a:ext cx="7675499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Спасибо за внимание</a:t>
            </a:r>
          </a:p>
          <a:p>
            <a:pPr>
              <a:defRPr/>
            </a:pP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859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grpSp>
        <p:nvGrpSpPr>
          <p:cNvPr id="33860" name="Группа 77"/>
          <p:cNvGrpSpPr>
            <a:grpSpLocks/>
          </p:cNvGrpSpPr>
          <p:nvPr/>
        </p:nvGrpSpPr>
        <p:grpSpPr bwMode="auto">
          <a:xfrm>
            <a:off x="584200" y="190500"/>
            <a:ext cx="7908925" cy="1146175"/>
            <a:chOff x="654050" y="207963"/>
            <a:chExt cx="7908925" cy="1146175"/>
          </a:xfrm>
        </p:grpSpPr>
        <p:sp>
          <p:nvSpPr>
            <p:cNvPr id="33861" name="Rectangle 12"/>
            <p:cNvSpPr>
              <a:spLocks noChangeArrowheads="1"/>
            </p:cNvSpPr>
            <p:nvPr/>
          </p:nvSpPr>
          <p:spPr bwMode="auto">
            <a:xfrm>
              <a:off x="5934075" y="749300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А</a:t>
              </a:r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6465888" y="428626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Н</a:t>
              </a:r>
            </a:p>
          </p:txBody>
        </p:sp>
        <p:sp>
          <p:nvSpPr>
            <p:cNvPr id="33863" name="Rectangle 9"/>
            <p:cNvSpPr>
              <a:spLocks noChangeArrowheads="1"/>
            </p:cNvSpPr>
            <p:nvPr/>
          </p:nvSpPr>
          <p:spPr bwMode="auto">
            <a:xfrm>
              <a:off x="5364163" y="925513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З</a:t>
              </a:r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6924675" y="214313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Я</a:t>
              </a:r>
            </a:p>
          </p:txBody>
        </p:sp>
        <p:sp>
          <p:nvSpPr>
            <p:cNvPr id="33865" name="Rectangle 15"/>
            <p:cNvSpPr>
              <a:spLocks noChangeArrowheads="1"/>
            </p:cNvSpPr>
            <p:nvPr/>
          </p:nvSpPr>
          <p:spPr bwMode="auto">
            <a:xfrm>
              <a:off x="7334250" y="39211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Т</a:t>
              </a:r>
            </a:p>
          </p:txBody>
        </p:sp>
        <p:sp>
          <p:nvSpPr>
            <p:cNvPr id="33866" name="Rectangle 12"/>
            <p:cNvSpPr>
              <a:spLocks noChangeArrowheads="1"/>
            </p:cNvSpPr>
            <p:nvPr/>
          </p:nvSpPr>
          <p:spPr bwMode="auto">
            <a:xfrm>
              <a:off x="7696200" y="620713"/>
              <a:ext cx="433388" cy="357187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И</a:t>
              </a:r>
            </a:p>
          </p:txBody>
        </p:sp>
        <p:sp>
          <p:nvSpPr>
            <p:cNvPr id="33867" name="Rectangle 9"/>
            <p:cNvSpPr>
              <a:spLocks noChangeArrowheads="1"/>
            </p:cNvSpPr>
            <p:nvPr/>
          </p:nvSpPr>
          <p:spPr bwMode="auto">
            <a:xfrm>
              <a:off x="1076325" y="439738"/>
              <a:ext cx="361950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Н</a:t>
              </a:r>
            </a:p>
          </p:txBody>
        </p:sp>
        <p:sp>
          <p:nvSpPr>
            <p:cNvPr id="86" name="Rectangle 10"/>
            <p:cNvSpPr>
              <a:spLocks noChangeArrowheads="1"/>
            </p:cNvSpPr>
            <p:nvPr/>
          </p:nvSpPr>
          <p:spPr bwMode="auto">
            <a:xfrm>
              <a:off x="1547813" y="207963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Е</a:t>
              </a:r>
            </a:p>
          </p:txBody>
        </p:sp>
        <p:sp>
          <p:nvSpPr>
            <p:cNvPr id="33869" name="Rectangle 12"/>
            <p:cNvSpPr>
              <a:spLocks noChangeArrowheads="1"/>
            </p:cNvSpPr>
            <p:nvPr/>
          </p:nvSpPr>
          <p:spPr bwMode="auto">
            <a:xfrm>
              <a:off x="1838325" y="428625"/>
              <a:ext cx="433388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У</a:t>
              </a:r>
            </a:p>
          </p:txBody>
        </p:sp>
        <p:sp>
          <p:nvSpPr>
            <p:cNvPr id="33870" name="Rectangle 9"/>
            <p:cNvSpPr>
              <a:spLocks noChangeArrowheads="1"/>
            </p:cNvSpPr>
            <p:nvPr/>
          </p:nvSpPr>
          <p:spPr bwMode="auto">
            <a:xfrm>
              <a:off x="2263775" y="655638"/>
              <a:ext cx="433388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Р</a:t>
              </a:r>
            </a:p>
          </p:txBody>
        </p:sp>
        <p:sp>
          <p:nvSpPr>
            <p:cNvPr id="33871" name="Rectangle 12"/>
            <p:cNvSpPr>
              <a:spLocks noChangeArrowheads="1"/>
            </p:cNvSpPr>
            <p:nvPr/>
          </p:nvSpPr>
          <p:spPr bwMode="auto">
            <a:xfrm>
              <a:off x="2771775" y="404813"/>
              <a:ext cx="433388" cy="357187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О</a:t>
              </a:r>
            </a:p>
          </p:txBody>
        </p:sp>
        <p:sp>
          <p:nvSpPr>
            <p:cNvPr id="33872" name="Rectangle 15"/>
            <p:cNvSpPr>
              <a:spLocks noChangeArrowheads="1"/>
            </p:cNvSpPr>
            <p:nvPr/>
          </p:nvSpPr>
          <p:spPr bwMode="auto">
            <a:xfrm>
              <a:off x="3205163" y="531813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Ч</a:t>
              </a:r>
            </a:p>
          </p:txBody>
        </p:sp>
        <p:sp>
          <p:nvSpPr>
            <p:cNvPr id="91" name="Rectangle 10"/>
            <p:cNvSpPr>
              <a:spLocks noChangeArrowheads="1"/>
            </p:cNvSpPr>
            <p:nvPr/>
          </p:nvSpPr>
          <p:spPr bwMode="auto">
            <a:xfrm>
              <a:off x="3708400" y="628651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7030A0"/>
                  </a:solidFill>
                </a:rPr>
                <a:t>Н</a:t>
              </a:r>
            </a:p>
          </p:txBody>
        </p:sp>
        <p:sp>
          <p:nvSpPr>
            <p:cNvPr id="92" name="Rectangle 8"/>
            <p:cNvSpPr>
              <a:spLocks noChangeArrowheads="1"/>
            </p:cNvSpPr>
            <p:nvPr/>
          </p:nvSpPr>
          <p:spPr bwMode="auto">
            <a:xfrm>
              <a:off x="4294188" y="519113"/>
              <a:ext cx="361950" cy="35718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50000">
                  <a:schemeClr val="bg1"/>
                </a:gs>
                <a:gs pos="100000">
                  <a:srgbClr val="FF99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ru-RU" sz="2800" b="1" dirty="0">
                  <a:solidFill>
                    <a:srgbClr val="FF3300"/>
                  </a:solidFill>
                </a:rPr>
                <a:t>О</a:t>
              </a:r>
            </a:p>
          </p:txBody>
        </p:sp>
        <p:sp>
          <p:nvSpPr>
            <p:cNvPr id="33875" name="Rectangle 12"/>
            <p:cNvSpPr>
              <a:spLocks noChangeArrowheads="1"/>
            </p:cNvSpPr>
            <p:nvPr/>
          </p:nvSpPr>
          <p:spPr bwMode="auto">
            <a:xfrm>
              <a:off x="4727575" y="244475"/>
              <a:ext cx="433388" cy="357188"/>
            </a:xfrm>
            <a:prstGeom prst="rect">
              <a:avLst/>
            </a:prstGeom>
            <a:gradFill rotWithShape="1">
              <a:gsLst>
                <a:gs pos="0">
                  <a:srgbClr val="0000E6"/>
                </a:gs>
                <a:gs pos="50000">
                  <a:srgbClr val="CCECFF"/>
                </a:gs>
                <a:gs pos="100000">
                  <a:srgbClr val="0000E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00E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CC00CC"/>
                  </a:solidFill>
                </a:rPr>
                <a:t>Е</a:t>
              </a:r>
            </a:p>
          </p:txBody>
        </p:sp>
        <p:sp>
          <p:nvSpPr>
            <p:cNvPr id="33876" name="Rectangle 15"/>
            <p:cNvSpPr>
              <a:spLocks noChangeArrowheads="1"/>
            </p:cNvSpPr>
            <p:nvPr/>
          </p:nvSpPr>
          <p:spPr bwMode="auto">
            <a:xfrm>
              <a:off x="654050" y="223838"/>
              <a:ext cx="361950" cy="357187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50000">
                  <a:srgbClr val="FFCCFF"/>
                </a:gs>
                <a:gs pos="100000">
                  <a:srgbClr val="FF33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B050"/>
                  </a:solidFill>
                </a:rPr>
                <a:t>В</a:t>
              </a:r>
            </a:p>
          </p:txBody>
        </p:sp>
        <p:sp>
          <p:nvSpPr>
            <p:cNvPr id="33877" name="Rectangle 9"/>
            <p:cNvSpPr>
              <a:spLocks noChangeArrowheads="1"/>
            </p:cNvSpPr>
            <p:nvPr/>
          </p:nvSpPr>
          <p:spPr bwMode="auto">
            <a:xfrm>
              <a:off x="8129588" y="244475"/>
              <a:ext cx="433387" cy="428625"/>
            </a:xfrm>
            <a:prstGeom prst="rect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3300"/>
                </a:gs>
                <a:gs pos="100000">
                  <a:srgbClr val="FFFF6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66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800" b="1">
                  <a:solidFill>
                    <a:srgbClr val="0000E6"/>
                  </a:solidFill>
                </a:rPr>
                <a:t>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2"/>
          <p:cNvGrpSpPr>
            <a:grpSpLocks/>
          </p:cNvGrpSpPr>
          <p:nvPr/>
        </p:nvGrpSpPr>
        <p:grpSpPr bwMode="auto">
          <a:xfrm>
            <a:off x="-6350" y="3100388"/>
            <a:ext cx="9012238" cy="3675062"/>
            <a:chOff x="-111155" y="3110139"/>
            <a:chExt cx="9012268" cy="3674836"/>
          </a:xfrm>
        </p:grpSpPr>
        <p:pic>
          <p:nvPicPr>
            <p:cNvPr id="5192" name="Рисунок 79" descr="костдек4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0679" y="5064125"/>
              <a:ext cx="3643313" cy="1720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3" name="Рисунок 83" descr="костдекеп01.jpg"/>
            <p:cNvPicPr>
              <a:picLocks noChangeAspect="1"/>
            </p:cNvPicPr>
            <p:nvPr/>
          </p:nvPicPr>
          <p:blipFill>
            <a:blip r:embed="rId3"/>
            <a:srcRect l="4720" r="3239"/>
            <a:stretch>
              <a:fillRect/>
            </a:stretch>
          </p:blipFill>
          <p:spPr bwMode="auto">
            <a:xfrm>
              <a:off x="3714750" y="5000625"/>
              <a:ext cx="2857500" cy="178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4" name="Рисунок 82" descr="костюдек6_2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61644" y="5011737"/>
              <a:ext cx="2338388" cy="177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5" name="Рисунок 84" descr="костюмде02.jpg"/>
            <p:cNvPicPr>
              <a:picLocks noChangeAspect="1"/>
            </p:cNvPicPr>
            <p:nvPr/>
          </p:nvPicPr>
          <p:blipFill>
            <a:blip r:embed="rId5"/>
            <a:srcRect t="7771" r="6502"/>
            <a:stretch>
              <a:fillRect/>
            </a:stretch>
          </p:blipFill>
          <p:spPr bwMode="auto">
            <a:xfrm>
              <a:off x="2571750" y="3198813"/>
              <a:ext cx="2789238" cy="1885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6" name="Рисунок 86" descr="костдек3.jpg"/>
            <p:cNvPicPr>
              <a:picLocks noChangeAspect="1"/>
            </p:cNvPicPr>
            <p:nvPr/>
          </p:nvPicPr>
          <p:blipFill>
            <a:blip r:embed="rId6"/>
            <a:srcRect l="20999" r="3976" b="8553"/>
            <a:stretch>
              <a:fillRect/>
            </a:stretch>
          </p:blipFill>
          <p:spPr bwMode="auto">
            <a:xfrm>
              <a:off x="5286375" y="3198813"/>
              <a:ext cx="2214563" cy="1865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7" name="Рисунок 85" descr="костюм.jp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500938" y="3198814"/>
              <a:ext cx="1400175" cy="1884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198" name="Группа 1"/>
            <p:cNvGrpSpPr>
              <a:grpSpLocks/>
            </p:cNvGrpSpPr>
            <p:nvPr/>
          </p:nvGrpSpPr>
          <p:grpSpPr bwMode="auto">
            <a:xfrm>
              <a:off x="-111155" y="3110139"/>
              <a:ext cx="2682905" cy="2126457"/>
              <a:chOff x="-111155" y="3110139"/>
              <a:chExt cx="2682905" cy="2126457"/>
            </a:xfrm>
          </p:grpSpPr>
          <p:pic>
            <p:nvPicPr>
              <p:cNvPr id="5199" name="Picture 3" descr="6ac6efb25e0a35d160b484086b39328b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 flipH="1">
                <a:off x="0" y="3786188"/>
                <a:ext cx="369888" cy="369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0" name="Рисунок 81" descr="костдеко1.jpeg"/>
              <p:cNvPicPr>
                <a:picLocks noChangeAspect="1"/>
              </p:cNvPicPr>
              <p:nvPr/>
            </p:nvPicPr>
            <p:blipFill>
              <a:blip r:embed="rId9"/>
              <a:srcRect r="5882"/>
              <a:stretch>
                <a:fillRect/>
              </a:stretch>
            </p:blipFill>
            <p:spPr bwMode="auto">
              <a:xfrm>
                <a:off x="285750" y="3198813"/>
                <a:ext cx="2286000" cy="18843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1" name="Picture 3" descr="6ac6efb25e0a35d160b484086b39328b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111155" y="3110139"/>
                <a:ext cx="584200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2" name="Picture 3" descr="6ac6efb25e0a35d160b484086b39328b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3429000"/>
                <a:ext cx="584200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3" name="Picture 3" descr="6ac6efb25e0a35d160b484086b39328b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111155" y="3786188"/>
                <a:ext cx="584200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4" name="Picture 3" descr="6ac6efb25e0a35d160b484086b39328b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111155" y="4211071"/>
                <a:ext cx="584200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5" name="Picture 3" descr="6ac6efb25e0a35d160b484086b39328b"/>
              <p:cNvPicPr>
                <a:picLocks noChangeAspect="1" noChangeArrowheads="1" noCrop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73025" y="4652396"/>
                <a:ext cx="584200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51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65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5167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5169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5170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5171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73" name="Rectangle 2"/>
          <p:cNvSpPr>
            <a:spLocks noChangeArrowheads="1"/>
          </p:cNvSpPr>
          <p:nvPr/>
        </p:nvSpPr>
        <p:spPr bwMode="auto">
          <a:xfrm>
            <a:off x="323850" y="857250"/>
            <a:ext cx="800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 eaLnBrk="0" hangingPunct="0">
              <a:tabLst>
                <a:tab pos="3751263" algn="l"/>
              </a:tabLst>
            </a:pPr>
            <a:r>
              <a:rPr lang="ru-RU">
                <a:solidFill>
                  <a:srgbClr val="FF0000"/>
                </a:solidFill>
                <a:cs typeface="Times New Roman" pitchFamily="18" charset="0"/>
              </a:rPr>
              <a:t>Римский-Корсаков создал целую галерею причудливых сказочных персонажей, образов, пейзажей.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5174" name="TextBox 83"/>
          <p:cNvSpPr txBox="1">
            <a:spLocks noChangeArrowheads="1"/>
          </p:cNvSpPr>
          <p:nvPr/>
        </p:nvSpPr>
        <p:spPr bwMode="auto">
          <a:xfrm>
            <a:off x="428625" y="2571750"/>
            <a:ext cx="85010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В опере «Сказка о царе Салтане» сказочно всё: и сюжет, и вокальные партии, и симфонические картины. Здесь музыка поистине живописна.</a:t>
            </a:r>
          </a:p>
          <a:p>
            <a:r>
              <a:rPr lang="ru-RU"/>
              <a:t> </a:t>
            </a:r>
          </a:p>
        </p:txBody>
      </p:sp>
      <p:sp>
        <p:nvSpPr>
          <p:cNvPr id="5175" name="TextBox 78"/>
          <p:cNvSpPr txBox="1">
            <a:spLocks noChangeArrowheads="1"/>
          </p:cNvSpPr>
          <p:nvPr/>
        </p:nvSpPr>
        <p:spPr bwMode="auto">
          <a:xfrm>
            <a:off x="428625" y="1643063"/>
            <a:ext cx="8358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Большинство своих опер Н.А. Римский – Корсаков написал на сказочные сюжеты: «Снегурочка», «Садко», «Кащей Бессмертный», «Золотой петушок»,</a:t>
            </a:r>
            <a:r>
              <a:rPr lang="ru-RU" b="1"/>
              <a:t> </a:t>
            </a:r>
            <a:r>
              <a:rPr lang="ru-RU"/>
              <a:t>«Сказка о царе Салтане».</a:t>
            </a:r>
          </a:p>
          <a:p>
            <a:endParaRPr lang="ru-RU"/>
          </a:p>
        </p:txBody>
      </p:sp>
      <p:pic>
        <p:nvPicPr>
          <p:cNvPr id="51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77" descr="певц.jpg"/>
          <p:cNvPicPr>
            <a:picLocks noChangeAspect="1"/>
          </p:cNvPicPr>
          <p:nvPr/>
        </p:nvPicPr>
        <p:blipFill>
          <a:blip r:embed="rId2"/>
          <a:srcRect t="8434" b="8032"/>
          <a:stretch>
            <a:fillRect/>
          </a:stretch>
        </p:blipFill>
        <p:spPr bwMode="auto">
          <a:xfrm>
            <a:off x="5940425" y="3706813"/>
            <a:ext cx="2727325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77" descr="костдек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714375"/>
            <a:ext cx="5668963" cy="379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12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6214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6216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6217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6218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220" name="Прямоугольник 77"/>
          <p:cNvSpPr>
            <a:spLocks noChangeArrowheads="1"/>
          </p:cNvSpPr>
          <p:nvPr/>
        </p:nvSpPr>
        <p:spPr bwMode="auto">
          <a:xfrm>
            <a:off x="5837238" y="1619250"/>
            <a:ext cx="29876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</a:rPr>
              <a:t>Прекрасная опера-сказка была создана </a:t>
            </a:r>
          </a:p>
          <a:p>
            <a:pPr algn="ctr"/>
            <a:r>
              <a:rPr lang="ru-RU">
                <a:solidFill>
                  <a:srgbClr val="FF0000"/>
                </a:solidFill>
              </a:rPr>
              <a:t>Н. А. Римским-Корсаковым к </a:t>
            </a:r>
          </a:p>
          <a:p>
            <a:pPr algn="ctr"/>
            <a:r>
              <a:rPr lang="ru-RU">
                <a:solidFill>
                  <a:srgbClr val="FF0000"/>
                </a:solidFill>
              </a:rPr>
              <a:t>100-летнему юбилею </a:t>
            </a:r>
          </a:p>
          <a:p>
            <a:pPr algn="ctr"/>
            <a:r>
              <a:rPr lang="ru-RU">
                <a:solidFill>
                  <a:srgbClr val="FF0000"/>
                </a:solidFill>
              </a:rPr>
              <a:t>А. С. Пушкина</a:t>
            </a:r>
          </a:p>
        </p:txBody>
      </p:sp>
      <p:sp>
        <p:nvSpPr>
          <p:cNvPr id="5196" name="Прямоугольник 79"/>
          <p:cNvSpPr>
            <a:spLocks noChangeArrowheads="1"/>
          </p:cNvSpPr>
          <p:nvPr/>
        </p:nvSpPr>
        <p:spPr bwMode="auto">
          <a:xfrm>
            <a:off x="584200" y="4637088"/>
            <a:ext cx="4572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</a:rPr>
              <a:t>СКАЗКА О ЦАРЕ САЛТАНЕ, </a:t>
            </a:r>
          </a:p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</a:rPr>
              <a:t>О СЫНЕ ЕГО СЛАВНОМ И МОГУЧЕМ БОГАТЫРЕ КНЯЗЕ</a:t>
            </a:r>
          </a:p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</a:rPr>
              <a:t>ГВИДОНЕ САЛТАНОВИЧЕ</a:t>
            </a:r>
          </a:p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</a:rPr>
              <a:t>И О ПРЕКРАСНОЙ ЦАРЕВНЕ ЛЕБЕДИ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3"/>
          <p:cNvGrpSpPr>
            <a:grpSpLocks/>
          </p:cNvGrpSpPr>
          <p:nvPr/>
        </p:nvGrpSpPr>
        <p:grpSpPr bwMode="auto">
          <a:xfrm>
            <a:off x="285750" y="2798763"/>
            <a:ext cx="8539163" cy="4087812"/>
            <a:chOff x="285750" y="2798763"/>
            <a:chExt cx="8539163" cy="4087132"/>
          </a:xfrm>
        </p:grpSpPr>
        <p:grpSp>
          <p:nvGrpSpPr>
            <p:cNvPr id="7245" name="Группа 1"/>
            <p:cNvGrpSpPr>
              <a:grpSpLocks/>
            </p:cNvGrpSpPr>
            <p:nvPr/>
          </p:nvGrpSpPr>
          <p:grpSpPr bwMode="auto">
            <a:xfrm>
              <a:off x="285750" y="2798763"/>
              <a:ext cx="8539163" cy="4087132"/>
              <a:chOff x="285750" y="2798763"/>
              <a:chExt cx="8539163" cy="4087132"/>
            </a:xfrm>
          </p:grpSpPr>
          <p:pic>
            <p:nvPicPr>
              <p:cNvPr id="7247" name="Рисунок 77" descr="костюм10.jpg"/>
              <p:cNvPicPr>
                <a:picLocks noChangeAspect="1"/>
              </p:cNvPicPr>
              <p:nvPr/>
            </p:nvPicPr>
            <p:blipFill>
              <a:blip r:embed="rId2"/>
              <a:srcRect l="14085" t="3522" r="13731"/>
              <a:stretch>
                <a:fillRect/>
              </a:stretch>
            </p:blipFill>
            <p:spPr bwMode="auto">
              <a:xfrm>
                <a:off x="285750" y="2798763"/>
                <a:ext cx="2714625" cy="18018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48" name="Рисунок 81" descr="кадры7.jpg"/>
              <p:cNvPicPr>
                <a:picLocks noChangeAspect="1"/>
              </p:cNvPicPr>
              <p:nvPr/>
            </p:nvPicPr>
            <p:blipFill>
              <a:blip r:embed="rId3"/>
              <a:srcRect l="31543" r="25391" b="6250"/>
              <a:stretch>
                <a:fillRect/>
              </a:stretch>
            </p:blipFill>
            <p:spPr bwMode="auto">
              <a:xfrm>
                <a:off x="6887459" y="5106308"/>
                <a:ext cx="1937454" cy="1779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49" name="Рисунок 80" descr="кадры4.jpg"/>
              <p:cNvPicPr>
                <a:picLocks noChangeAspect="1"/>
              </p:cNvPicPr>
              <p:nvPr/>
            </p:nvPicPr>
            <p:blipFill>
              <a:blip r:embed="rId4"/>
              <a:srcRect l="23366" t="20000" r="36150"/>
              <a:stretch>
                <a:fillRect/>
              </a:stretch>
            </p:blipFill>
            <p:spPr bwMode="auto">
              <a:xfrm>
                <a:off x="285750" y="4572000"/>
                <a:ext cx="2714625" cy="228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50" name="Рисунок 76" descr="костюм315.jpg"/>
              <p:cNvPicPr>
                <a:picLocks noChangeAspect="1"/>
              </p:cNvPicPr>
              <p:nvPr/>
            </p:nvPicPr>
            <p:blipFill>
              <a:blip r:embed="rId5"/>
              <a:srcRect l="18661" t="13762" r="32259" b="3670"/>
              <a:stretch>
                <a:fillRect/>
              </a:stretch>
            </p:blipFill>
            <p:spPr bwMode="auto">
              <a:xfrm>
                <a:off x="5004048" y="5156200"/>
                <a:ext cx="1995466" cy="1714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51" name="Рисунок 82" descr="да.jpg"/>
              <p:cNvPicPr>
                <a:picLocks noChangeAspect="1"/>
              </p:cNvPicPr>
              <p:nvPr/>
            </p:nvPicPr>
            <p:blipFill>
              <a:blip r:embed="rId6"/>
              <a:srcRect l="34019" t="12500" r="35085"/>
              <a:stretch>
                <a:fillRect/>
              </a:stretch>
            </p:blipFill>
            <p:spPr bwMode="auto">
              <a:xfrm>
                <a:off x="3000375" y="2798763"/>
                <a:ext cx="2003673" cy="261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52" name="Рисунок 83" descr="кадрыee.jpg"/>
              <p:cNvPicPr>
                <a:picLocks noChangeAspect="1"/>
              </p:cNvPicPr>
              <p:nvPr/>
            </p:nvPicPr>
            <p:blipFill>
              <a:blip r:embed="rId7"/>
              <a:srcRect l="9375" r="36905"/>
              <a:stretch>
                <a:fillRect/>
              </a:stretch>
            </p:blipFill>
            <p:spPr bwMode="auto">
              <a:xfrm>
                <a:off x="3000375" y="5283200"/>
                <a:ext cx="2003673" cy="157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246" name="Рисунок 2"/>
            <p:cNvPicPr>
              <a:picLocks noChangeAspect="1"/>
            </p:cNvPicPr>
            <p:nvPr/>
          </p:nvPicPr>
          <p:blipFill>
            <a:blip r:embed="rId8"/>
            <a:srcRect l="6291" t="14719" r="16698" b="9660"/>
            <a:stretch>
              <a:fillRect/>
            </a:stretch>
          </p:blipFill>
          <p:spPr bwMode="auto">
            <a:xfrm>
              <a:off x="5004048" y="2798763"/>
              <a:ext cx="3820865" cy="248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28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7230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7232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7233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7234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236" name="Прямоугольник 79"/>
          <p:cNvSpPr>
            <a:spLocks noChangeArrowheads="1"/>
          </p:cNvSpPr>
          <p:nvPr/>
        </p:nvSpPr>
        <p:spPr bwMode="auto">
          <a:xfrm>
            <a:off x="285750" y="642938"/>
            <a:ext cx="800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Опера – это музыкальный спектакль, в котором все действующие лица поют.</a:t>
            </a:r>
          </a:p>
        </p:txBody>
      </p:sp>
      <p:sp>
        <p:nvSpPr>
          <p:cNvPr id="7237" name="Прямоугольник 78"/>
          <p:cNvSpPr>
            <a:spLocks noChangeArrowheads="1"/>
          </p:cNvSpPr>
          <p:nvPr/>
        </p:nvSpPr>
        <p:spPr bwMode="auto">
          <a:xfrm>
            <a:off x="357188" y="1357313"/>
            <a:ext cx="82867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Пролог и все четыре действия начинает короткое фанфарное вступление. </a:t>
            </a:r>
            <a:r>
              <a:rPr lang="ru-RU" b="1" i="1">
                <a:solidFill>
                  <a:srgbClr val="C00000"/>
                </a:solidFill>
              </a:rPr>
              <a:t>Фанфары</a:t>
            </a:r>
            <a:r>
              <a:rPr lang="ru-RU"/>
              <a:t> – сигнал торжественного характера, привлекающий внимание для оповещения какого-либо события.</a:t>
            </a:r>
          </a:p>
          <a:p>
            <a:r>
              <a:rPr lang="ru-RU"/>
              <a:t>Вспомните, как на ярмарках, народных гуляниях зазывались люди: «Слушайте и смотрите! Сказка начинается!»</a:t>
            </a:r>
          </a:p>
        </p:txBody>
      </p:sp>
      <p:pic>
        <p:nvPicPr>
          <p:cNvPr id="72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2"/>
          <p:cNvGrpSpPr>
            <a:grpSpLocks/>
          </p:cNvGrpSpPr>
          <p:nvPr/>
        </p:nvGrpSpPr>
        <p:grpSpPr bwMode="auto">
          <a:xfrm>
            <a:off x="214313" y="2643188"/>
            <a:ext cx="8929687" cy="4214812"/>
            <a:chOff x="214313" y="2643188"/>
            <a:chExt cx="8929687" cy="4214812"/>
          </a:xfrm>
        </p:grpSpPr>
        <p:pic>
          <p:nvPicPr>
            <p:cNvPr id="8270" name="Рисунок 83" descr="о царе салтанеc.jpg"/>
            <p:cNvPicPr>
              <a:picLocks noChangeAspect="1"/>
            </p:cNvPicPr>
            <p:nvPr/>
          </p:nvPicPr>
          <p:blipFill>
            <a:blip r:embed="rId3"/>
            <a:srcRect l="6082" t="2899" r="3984"/>
            <a:stretch>
              <a:fillRect/>
            </a:stretch>
          </p:blipFill>
          <p:spPr bwMode="auto">
            <a:xfrm>
              <a:off x="214313" y="2643188"/>
              <a:ext cx="2928937" cy="421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71" name="Picture 2" descr="F:\о царе салтане\26596075_1212751997_kurkin_07 - копия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00750" y="2643188"/>
              <a:ext cx="3143250" cy="421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72" name="Рисунок 75" descr="Рисунок1.jpg"/>
            <p:cNvPicPr>
              <a:picLocks noChangeAspect="1"/>
            </p:cNvPicPr>
            <p:nvPr/>
          </p:nvPicPr>
          <p:blipFill>
            <a:blip r:embed="rId5"/>
            <a:srcRect l="9027"/>
            <a:stretch>
              <a:fillRect/>
            </a:stretch>
          </p:blipFill>
          <p:spPr bwMode="auto">
            <a:xfrm>
              <a:off x="3143250" y="2643188"/>
              <a:ext cx="2879725" cy="421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59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8261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8263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8264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8265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267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8268" name="Прямоугольник 76"/>
          <p:cNvSpPr>
            <a:spLocks noChangeArrowheads="1"/>
          </p:cNvSpPr>
          <p:nvPr/>
        </p:nvSpPr>
        <p:spPr bwMode="auto">
          <a:xfrm>
            <a:off x="214313" y="857250"/>
            <a:ext cx="8001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FF0000"/>
                </a:solidFill>
              </a:rPr>
              <a:t>   Звонко, празднично и мажорно звучит труба, настраивая нас на начало чего-то интересного.</a:t>
            </a:r>
          </a:p>
          <a:p>
            <a:pPr algn="ctr"/>
            <a:r>
              <a:rPr lang="ru-RU" sz="2000">
                <a:solidFill>
                  <a:srgbClr val="FF0000"/>
                </a:solidFill>
              </a:rPr>
              <a:t>Трубы поют, приказывают: «Слушайте! Слушайте!»</a:t>
            </a:r>
          </a:p>
          <a:p>
            <a:pPr algn="ctr"/>
            <a:r>
              <a:rPr lang="ru-RU" sz="2000">
                <a:solidFill>
                  <a:schemeClr val="accent2"/>
                </a:solidFill>
              </a:rPr>
              <a:t>Композитор ввел фанфару, чтобы ввести слушателей в атмосферу сказки. </a:t>
            </a:r>
          </a:p>
        </p:txBody>
      </p:sp>
      <p:pic>
        <p:nvPicPr>
          <p:cNvPr id="2" name="7 слайд-Начало-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35888" y="1779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2"/>
          <p:cNvGrpSpPr>
            <a:grpSpLocks/>
          </p:cNvGrpSpPr>
          <p:nvPr/>
        </p:nvGrpSpPr>
        <p:grpSpPr bwMode="auto">
          <a:xfrm>
            <a:off x="357188" y="642938"/>
            <a:ext cx="8178800" cy="6215062"/>
            <a:chOff x="357188" y="642938"/>
            <a:chExt cx="8178933" cy="6215063"/>
          </a:xfrm>
        </p:grpSpPr>
        <p:pic>
          <p:nvPicPr>
            <p:cNvPr id="9294" name="Рисунок 85" descr="сюжет1.jpg"/>
            <p:cNvPicPr>
              <a:picLocks noChangeAspect="1"/>
            </p:cNvPicPr>
            <p:nvPr/>
          </p:nvPicPr>
          <p:blipFill>
            <a:blip r:embed="rId3"/>
            <a:srcRect l="9865" t="1451" r="8076" b="21680"/>
            <a:stretch>
              <a:fillRect/>
            </a:stretch>
          </p:blipFill>
          <p:spPr bwMode="auto">
            <a:xfrm>
              <a:off x="357188" y="2357438"/>
              <a:ext cx="2928937" cy="207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5" name="Рисунок 85" descr="сюжетбочка2.jpg"/>
            <p:cNvPicPr>
              <a:picLocks noChangeAspect="1"/>
            </p:cNvPicPr>
            <p:nvPr/>
          </p:nvPicPr>
          <p:blipFill>
            <a:blip r:embed="rId4"/>
            <a:srcRect l="9074" t="4166" r="3564" b="7291"/>
            <a:stretch>
              <a:fillRect/>
            </a:stretch>
          </p:blipFill>
          <p:spPr bwMode="auto">
            <a:xfrm>
              <a:off x="5551621" y="4559755"/>
              <a:ext cx="2984500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6" name="Рисунок 84" descr="сюжетd.jpg"/>
            <p:cNvPicPr>
              <a:picLocks noChangeAspect="1"/>
            </p:cNvPicPr>
            <p:nvPr/>
          </p:nvPicPr>
          <p:blipFill>
            <a:blip r:embed="rId5"/>
            <a:srcRect l="26563" t="9375" r="4297" b="15625"/>
            <a:stretch>
              <a:fillRect/>
            </a:stretch>
          </p:blipFill>
          <p:spPr bwMode="auto">
            <a:xfrm>
              <a:off x="6357938" y="642938"/>
              <a:ext cx="2000250" cy="164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7" name="Рисунок 82" descr="сюж3.jpg"/>
            <p:cNvPicPr>
              <a:picLocks noChangeAspect="1"/>
            </p:cNvPicPr>
            <p:nvPr/>
          </p:nvPicPr>
          <p:blipFill>
            <a:blip r:embed="rId6"/>
            <a:srcRect l="17545" t="10791" r="12720" b="11714"/>
            <a:stretch>
              <a:fillRect/>
            </a:stretch>
          </p:blipFill>
          <p:spPr bwMode="auto">
            <a:xfrm>
              <a:off x="357188" y="4572001"/>
              <a:ext cx="2511425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8" name="Рисунок 77" descr="сюжет10.jpg"/>
            <p:cNvPicPr>
              <a:picLocks noChangeAspect="1"/>
            </p:cNvPicPr>
            <p:nvPr/>
          </p:nvPicPr>
          <p:blipFill>
            <a:blip r:embed="rId7"/>
            <a:srcRect l="4494" t="11494" r="3230" b="6473"/>
            <a:stretch>
              <a:fillRect/>
            </a:stretch>
          </p:blipFill>
          <p:spPr bwMode="auto">
            <a:xfrm>
              <a:off x="3894138" y="642938"/>
              <a:ext cx="2392362" cy="164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9" name="Рисунок 78" descr="сюжетe5.jpg"/>
            <p:cNvPicPr>
              <a:picLocks noChangeAspect="1"/>
            </p:cNvPicPr>
            <p:nvPr/>
          </p:nvPicPr>
          <p:blipFill>
            <a:blip r:embed="rId8"/>
            <a:srcRect r="6055"/>
            <a:stretch>
              <a:fillRect/>
            </a:stretch>
          </p:blipFill>
          <p:spPr bwMode="auto">
            <a:xfrm>
              <a:off x="6000750" y="2357437"/>
              <a:ext cx="2511425" cy="207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00" name="Рисунок 79" descr="сюжет9bc.jpg"/>
            <p:cNvPicPr>
              <a:picLocks noChangeAspect="1"/>
            </p:cNvPicPr>
            <p:nvPr/>
          </p:nvPicPr>
          <p:blipFill>
            <a:blip r:embed="rId9"/>
            <a:srcRect l="2539" t="13672" r="20996" b="3125"/>
            <a:stretch>
              <a:fillRect/>
            </a:stretch>
          </p:blipFill>
          <p:spPr bwMode="auto">
            <a:xfrm>
              <a:off x="3357563" y="2357438"/>
              <a:ext cx="2500312" cy="207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01" name="Рисунок 81" descr="сюжет02.jpg"/>
            <p:cNvPicPr>
              <a:picLocks noChangeAspect="1"/>
            </p:cNvPicPr>
            <p:nvPr/>
          </p:nvPicPr>
          <p:blipFill>
            <a:blip r:embed="rId10"/>
            <a:srcRect l="8333"/>
            <a:stretch>
              <a:fillRect/>
            </a:stretch>
          </p:blipFill>
          <p:spPr bwMode="auto">
            <a:xfrm>
              <a:off x="2928938" y="4576763"/>
              <a:ext cx="2571750" cy="2281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1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83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9285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9287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9288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9289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291" name="Прямоугольник 76"/>
          <p:cNvSpPr>
            <a:spLocks noChangeArrowheads="1"/>
          </p:cNvSpPr>
          <p:nvPr/>
        </p:nvSpPr>
        <p:spPr bwMode="auto">
          <a:xfrm>
            <a:off x="428625" y="1000125"/>
            <a:ext cx="3500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Times New Roman" pitchFamily="18" charset="0"/>
              </a:rPr>
              <a:t>В сени вышел царь-отец.</a:t>
            </a:r>
          </a:p>
          <a:p>
            <a:r>
              <a:rPr lang="ru-RU">
                <a:cs typeface="Times New Roman" pitchFamily="18" charset="0"/>
              </a:rPr>
              <a:t>Все пустились во дворец.</a:t>
            </a:r>
          </a:p>
          <a:p>
            <a:r>
              <a:rPr lang="ru-RU">
                <a:cs typeface="Times New Roman" pitchFamily="18" charset="0"/>
              </a:rPr>
              <a:t>Царь недолго собирался:</a:t>
            </a:r>
          </a:p>
          <a:p>
            <a:r>
              <a:rPr lang="ru-RU">
                <a:cs typeface="Times New Roman" pitchFamily="18" charset="0"/>
              </a:rPr>
              <a:t>В тот же вечер обвенчался</a:t>
            </a:r>
            <a:r>
              <a:rPr lang="ru-RU"/>
              <a:t>.</a:t>
            </a:r>
          </a:p>
        </p:txBody>
      </p:sp>
      <p:sp>
        <p:nvSpPr>
          <p:cNvPr id="9292" name="TextBox 76"/>
          <p:cNvSpPr txBox="1">
            <a:spLocks noChangeArrowheads="1"/>
          </p:cNvSpPr>
          <p:nvPr/>
        </p:nvSpPr>
        <p:spPr bwMode="auto">
          <a:xfrm>
            <a:off x="214313" y="642938"/>
            <a:ext cx="3644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FF0000"/>
                </a:solidFill>
              </a:rPr>
              <a:t>Сюжеты сказки в картинках.</a:t>
            </a:r>
          </a:p>
        </p:txBody>
      </p:sp>
      <p:pic>
        <p:nvPicPr>
          <p:cNvPr id="2" name="8 слайд-В горнице-1 действ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89300" y="13255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77" descr="бочкаn02.jpg"/>
          <p:cNvPicPr>
            <a:picLocks noChangeAspect="1"/>
          </p:cNvPicPr>
          <p:nvPr/>
        </p:nvPicPr>
        <p:blipFill>
          <a:blip r:embed="rId3"/>
          <a:srcRect b="20145"/>
          <a:stretch>
            <a:fillRect/>
          </a:stretch>
        </p:blipFill>
        <p:spPr bwMode="auto">
          <a:xfrm>
            <a:off x="6022975" y="4727575"/>
            <a:ext cx="24161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76" descr="бочка0-b.jpg"/>
          <p:cNvPicPr>
            <a:picLocks noChangeAspect="1"/>
          </p:cNvPicPr>
          <p:nvPr/>
        </p:nvPicPr>
        <p:blipFill>
          <a:blip r:embed="rId4"/>
          <a:srcRect l="4427" r="1552"/>
          <a:stretch>
            <a:fillRect/>
          </a:stretch>
        </p:blipFill>
        <p:spPr bwMode="auto">
          <a:xfrm>
            <a:off x="285750" y="677863"/>
            <a:ext cx="531812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13" y="614362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35768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357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14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857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29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786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2863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786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62738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7859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2145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571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4000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3143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1357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500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8559800" y="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714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143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56435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500438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92906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5717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3071813"/>
            <a:ext cx="369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21431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71450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128587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85725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428625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74113" y="0"/>
            <a:ext cx="369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357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86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718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14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00025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6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7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286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715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4313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6286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86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000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643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1433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7861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8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4290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9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307181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0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71462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1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35743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2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200025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3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643063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4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285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5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928688"/>
            <a:ext cx="36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6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71500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7" name="Picture 3" descr="6ac6efb25e0a35d160b484086b39328b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42875"/>
            <a:ext cx="369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8" name="Rectangle 12"/>
          <p:cNvSpPr>
            <a:spLocks noChangeArrowheads="1"/>
          </p:cNvSpPr>
          <p:nvPr/>
        </p:nvSpPr>
        <p:spPr bwMode="auto">
          <a:xfrm rot="2393276">
            <a:off x="7859713" y="288925"/>
            <a:ext cx="361950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А</a:t>
            </a: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43875" y="142875"/>
            <a:ext cx="361950" cy="357188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chemeClr val="bg1"/>
              </a:gs>
              <a:gs pos="100000">
                <a:srgbClr val="FF99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0310" name="Rectangle 9"/>
          <p:cNvSpPr>
            <a:spLocks noChangeArrowheads="1"/>
          </p:cNvSpPr>
          <p:nvPr/>
        </p:nvSpPr>
        <p:spPr bwMode="auto">
          <a:xfrm rot="-1301944">
            <a:off x="7429500" y="214313"/>
            <a:ext cx="361950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З</a:t>
            </a:r>
          </a:p>
        </p:txBody>
      </p:sp>
      <p:sp>
        <p:nvSpPr>
          <p:cNvPr id="71" name="Rectangle 10"/>
          <p:cNvSpPr>
            <a:spLocks noChangeArrowheads="1"/>
          </p:cNvSpPr>
          <p:nvPr/>
        </p:nvSpPr>
        <p:spPr bwMode="auto">
          <a:xfrm rot="18681051">
            <a:off x="8358982" y="361156"/>
            <a:ext cx="361950" cy="357187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10312" name="Rectangle 15"/>
          <p:cNvSpPr>
            <a:spLocks noChangeArrowheads="1"/>
          </p:cNvSpPr>
          <p:nvPr/>
        </p:nvSpPr>
        <p:spPr bwMode="auto">
          <a:xfrm>
            <a:off x="8643938" y="428625"/>
            <a:ext cx="361950" cy="357188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FF"/>
              </a:gs>
              <a:gs pos="100000">
                <a:srgbClr val="FF33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B050"/>
                </a:solidFill>
              </a:rPr>
              <a:t>Т</a:t>
            </a:r>
          </a:p>
        </p:txBody>
      </p:sp>
      <p:sp>
        <p:nvSpPr>
          <p:cNvPr id="10313" name="Rectangle 9"/>
          <p:cNvSpPr>
            <a:spLocks noChangeArrowheads="1"/>
          </p:cNvSpPr>
          <p:nvPr/>
        </p:nvSpPr>
        <p:spPr bwMode="auto">
          <a:xfrm rot="1094939">
            <a:off x="8413750" y="1200150"/>
            <a:ext cx="433388" cy="4286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rgbClr val="FF3300"/>
              </a:gs>
              <a:gs pos="100000">
                <a:srgbClr val="FFFF6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0000E6"/>
                </a:solidFill>
              </a:rPr>
              <a:t>Е</a:t>
            </a:r>
          </a:p>
        </p:txBody>
      </p:sp>
      <p:sp>
        <p:nvSpPr>
          <p:cNvPr id="10314" name="Rectangle 12"/>
          <p:cNvSpPr>
            <a:spLocks noChangeArrowheads="1"/>
          </p:cNvSpPr>
          <p:nvPr/>
        </p:nvSpPr>
        <p:spPr bwMode="auto">
          <a:xfrm rot="-1707475">
            <a:off x="8202613" y="866775"/>
            <a:ext cx="433387" cy="357188"/>
          </a:xfrm>
          <a:prstGeom prst="rect">
            <a:avLst/>
          </a:prstGeom>
          <a:gradFill rotWithShape="1">
            <a:gsLst>
              <a:gs pos="0">
                <a:srgbClr val="0000E6"/>
              </a:gs>
              <a:gs pos="50000">
                <a:srgbClr val="CCECFF"/>
              </a:gs>
              <a:gs pos="100000">
                <a:srgbClr val="0000E6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E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800" b="1">
                <a:solidFill>
                  <a:srgbClr val="CC00CC"/>
                </a:solidFill>
              </a:rPr>
              <a:t>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5720" y="142852"/>
            <a:ext cx="7265130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Тема: Вслушайся в музыку «Сочиняем сказки»</a:t>
            </a:r>
          </a:p>
          <a:p>
            <a:pPr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16" name="Прямоугольник 75"/>
          <p:cNvSpPr>
            <a:spLocks noChangeArrowheads="1"/>
          </p:cNvSpPr>
          <p:nvPr/>
        </p:nvSpPr>
        <p:spPr bwMode="auto">
          <a:xfrm>
            <a:off x="2286000" y="89058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10317" name="Прямоугольник 76"/>
          <p:cNvSpPr>
            <a:spLocks noChangeArrowheads="1"/>
          </p:cNvSpPr>
          <p:nvPr/>
        </p:nvSpPr>
        <p:spPr bwMode="auto">
          <a:xfrm>
            <a:off x="533400" y="4908550"/>
            <a:ext cx="5151438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Композитор достиг здесь огромной впечатляющей силы в изображении водной стихии. Движутся, набегая друг на друга, плещут морские волны. Постепенно море успокаивается. Мощный шум волн затихает, переходя в шелест, легкую морскую зыбь. </a:t>
            </a:r>
          </a:p>
        </p:txBody>
      </p:sp>
      <p:sp>
        <p:nvSpPr>
          <p:cNvPr id="10318" name="TextBox 79"/>
          <p:cNvSpPr txBox="1">
            <a:spLocks noChangeArrowheads="1"/>
          </p:cNvSpPr>
          <p:nvPr/>
        </p:nvSpPr>
        <p:spPr bwMode="auto">
          <a:xfrm>
            <a:off x="5780088" y="1039813"/>
            <a:ext cx="22701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После краткой вступительной фанфары начинается большое оркестровое вступление. Его музыка рисует величественную картину моря.</a:t>
            </a:r>
          </a:p>
        </p:txBody>
      </p:sp>
      <p:pic>
        <p:nvPicPr>
          <p:cNvPr id="2" name="9 слайд мор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3675" y="38512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7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</TotalTime>
  <Words>1997</Words>
  <Application>Microsoft Office PowerPoint</Application>
  <PresentationFormat>Экран (4:3)</PresentationFormat>
  <Paragraphs>530</Paragraphs>
  <Slides>32</Slides>
  <Notes>0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Филиал ЗАО "ЛУКОЙЛ-Информ" в г. Волгограде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User Windows</cp:lastModifiedBy>
  <cp:revision>170</cp:revision>
  <dcterms:created xsi:type="dcterms:W3CDTF">2011-07-03T03:26:05Z</dcterms:created>
  <dcterms:modified xsi:type="dcterms:W3CDTF">2024-05-08T08:11:03Z</dcterms:modified>
</cp:coreProperties>
</file>