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9" r:id="rId3"/>
    <p:sldId id="299" r:id="rId4"/>
    <p:sldId id="260" r:id="rId5"/>
    <p:sldId id="265" r:id="rId6"/>
    <p:sldId id="284" r:id="rId7"/>
    <p:sldId id="258" r:id="rId8"/>
    <p:sldId id="286" r:id="rId9"/>
    <p:sldId id="287" r:id="rId10"/>
    <p:sldId id="285" r:id="rId11"/>
    <p:sldId id="288" r:id="rId12"/>
    <p:sldId id="290" r:id="rId13"/>
    <p:sldId id="271" r:id="rId14"/>
    <p:sldId id="262" r:id="rId15"/>
    <p:sldId id="263" r:id="rId16"/>
    <p:sldId id="272" r:id="rId17"/>
    <p:sldId id="273" r:id="rId18"/>
    <p:sldId id="261" r:id="rId19"/>
    <p:sldId id="274" r:id="rId20"/>
    <p:sldId id="264" r:id="rId21"/>
    <p:sldId id="266" r:id="rId22"/>
    <p:sldId id="267" r:id="rId23"/>
    <p:sldId id="295" r:id="rId24"/>
    <p:sldId id="275" r:id="rId25"/>
    <p:sldId id="276" r:id="rId26"/>
    <p:sldId id="268" r:id="rId27"/>
    <p:sldId id="277" r:id="rId28"/>
    <p:sldId id="269" r:id="rId29"/>
    <p:sldId id="294" r:id="rId30"/>
    <p:sldId id="278" r:id="rId31"/>
    <p:sldId id="279" r:id="rId32"/>
    <p:sldId id="280" r:id="rId33"/>
    <p:sldId id="283" r:id="rId34"/>
    <p:sldId id="289" r:id="rId35"/>
    <p:sldId id="291" r:id="rId36"/>
    <p:sldId id="292" r:id="rId37"/>
    <p:sldId id="293" r:id="rId38"/>
    <p:sldId id="281" r:id="rId39"/>
    <p:sldId id="282" r:id="rId40"/>
    <p:sldId id="303" r:id="rId41"/>
    <p:sldId id="306" r:id="rId42"/>
    <p:sldId id="307" r:id="rId43"/>
    <p:sldId id="304" r:id="rId44"/>
    <p:sldId id="300" r:id="rId45"/>
    <p:sldId id="296" r:id="rId46"/>
    <p:sldId id="297" r:id="rId47"/>
    <p:sldId id="298" r:id="rId48"/>
    <p:sldId id="301" r:id="rId49"/>
    <p:sldId id="302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2814" y="-9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CC5FDC-50DA-42DD-973E-EB66CD613F1E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9D67E8-5BBF-4CBE-A489-9B22A2411A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5289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6C70-5A5A-4C81-8C99-35C3C373A12F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4CD3F-ADA6-43C4-B5EE-356FB7821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6C70-5A5A-4C81-8C99-35C3C373A12F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4CD3F-ADA6-43C4-B5EE-356FB7821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6C70-5A5A-4C81-8C99-35C3C373A12F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4CD3F-ADA6-43C4-B5EE-356FB7821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889DD2-28AE-4A91-824E-B102F17C83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6192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6C70-5A5A-4C81-8C99-35C3C373A12F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4CD3F-ADA6-43C4-B5EE-356FB7821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6C70-5A5A-4C81-8C99-35C3C373A12F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4CD3F-ADA6-43C4-B5EE-356FB7821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6C70-5A5A-4C81-8C99-35C3C373A12F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4CD3F-ADA6-43C4-B5EE-356FB7821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6C70-5A5A-4C81-8C99-35C3C373A12F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4CD3F-ADA6-43C4-B5EE-356FB7821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6C70-5A5A-4C81-8C99-35C3C373A12F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4CD3F-ADA6-43C4-B5EE-356FB7821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6C70-5A5A-4C81-8C99-35C3C373A12F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4CD3F-ADA6-43C4-B5EE-356FB7821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6C70-5A5A-4C81-8C99-35C3C373A12F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4CD3F-ADA6-43C4-B5EE-356FB7821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6C70-5A5A-4C81-8C99-35C3C373A12F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4CD3F-ADA6-43C4-B5EE-356FB7821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66C70-5A5A-4C81-8C99-35C3C373A12F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4CD3F-ADA6-43C4-B5EE-356FB7821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858180" cy="12858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Поверхностный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слой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клетки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 descr="http://bodhi.name/wp-content/uploads/2017/11/%D0%BC%D0%B5%D0%BC%D0%B1%D1%80%D0%B0%D0%BD%D0%B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000240"/>
            <a:ext cx="428628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325" y="981075"/>
            <a:ext cx="2908300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341438"/>
            <a:ext cx="2879725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7920037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000" smtClean="0"/>
              <a:t>Строение мембран</a:t>
            </a:r>
            <a:br>
              <a:rPr lang="ru-RU" altLang="ru-RU" sz="4000" smtClean="0"/>
            </a:br>
            <a:r>
              <a:rPr lang="ru-RU" altLang="ru-RU" sz="4000" smtClean="0"/>
              <a:t>Липиды</a:t>
            </a:r>
          </a:p>
        </p:txBody>
      </p:sp>
      <p:pic>
        <p:nvPicPr>
          <p:cNvPr id="8197" name="Picture 8" descr="Картинки по запросу липиды полярные голов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227513"/>
            <a:ext cx="4103687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2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710"/>
          <a:stretch>
            <a:fillRect/>
          </a:stretch>
        </p:blipFill>
        <p:spPr bwMode="auto">
          <a:xfrm>
            <a:off x="34925" y="1125538"/>
            <a:ext cx="3338513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Rectangle 13"/>
          <p:cNvSpPr>
            <a:spLocks noChangeArrowheads="1"/>
          </p:cNvSpPr>
          <p:nvPr/>
        </p:nvSpPr>
        <p:spPr bwMode="auto">
          <a:xfrm>
            <a:off x="611188" y="5516563"/>
            <a:ext cx="44275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ru-RU" altLang="ru-RU" sz="1400"/>
              <a:t>Варианты движения липидных молекул в бислое</a:t>
            </a:r>
          </a:p>
        </p:txBody>
      </p:sp>
    </p:spTree>
    <p:extLst>
      <p:ext uri="{BB962C8B-B14F-4D97-AF65-F5344CB8AC3E}">
        <p14:creationId xmlns:p14="http://schemas.microsoft.com/office/powerpoint/2010/main" xmlns="" val="1809659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04825"/>
            <a:ext cx="7920037" cy="6921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000" dirty="0" smtClean="0"/>
              <a:t/>
            </a:r>
            <a:br>
              <a:rPr lang="ru-RU" altLang="ru-RU" sz="4000" dirty="0" smtClean="0"/>
            </a:br>
            <a:endParaRPr lang="ru-RU" altLang="ru-RU" sz="4000" dirty="0" smtClean="0"/>
          </a:p>
        </p:txBody>
      </p:sp>
      <p:pic>
        <p:nvPicPr>
          <p:cNvPr id="13315" name="Picture 5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263" y="1125538"/>
            <a:ext cx="8642350" cy="469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9" descr="image1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582"/>
          <a:stretch>
            <a:fillRect/>
          </a:stretch>
        </p:blipFill>
        <p:spPr bwMode="auto">
          <a:xfrm>
            <a:off x="0" y="3644900"/>
            <a:ext cx="2663825" cy="316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3"/>
          <p:cNvSpPr>
            <a:spLocks noChangeArrowheads="1"/>
          </p:cNvSpPr>
          <p:nvPr/>
        </p:nvSpPr>
        <p:spPr bwMode="auto">
          <a:xfrm>
            <a:off x="3240088" y="5400675"/>
            <a:ext cx="44275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ru-RU" altLang="ru-RU" sz="1800"/>
              <a:t>Электронная фотография клетки</a:t>
            </a:r>
          </a:p>
        </p:txBody>
      </p:sp>
    </p:spTree>
    <p:extLst>
      <p:ext uri="{BB962C8B-B14F-4D97-AF65-F5344CB8AC3E}">
        <p14:creationId xmlns:p14="http://schemas.microsoft.com/office/powerpoint/2010/main" xmlns="" val="2394737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28600"/>
            <a:ext cx="8610600" cy="59023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600" b="1" u="sng">
                <a:solidFill>
                  <a:srgbClr val="000000"/>
                </a:solidFill>
                <a:effectLst/>
                <a:latin typeface="Arial" charset="0"/>
              </a:rPr>
              <a:t>под световым микроскопом мембраны                                  не различимы</a:t>
            </a:r>
          </a:p>
          <a:p>
            <a:pPr algn="ctr">
              <a:buFont typeface="Wingdings" pitchFamily="2" charset="2"/>
              <a:buNone/>
            </a:pPr>
            <a:endParaRPr lang="ru-RU" sz="1200" b="1" u="sng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2600" b="1" u="sng">
                <a:solidFill>
                  <a:srgbClr val="000000"/>
                </a:solidFill>
                <a:effectLst/>
                <a:latin typeface="Arial" charset="0"/>
              </a:rPr>
              <a:t>при электронной микроскопии мембраны трехслойные:</a:t>
            </a:r>
          </a:p>
          <a:p>
            <a:pPr algn="ctr"/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внутренняя темная полоса</a:t>
            </a:r>
          </a:p>
          <a:p>
            <a:pPr algn="ctr"/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средняя светлая полоса</a:t>
            </a:r>
          </a:p>
          <a:p>
            <a:pPr algn="ctr"/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наружная темная полоса</a:t>
            </a:r>
          </a:p>
        </p:txBody>
      </p:sp>
      <p:pic>
        <p:nvPicPr>
          <p:cNvPr id="21508" name="Picture 4" descr="Zellmem1HJk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559" r="3319" b="4955"/>
          <a:stretch>
            <a:fillRect/>
          </a:stretch>
        </p:blipFill>
        <p:spPr bwMode="auto">
          <a:xfrm>
            <a:off x="1828800" y="3879850"/>
            <a:ext cx="5410200" cy="297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500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7256" y="17375"/>
            <a:ext cx="9144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dirty="0">
                <a:ln w="1905"/>
                <a:solidFill>
                  <a:srgbClr val="0070C0"/>
                </a:solidFill>
                <a:latin typeface="Arial Narrow" panose="020B0606020202030204" pitchFamily="34" charset="0"/>
                <a:ea typeface="+mj-ea"/>
                <a:cs typeface="Times New Roman" pitchFamily="18" charset="0"/>
              </a:rPr>
              <a:t>Плазматическая </a:t>
            </a:r>
            <a:r>
              <a:rPr lang="ru-RU" sz="3600" b="1" i="1" dirty="0" smtClean="0">
                <a:ln w="1905"/>
                <a:solidFill>
                  <a:srgbClr val="0070C0"/>
                </a:solidFill>
                <a:latin typeface="Arial Narrow" panose="020B0606020202030204" pitchFamily="34" charset="0"/>
                <a:ea typeface="+mj-ea"/>
                <a:cs typeface="Times New Roman" pitchFamily="18" charset="0"/>
              </a:rPr>
              <a:t>мембрана (плазмалемма)</a:t>
            </a:r>
            <a:endParaRPr lang="ru-RU" sz="3600" b="1" i="1" dirty="0">
              <a:ln w="1905"/>
              <a:solidFill>
                <a:srgbClr val="0070C0"/>
              </a:solidFill>
              <a:latin typeface="Arial Narrow" panose="020B0606020202030204" pitchFamily="34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2" descr="https://fsd.multiurok.ru/html/2018/12/16/s_5c161bdcb3480/1028183_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688" r="2658" b="28387"/>
          <a:stretch/>
        </p:blipFill>
        <p:spPr bwMode="auto">
          <a:xfrm>
            <a:off x="3819509" y="1919741"/>
            <a:ext cx="5072883" cy="317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" y="825580"/>
            <a:ext cx="374418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Состав: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липиды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,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белки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,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углеводы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</a:p>
          <a:p>
            <a:pPr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Обладает 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жидкостно-мозаичной структурой</a:t>
            </a:r>
            <a:r>
              <a:rPr lang="ru-RU" sz="3200" dirty="0" smtClean="0">
                <a:solidFill>
                  <a:srgbClr val="00180B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 </a:t>
            </a:r>
            <a:endParaRPr lang="ru-RU" sz="3200" dirty="0" smtClean="0">
              <a:solidFill>
                <a:srgbClr val="000000"/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Толщина 5-10 </a:t>
            </a:r>
            <a:r>
              <a:rPr lang="ru-RU" sz="3200" dirty="0" err="1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нм</a:t>
            </a: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. 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4845462" y="3915316"/>
            <a:ext cx="3362854" cy="2330061"/>
            <a:chOff x="1250700" y="3327762"/>
            <a:chExt cx="3362854" cy="2330059"/>
          </a:xfrm>
        </p:grpSpPr>
        <p:sp>
          <p:nvSpPr>
            <p:cNvPr id="10" name="TextBox 9"/>
            <p:cNvSpPr txBox="1"/>
            <p:nvPr/>
          </p:nvSpPr>
          <p:spPr>
            <a:xfrm>
              <a:off x="1250700" y="5073046"/>
              <a:ext cx="1296143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i="1" dirty="0" smtClean="0">
                  <a:solidFill>
                    <a:srgbClr val="000000"/>
                  </a:solidFill>
                  <a:latin typeface="Arial Narrow" panose="020B0606020202030204" pitchFamily="34" charset="0"/>
                </a:rPr>
                <a:t>Белки</a:t>
              </a:r>
              <a:endParaRPr lang="ru-RU" sz="3200" i="1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11" name="Прямая соединительная линия 10"/>
            <p:cNvCxnSpPr>
              <a:stCxn id="10" idx="0"/>
            </p:cNvCxnSpPr>
            <p:nvPr/>
          </p:nvCxnSpPr>
          <p:spPr bwMode="auto">
            <a:xfrm flipV="1">
              <a:off x="1898772" y="4174346"/>
              <a:ext cx="144015" cy="898699"/>
            </a:xfrm>
            <a:prstGeom prst="line">
              <a:avLst/>
            </a:prstGeom>
            <a:ln w="15875">
              <a:solidFill>
                <a:srgbClr val="000000"/>
              </a:solidFill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>
              <a:stCxn id="10" idx="0"/>
            </p:cNvCxnSpPr>
            <p:nvPr/>
          </p:nvCxnSpPr>
          <p:spPr bwMode="auto">
            <a:xfrm flipV="1">
              <a:off x="1898772" y="3327762"/>
              <a:ext cx="1893366" cy="1745284"/>
            </a:xfrm>
            <a:prstGeom prst="line">
              <a:avLst/>
            </a:prstGeom>
            <a:ln w="15875">
              <a:solidFill>
                <a:srgbClr val="000000"/>
              </a:solidFill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>
              <a:stCxn id="10" idx="0"/>
            </p:cNvCxnSpPr>
            <p:nvPr/>
          </p:nvCxnSpPr>
          <p:spPr bwMode="auto">
            <a:xfrm flipV="1">
              <a:off x="1898772" y="3583243"/>
              <a:ext cx="2714782" cy="1489803"/>
            </a:xfrm>
            <a:prstGeom prst="line">
              <a:avLst/>
            </a:prstGeom>
            <a:ln w="15875">
              <a:solidFill>
                <a:srgbClr val="000000"/>
              </a:solidFill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6503022" y="708350"/>
            <a:ext cx="1767756" cy="1376500"/>
            <a:chOff x="1513207" y="5245243"/>
            <a:chExt cx="1767756" cy="1376500"/>
          </a:xfrm>
        </p:grpSpPr>
        <p:sp>
          <p:nvSpPr>
            <p:cNvPr id="15" name="TextBox 14"/>
            <p:cNvSpPr txBox="1"/>
            <p:nvPr/>
          </p:nvSpPr>
          <p:spPr>
            <a:xfrm>
              <a:off x="1513207" y="5245243"/>
              <a:ext cx="176775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i="1" dirty="0" smtClean="0">
                  <a:solidFill>
                    <a:srgbClr val="000000"/>
                  </a:solidFill>
                  <a:latin typeface="Arial Narrow" panose="020B0606020202030204" pitchFamily="34" charset="0"/>
                </a:rPr>
                <a:t>Углеводы</a:t>
              </a:r>
              <a:endParaRPr lang="ru-RU" sz="3200" i="1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16" name="Прямая соединительная линия 15"/>
            <p:cNvCxnSpPr>
              <a:stCxn id="15" idx="2"/>
            </p:cNvCxnSpPr>
            <p:nvPr/>
          </p:nvCxnSpPr>
          <p:spPr bwMode="auto">
            <a:xfrm flipH="1">
              <a:off x="2030457" y="5830018"/>
              <a:ext cx="366628" cy="791725"/>
            </a:xfrm>
            <a:prstGeom prst="line">
              <a:avLst/>
            </a:prstGeom>
            <a:ln w="15875">
              <a:solidFill>
                <a:srgbClr val="000000"/>
              </a:solidFill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Группа 18"/>
          <p:cNvGrpSpPr/>
          <p:nvPr/>
        </p:nvGrpSpPr>
        <p:grpSpPr>
          <a:xfrm>
            <a:off x="2195736" y="2177146"/>
            <a:ext cx="1777288" cy="2100535"/>
            <a:chOff x="1985025" y="-1120586"/>
            <a:chExt cx="1777288" cy="2100535"/>
          </a:xfrm>
        </p:grpSpPr>
        <p:sp>
          <p:nvSpPr>
            <p:cNvPr id="20" name="TextBox 19"/>
            <p:cNvSpPr txBox="1"/>
            <p:nvPr/>
          </p:nvSpPr>
          <p:spPr>
            <a:xfrm>
              <a:off x="1985025" y="-1120586"/>
              <a:ext cx="150266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i="1" dirty="0" smtClean="0">
                  <a:solidFill>
                    <a:srgbClr val="000000"/>
                  </a:solidFill>
                  <a:latin typeface="Arial Narrow" panose="020B0606020202030204" pitchFamily="34" charset="0"/>
                </a:rPr>
                <a:t>Липиды</a:t>
              </a:r>
              <a:endParaRPr lang="ru-RU" sz="3200" i="1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21" name="Прямая соединительная линия 20"/>
            <p:cNvCxnSpPr>
              <a:stCxn id="20" idx="2"/>
            </p:cNvCxnSpPr>
            <p:nvPr/>
          </p:nvCxnSpPr>
          <p:spPr bwMode="auto">
            <a:xfrm>
              <a:off x="2736359" y="-535811"/>
              <a:ext cx="904850" cy="269578"/>
            </a:xfrm>
            <a:prstGeom prst="line">
              <a:avLst/>
            </a:prstGeom>
            <a:ln w="15875">
              <a:solidFill>
                <a:srgbClr val="000000"/>
              </a:solidFill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>
              <a:stCxn id="20" idx="2"/>
            </p:cNvCxnSpPr>
            <p:nvPr/>
          </p:nvCxnSpPr>
          <p:spPr bwMode="auto">
            <a:xfrm>
              <a:off x="2736359" y="-535811"/>
              <a:ext cx="1025954" cy="1515760"/>
            </a:xfrm>
            <a:prstGeom prst="line">
              <a:avLst/>
            </a:prstGeom>
            <a:ln w="15875">
              <a:solidFill>
                <a:srgbClr val="000000"/>
              </a:solidFill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348036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5825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Билипидный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слой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PC\Desktop\slide_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-904" b="21711"/>
          <a:stretch>
            <a:fillRect/>
          </a:stretch>
        </p:blipFill>
        <p:spPr bwMode="auto">
          <a:xfrm>
            <a:off x="785786" y="3000372"/>
            <a:ext cx="7858180" cy="3643338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85720" y="1000108"/>
            <a:ext cx="8858280" cy="192882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Фосфолипиды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расположены в два ряда, так , что их полярные  гидрофильные (притягивающие воду) концы «головки» - обращены наружу, а неполярные водоотталкивающие (гидрофобные) концы – «хвосты» – направлены внутрь друг к другу.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20827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Билипидный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слой – это подвижная текучая структура, весь объем клетки он ограничивает силами поверхностного натяжения.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Фосфолипиды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обладают боковой подвижностью. Жесткость мембраны определяет холестерин.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PC\Desktop\pic_7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421692"/>
            <a:ext cx="8929718" cy="4150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fsd.multiurok.ru/html/2018/12/16/s_5c161bdcb3480/1028183_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887" r="2658" b="28387"/>
          <a:stretch/>
        </p:blipFill>
        <p:spPr bwMode="auto">
          <a:xfrm>
            <a:off x="5039544" y="1412777"/>
            <a:ext cx="3995244" cy="281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Липиды</a:t>
            </a:r>
            <a:r>
              <a:rPr lang="ru-RU" sz="3200" dirty="0" smtClean="0">
                <a:solidFill>
                  <a:srgbClr val="00180B"/>
                </a:solidFill>
                <a:latin typeface="Arial Narrow" panose="020B0606020202030204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представлены в основном 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фосфолипидами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</a:p>
          <a:p>
            <a:pPr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Они </a:t>
            </a: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образуют 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двойной </a:t>
            </a:r>
            <a:r>
              <a:rPr lang="ru-RU" sz="3200" dirty="0" smtClean="0">
                <a:solidFill>
                  <a:srgbClr val="00180B"/>
                </a:solidFill>
                <a:latin typeface="Arial Narrow" panose="020B0606020202030204" pitchFamily="34" charset="0"/>
                <a:cs typeface="Times New Roman" pitchFamily="18" charset="0"/>
              </a:rPr>
              <a:t>(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билипидный</a:t>
            </a:r>
            <a:r>
              <a:rPr lang="ru-RU" sz="3200" dirty="0" smtClean="0">
                <a:solidFill>
                  <a:srgbClr val="00180B"/>
                </a:solidFill>
                <a:latin typeface="Arial Narrow" panose="020B0606020202030204" pitchFamily="34" charset="0"/>
                <a:cs typeface="Times New Roman" pitchFamily="18" charset="0"/>
              </a:rPr>
              <a:t>) 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слой – </a:t>
            </a: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основа мембраны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  <a:endParaRPr lang="ru-RU" sz="3200" dirty="0">
              <a:solidFill>
                <a:srgbClr val="000000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1458426" y="2276873"/>
            <a:ext cx="3581118" cy="1344151"/>
            <a:chOff x="-674076" y="2909761"/>
            <a:chExt cx="3581118" cy="1008113"/>
          </a:xfrm>
        </p:grpSpPr>
        <p:sp>
          <p:nvSpPr>
            <p:cNvPr id="14" name="TextBox 13"/>
            <p:cNvSpPr txBox="1"/>
            <p:nvPr/>
          </p:nvSpPr>
          <p:spPr>
            <a:xfrm>
              <a:off x="-674076" y="3121429"/>
              <a:ext cx="3382668" cy="438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i="1" dirty="0" smtClean="0">
                  <a:solidFill>
                    <a:srgbClr val="000000"/>
                  </a:solidFill>
                  <a:latin typeface="Arial Narrow" panose="020B0606020202030204" pitchFamily="34" charset="0"/>
                </a:rPr>
                <a:t>Билипидный слой</a:t>
              </a:r>
              <a:endParaRPr lang="ru-RU" sz="3200" i="1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8" name="Левая фигурная скобка 17"/>
            <p:cNvSpPr/>
            <p:nvPr/>
          </p:nvSpPr>
          <p:spPr>
            <a:xfrm>
              <a:off x="2548710" y="2909761"/>
              <a:ext cx="358332" cy="1008113"/>
            </a:xfrm>
            <a:prstGeom prst="leftBrac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 Narrow" panose="020B0606020202030204" pitchFamily="34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0334" y="3462260"/>
            <a:ext cx="48500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buClr>
                <a:srgbClr val="0070C0"/>
              </a:buClr>
            </a:pP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Особенности билипидного слоя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336" y="4693789"/>
            <a:ext cx="63001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1) Подвижен.</a:t>
            </a:r>
            <a:endParaRPr lang="ru-RU" sz="3200" dirty="0" smtClean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2) Способен к самозамыканию.</a:t>
            </a:r>
          </a:p>
          <a:p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3) Избирательная проницаемость.</a:t>
            </a:r>
          </a:p>
        </p:txBody>
      </p:sp>
    </p:spTree>
    <p:extLst>
      <p:ext uri="{BB962C8B-B14F-4D97-AF65-F5344CB8AC3E}">
        <p14:creationId xmlns:p14="http://schemas.microsoft.com/office/powerpoint/2010/main" xmlns="" val="2911838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buClr>
                <a:srgbClr val="0070C0"/>
              </a:buClr>
            </a:pPr>
            <a:r>
              <a:rPr lang="ru-RU" sz="40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Мембранные белки</a:t>
            </a:r>
            <a:endParaRPr lang="ru-RU" sz="4000" dirty="0">
              <a:solidFill>
                <a:srgbClr val="00180B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8" y="791470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i="1" dirty="0" smtClean="0">
                <a:ln w="1905"/>
                <a:solidFill>
                  <a:srgbClr val="7030A0"/>
                </a:solidFill>
                <a:latin typeface="Arial Narrow" panose="020B0606020202030204" pitchFamily="34" charset="0"/>
                <a:ea typeface="+mj-ea"/>
                <a:cs typeface="Times New Roman" pitchFamily="18" charset="0"/>
              </a:rPr>
              <a:t>Периферические</a:t>
            </a:r>
            <a:endParaRPr lang="ru-RU" sz="3600" i="1" dirty="0">
              <a:ln w="1905"/>
              <a:solidFill>
                <a:srgbClr val="7030A0"/>
              </a:solidFill>
              <a:latin typeface="Arial Narrow" panose="020B0606020202030204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878" y="1509313"/>
            <a:ext cx="45750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70C0"/>
              </a:buClr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Лежат на поверхности мембран.</a:t>
            </a:r>
            <a:endParaRPr lang="ru-RU" sz="3200" dirty="0">
              <a:latin typeface="Arial Narrow" panose="020B0606020202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74148" y="791470"/>
            <a:ext cx="4576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i="1" dirty="0" smtClean="0">
                <a:ln w="1905"/>
                <a:solidFill>
                  <a:srgbClr val="7030A0"/>
                </a:solidFill>
                <a:latin typeface="Arial Narrow" panose="020B0606020202030204" pitchFamily="34" charset="0"/>
                <a:ea typeface="+mj-ea"/>
                <a:cs typeface="Times New Roman" pitchFamily="18" charset="0"/>
              </a:rPr>
              <a:t>Интегральные</a:t>
            </a:r>
            <a:endParaRPr lang="ru-RU" sz="3600" i="1" dirty="0">
              <a:ln w="1905"/>
              <a:solidFill>
                <a:srgbClr val="7030A0"/>
              </a:solidFill>
              <a:latin typeface="Arial Narrow" panose="020B0606020202030204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4148" y="1562120"/>
            <a:ext cx="45698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70C0"/>
              </a:buClr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Встраиваются внутрь мембраны. </a:t>
            </a:r>
          </a:p>
          <a:p>
            <a:pPr algn="ctr">
              <a:buClr>
                <a:srgbClr val="0070C0"/>
              </a:buClr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Имеют каналы и поры.</a:t>
            </a:r>
            <a:endParaRPr lang="ru-RU" sz="3200" dirty="0"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1" y="3536264"/>
            <a:ext cx="33317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buClr>
                <a:srgbClr val="0070C0"/>
              </a:buClr>
            </a:pPr>
            <a:r>
              <a:rPr lang="ru-RU" sz="36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Функции  белков: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-2194" y="4458536"/>
            <a:ext cx="33500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1) транспортная,</a:t>
            </a:r>
          </a:p>
          <a:p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2</a:t>
            </a: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) ферментативная,</a:t>
            </a:r>
            <a:endParaRPr lang="ru-RU" sz="3200" dirty="0" smtClean="0">
              <a:solidFill>
                <a:srgbClr val="000000"/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3</a:t>
            </a: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) рецепторная.</a:t>
            </a:r>
            <a:endParaRPr lang="ru-RU" sz="3200" dirty="0" smtClean="0">
              <a:solidFill>
                <a:srgbClr val="000000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20" name="Picture 2" descr="https://fsd.multiurok.ru/html/2018/12/16/s_5c161bdcb3480/1028183_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887" r="2658" b="28387"/>
          <a:stretch/>
        </p:blipFill>
        <p:spPr bwMode="auto">
          <a:xfrm>
            <a:off x="4861452" y="3756146"/>
            <a:ext cx="3995244" cy="281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3491880" y="4008189"/>
            <a:ext cx="4680520" cy="2109111"/>
            <a:chOff x="1231402" y="4139906"/>
            <a:chExt cx="4680520" cy="2109110"/>
          </a:xfrm>
        </p:grpSpPr>
        <p:sp>
          <p:nvSpPr>
            <p:cNvPr id="22" name="TextBox 21"/>
            <p:cNvSpPr txBox="1"/>
            <p:nvPr/>
          </p:nvSpPr>
          <p:spPr>
            <a:xfrm>
              <a:off x="1231402" y="4139906"/>
              <a:ext cx="1296143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i="1" dirty="0" smtClean="0">
                  <a:solidFill>
                    <a:srgbClr val="000000"/>
                  </a:solidFill>
                  <a:latin typeface="Arial Narrow" panose="020B0606020202030204" pitchFamily="34" charset="0"/>
                </a:rPr>
                <a:t>Белки</a:t>
              </a:r>
              <a:endParaRPr lang="ru-RU" sz="3200" i="1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23" name="Прямая соединительная линия 22"/>
            <p:cNvCxnSpPr>
              <a:stCxn id="22" idx="2"/>
            </p:cNvCxnSpPr>
            <p:nvPr/>
          </p:nvCxnSpPr>
          <p:spPr bwMode="auto">
            <a:xfrm>
              <a:off x="1879474" y="4724681"/>
              <a:ext cx="4032448" cy="296070"/>
            </a:xfrm>
            <a:prstGeom prst="line">
              <a:avLst/>
            </a:prstGeom>
            <a:ln w="15875">
              <a:solidFill>
                <a:srgbClr val="000000"/>
              </a:solidFill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stCxn id="22" idx="2"/>
            </p:cNvCxnSpPr>
            <p:nvPr/>
          </p:nvCxnSpPr>
          <p:spPr bwMode="auto">
            <a:xfrm>
              <a:off x="1879474" y="4724681"/>
              <a:ext cx="3384376" cy="1044281"/>
            </a:xfrm>
            <a:prstGeom prst="line">
              <a:avLst/>
            </a:prstGeom>
            <a:ln w="15875">
              <a:solidFill>
                <a:srgbClr val="000000"/>
              </a:solidFill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>
              <a:stCxn id="22" idx="2"/>
            </p:cNvCxnSpPr>
            <p:nvPr/>
          </p:nvCxnSpPr>
          <p:spPr bwMode="auto">
            <a:xfrm>
              <a:off x="1879474" y="4724681"/>
              <a:ext cx="1944216" cy="1524335"/>
            </a:xfrm>
            <a:prstGeom prst="line">
              <a:avLst/>
            </a:prstGeom>
            <a:ln w="15875">
              <a:solidFill>
                <a:srgbClr val="000000"/>
              </a:solidFill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897029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72547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Белки мембраны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428736"/>
            <a:ext cx="264320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Интегральные (или трансмембранные)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868" y="1428736"/>
            <a:ext cx="271464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Полуинтегральные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(рецепторные)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43702" y="1428736"/>
            <a:ext cx="228601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Наружные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периферические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44" y="2643182"/>
            <a:ext cx="2928958" cy="25717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Tx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Проходят через всю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толщу мембраны</a:t>
            </a:r>
          </a:p>
          <a:p>
            <a:pPr>
              <a:buFontTx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Создают в мембране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гидрофильные поры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(транспорт веществ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072330" y="2643182"/>
            <a:ext cx="1928826" cy="328614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Лежат снаружи мембраны примыкая к ней,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Выполняют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многообразные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функции ферментов</a:t>
            </a:r>
          </a:p>
          <a:p>
            <a:pPr algn="ctr"/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14678" y="2643182"/>
            <a:ext cx="3714776" cy="335758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Tx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Погружены в толщу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Фосфолипидных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слоев лишь одним концом , а противоположный выходит наружу</a:t>
            </a:r>
          </a:p>
          <a:p>
            <a:pPr>
              <a:buFontTx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Выполняют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рецепторные функции – воспринимают химические сигналы и передают их на внутриклеточные белки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8596" y="5500702"/>
            <a:ext cx="2143140" cy="5000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Белки -переносчики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00166" y="6143644"/>
            <a:ext cx="2500330" cy="5000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Каналообразующие белки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16200000" flipH="1">
            <a:off x="2607455" y="5607859"/>
            <a:ext cx="571504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1607323" y="5393545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-6924" y="645074"/>
            <a:ext cx="449999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Углеводы 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представлены 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гликопротеинами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 и 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гликолипидами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</a:p>
          <a:p>
            <a:pPr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Образуют </a:t>
            </a:r>
            <a:r>
              <a:rPr lang="ru-RU" sz="3200" b="1" i="1" u="sng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гликокаликс</a:t>
            </a:r>
            <a:r>
              <a:rPr lang="ru-RU" sz="3200" dirty="0" smtClean="0">
                <a:solidFill>
                  <a:srgbClr val="00180B"/>
                </a:solidFill>
                <a:latin typeface="Arial Narrow" panose="020B0606020202030204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– периферическая часть мембраны.</a:t>
            </a:r>
            <a:r>
              <a:rPr lang="ru-RU" sz="3200" i="1" dirty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 </a:t>
            </a:r>
            <a:endParaRPr lang="ru-RU" sz="3200" i="1" dirty="0" smtClean="0">
              <a:solidFill>
                <a:srgbClr val="0070C0"/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Функция</a:t>
            </a:r>
            <a:r>
              <a:rPr lang="ru-RU" sz="3200" i="1" dirty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:</a:t>
            </a: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 распознавание 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клеток.</a:t>
            </a:r>
            <a:endParaRPr lang="ru-RU" sz="3200" dirty="0">
              <a:solidFill>
                <a:srgbClr val="000000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13" name="Picture 2" descr="https://fsd.multiurok.ru/html/2018/12/16/s_5c161bdcb3480/1028183_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887" r="2658" b="28387"/>
          <a:stretch/>
        </p:blipFill>
        <p:spPr bwMode="auto">
          <a:xfrm>
            <a:off x="4896220" y="2468894"/>
            <a:ext cx="3995244" cy="281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5903642" y="892604"/>
            <a:ext cx="2502030" cy="1824035"/>
            <a:chOff x="778933" y="5245243"/>
            <a:chExt cx="2502030" cy="1824034"/>
          </a:xfrm>
        </p:grpSpPr>
        <p:sp>
          <p:nvSpPr>
            <p:cNvPr id="10" name="TextBox 9"/>
            <p:cNvSpPr txBox="1"/>
            <p:nvPr/>
          </p:nvSpPr>
          <p:spPr>
            <a:xfrm>
              <a:off x="1513207" y="5245243"/>
              <a:ext cx="176775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i="1" dirty="0" smtClean="0">
                  <a:solidFill>
                    <a:srgbClr val="000000"/>
                  </a:solidFill>
                  <a:latin typeface="Arial Narrow" panose="020B0606020202030204" pitchFamily="34" charset="0"/>
                </a:rPr>
                <a:t>Углеводы</a:t>
              </a:r>
              <a:endParaRPr lang="ru-RU" sz="3200" i="1" dirty="0">
                <a:solidFill>
                  <a:srgbClr val="000000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11" name="Прямая соединительная линия 10"/>
            <p:cNvCxnSpPr>
              <a:stCxn id="10" idx="2"/>
            </p:cNvCxnSpPr>
            <p:nvPr/>
          </p:nvCxnSpPr>
          <p:spPr bwMode="auto">
            <a:xfrm flipH="1">
              <a:off x="778933" y="5830018"/>
              <a:ext cx="1618152" cy="1239259"/>
            </a:xfrm>
            <a:prstGeom prst="line">
              <a:avLst/>
            </a:prstGeom>
            <a:ln w="15875">
              <a:solidFill>
                <a:srgbClr val="000000"/>
              </a:solidFill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>
              <a:stCxn id="10" idx="2"/>
            </p:cNvCxnSpPr>
            <p:nvPr/>
          </p:nvCxnSpPr>
          <p:spPr bwMode="auto">
            <a:xfrm>
              <a:off x="2397085" y="5830018"/>
              <a:ext cx="614095" cy="1101858"/>
            </a:xfrm>
            <a:prstGeom prst="line">
              <a:avLst/>
            </a:prstGeom>
            <a:ln w="15875">
              <a:solidFill>
                <a:srgbClr val="000000"/>
              </a:solidFill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059634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Поверхностный слой клетки – это трехслойное образование: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Font typeface="Arial" pitchFamily="34" charset="0"/>
              <a:buAutoNum type="arabicPeriod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Плазматическая мембрана.</a:t>
            </a:r>
          </a:p>
          <a:p>
            <a:pPr marL="514350" indent="-514350">
              <a:buAutoNum type="arabicPeriod"/>
            </a:pP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Надмембранный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комплекс, или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гликокаликс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Субмембранный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слой – прилегает к цитоплазме.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72560" cy="215423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Надмембранный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комплекс –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гликокаликс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молекулы олигосахаридов, полисахаридов, связанных с мембранными белками и липидами,  образуют цепочки гликопротеинов и гликолипидов. 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286364"/>
            <a:ext cx="8786842" cy="14287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Гликокаликс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выполняет: рецепторную и маркерную функции, а также участвует в обеспечении избирательности транспорта веществ и пристеночном (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примембранном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пищеварении.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090102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500306"/>
            <a:ext cx="8429684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65403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гликокаликса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86874" cy="571501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42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1 . </a:t>
            </a:r>
            <a:r>
              <a:rPr lang="ru-RU" sz="4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Рецепторная</a:t>
            </a:r>
            <a:r>
              <a:rPr lang="ru-RU" sz="4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 получение и преобразование химических сигналов из окружающей среды, рецепторы тканевой несовместимости ). Например: группа крови человека определяется присутствием или отсутствием одного из двух олигосахаридов на внешней стороне мембраны эритроцитов.</a:t>
            </a:r>
          </a:p>
          <a:p>
            <a:pPr>
              <a:buNone/>
            </a:pPr>
            <a:r>
              <a:rPr lang="ru-RU" sz="4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2 .</a:t>
            </a:r>
            <a:r>
              <a:rPr lang="ru-RU" sz="4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Транспортная.</a:t>
            </a:r>
          </a:p>
          <a:p>
            <a:pPr>
              <a:buNone/>
            </a:pPr>
            <a:r>
              <a:rPr lang="ru-RU" sz="4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Адсорбция гидролитических ферментов </a:t>
            </a:r>
            <a:r>
              <a:rPr lang="ru-RU" sz="4200" b="1" i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микроворсинок</a:t>
            </a:r>
            <a:r>
              <a:rPr lang="ru-RU" sz="4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тонкого кишечника</a:t>
            </a:r>
            <a:r>
              <a:rPr lang="ru-RU" sz="4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фагоцитоз </a:t>
            </a:r>
            <a:r>
              <a:rPr lang="ru-RU" sz="4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пищевых комочков ( пристеночное пищеварение )</a:t>
            </a:r>
          </a:p>
          <a:p>
            <a:pPr>
              <a:buNone/>
            </a:pPr>
            <a:r>
              <a:rPr lang="ru-RU" sz="4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4 .</a:t>
            </a:r>
            <a:r>
              <a:rPr lang="ru-RU" sz="4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Создание отрицательного заряда</a:t>
            </a:r>
            <a:r>
              <a:rPr lang="ru-RU" sz="4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мембране ( эритроциты ) , препятствующего их слипанию (агглютинации )</a:t>
            </a:r>
          </a:p>
          <a:p>
            <a:pPr>
              <a:buNone/>
            </a:pPr>
            <a:r>
              <a:rPr lang="ru-RU" sz="4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5 . </a:t>
            </a:r>
            <a:r>
              <a:rPr lang="ru-RU" sz="4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Маркеры</a:t>
            </a:r>
            <a:r>
              <a:rPr lang="ru-RU" sz="4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, придающие специфичность и индивидуальность поверхности клеток.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57224" y="428604"/>
            <a:ext cx="2928958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Пассивный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628" y="428604"/>
            <a:ext cx="3143272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Активный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34" y="1285860"/>
            <a:ext cx="3429024" cy="121444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затрат энергии АТФ. От большей концентрации к меньшей. (по градиенту концентрации)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43504" y="1428736"/>
            <a:ext cx="3500462" cy="114300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затратой энергии АТФ. От меньшей концентрации к большей.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1214414" y="2643182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357422" y="2643182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214282" y="3643314"/>
            <a:ext cx="2143140" cy="114300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Диффузия 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Газы, гидрофобные вещества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00298" y="3643314"/>
            <a:ext cx="2000264" cy="107157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Осмос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Транспорт воды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15008" y="2786058"/>
            <a:ext cx="2357454" cy="64294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цитоз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0628" y="3786190"/>
            <a:ext cx="1643074" cy="64294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Эндо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клетки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072330" y="3786190"/>
            <a:ext cx="1571636" cy="64294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Экзо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клетки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rot="10800000" flipV="1">
            <a:off x="6286512" y="3500438"/>
            <a:ext cx="285752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7215206" y="3500438"/>
            <a:ext cx="285752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1214414" y="5286388"/>
            <a:ext cx="3571900" cy="128588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Фагоцитоз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Твердые частицы, амеба, лейкоцит, частицы краска при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татуаже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000628" y="5286388"/>
            <a:ext cx="2071702" cy="121444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Пиноцитоз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Растворенные вещества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rot="10800000" flipV="1">
            <a:off x="4286248" y="4572008"/>
            <a:ext cx="928694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5857884" y="4857760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7215206" y="5286388"/>
            <a:ext cx="1500198" cy="121444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Натрий-калиевый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насос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углом 25"/>
          <p:cNvSpPr/>
          <p:nvPr/>
        </p:nvSpPr>
        <p:spPr>
          <a:xfrm flipH="1" flipV="1">
            <a:off x="8786842" y="3000372"/>
            <a:ext cx="142876" cy="2857520"/>
          </a:xfrm>
          <a:prstGeom prst="ben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305800" cy="255587"/>
          </a:xfrm>
        </p:spPr>
        <p:txBody>
          <a:bodyPr>
            <a:normAutofit fontScale="90000"/>
          </a:bodyPr>
          <a:lstStyle/>
          <a:p>
            <a:r>
              <a:rPr lang="ru-RU" sz="4000" b="1" u="sng">
                <a:solidFill>
                  <a:srgbClr val="000000"/>
                </a:solidFill>
                <a:effectLst/>
              </a:rPr>
              <a:t>Пассивный транспорт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43000"/>
            <a:ext cx="8915400" cy="5486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600" b="1" u="sng" dirty="0">
                <a:solidFill>
                  <a:srgbClr val="000000"/>
                </a:solidFill>
                <a:effectLst/>
                <a:latin typeface="Arial" charset="0"/>
              </a:rPr>
              <a:t>простая диффузия</a:t>
            </a:r>
            <a:r>
              <a:rPr lang="ru-RU" sz="2600" b="1" dirty="0">
                <a:solidFill>
                  <a:srgbClr val="000000"/>
                </a:solidFill>
                <a:effectLst/>
                <a:latin typeface="Arial" charset="0"/>
              </a:rPr>
              <a:t> – без посредство других агентов</a:t>
            </a:r>
          </a:p>
          <a:p>
            <a:pPr>
              <a:buFont typeface="Wingdings" pitchFamily="2" charset="2"/>
              <a:buNone/>
            </a:pPr>
            <a:endParaRPr lang="ru-RU" sz="1000" b="1" dirty="0">
              <a:solidFill>
                <a:srgbClr val="000000"/>
              </a:solidFill>
              <a:effectLst/>
              <a:latin typeface="Arial" charset="0"/>
            </a:endParaRPr>
          </a:p>
          <a:p>
            <a:r>
              <a:rPr lang="ru-RU" sz="2600" b="1" dirty="0">
                <a:solidFill>
                  <a:srgbClr val="000000"/>
                </a:solidFill>
                <a:effectLst/>
                <a:latin typeface="Arial" charset="0"/>
              </a:rPr>
              <a:t>низкомолекулярные гидрофобные соединения (жирные кислоты, мочевина)</a:t>
            </a:r>
          </a:p>
          <a:p>
            <a:pPr>
              <a:buFont typeface="Wingdings" pitchFamily="2" charset="2"/>
              <a:buNone/>
            </a:pPr>
            <a:endParaRPr lang="ru-RU" sz="1000" b="1" dirty="0">
              <a:solidFill>
                <a:srgbClr val="000000"/>
              </a:solidFill>
              <a:effectLst/>
              <a:latin typeface="Arial" charset="0"/>
            </a:endParaRPr>
          </a:p>
          <a:p>
            <a:r>
              <a:rPr lang="ru-RU" sz="2600" b="1" dirty="0">
                <a:solidFill>
                  <a:srgbClr val="000000"/>
                </a:solidFill>
                <a:effectLst/>
                <a:latin typeface="Arial" charset="0"/>
              </a:rPr>
              <a:t>небольшие нейтральные молекулы (вода, углекислый газ, кислород)</a:t>
            </a:r>
          </a:p>
          <a:p>
            <a:pPr>
              <a:buFont typeface="Wingdings" pitchFamily="2" charset="2"/>
              <a:buNone/>
            </a:pPr>
            <a:endParaRPr lang="ru-RU" sz="2600" b="1" u="sng" dirty="0">
              <a:solidFill>
                <a:srgbClr val="000000"/>
              </a:solidFill>
              <a:effectLst/>
              <a:latin typeface="Arial" charset="0"/>
            </a:endParaRPr>
          </a:p>
          <a:p>
            <a:pPr>
              <a:buFont typeface="Wingdings" pitchFamily="2" charset="2"/>
              <a:buNone/>
            </a:pPr>
            <a:r>
              <a:rPr lang="ru-RU" sz="2600" b="1" u="sng" dirty="0">
                <a:solidFill>
                  <a:srgbClr val="000000"/>
                </a:solidFill>
                <a:effectLst/>
                <a:latin typeface="Arial" charset="0"/>
              </a:rPr>
              <a:t>облегченная диффузия</a:t>
            </a:r>
            <a:r>
              <a:rPr lang="ru-RU" sz="2600" b="1" dirty="0">
                <a:solidFill>
                  <a:srgbClr val="000000"/>
                </a:solidFill>
                <a:effectLst/>
                <a:latin typeface="Arial" charset="0"/>
              </a:rPr>
              <a:t> – при участии специальных </a:t>
            </a:r>
          </a:p>
          <a:p>
            <a:pPr>
              <a:buFont typeface="Wingdings" pitchFamily="2" charset="2"/>
              <a:buNone/>
            </a:pPr>
            <a:r>
              <a:rPr lang="ru-RU" sz="2600" b="1" dirty="0">
                <a:solidFill>
                  <a:srgbClr val="000000"/>
                </a:solidFill>
                <a:effectLst/>
                <a:latin typeface="Arial" charset="0"/>
              </a:rPr>
              <a:t>интегральных белков – </a:t>
            </a:r>
            <a:r>
              <a:rPr lang="ru-RU" sz="2600" b="1" u="sng" dirty="0" err="1">
                <a:solidFill>
                  <a:srgbClr val="000000"/>
                </a:solidFill>
                <a:effectLst/>
                <a:latin typeface="Arial" charset="0"/>
              </a:rPr>
              <a:t>транслоказ</a:t>
            </a:r>
            <a:r>
              <a:rPr lang="ru-RU" sz="2600" b="1" dirty="0">
                <a:solidFill>
                  <a:srgbClr val="000000"/>
                </a:solidFill>
                <a:effectLst/>
                <a:latin typeface="Arial" charset="0"/>
              </a:rPr>
              <a:t>:</a:t>
            </a:r>
            <a:endParaRPr lang="ru-RU" sz="1000" b="1" dirty="0">
              <a:solidFill>
                <a:srgbClr val="000000"/>
              </a:solidFill>
              <a:effectLst/>
              <a:latin typeface="Arial" charset="0"/>
            </a:endParaRPr>
          </a:p>
          <a:p>
            <a:r>
              <a:rPr lang="ru-RU" sz="2600" b="1" dirty="0">
                <a:solidFill>
                  <a:srgbClr val="000000"/>
                </a:solidFill>
                <a:effectLst/>
                <a:latin typeface="Arial" charset="0"/>
              </a:rPr>
              <a:t>ионные каналы</a:t>
            </a:r>
          </a:p>
          <a:p>
            <a:r>
              <a:rPr lang="ru-RU" sz="2600" b="1" dirty="0">
                <a:solidFill>
                  <a:srgbClr val="000000"/>
                </a:solidFill>
                <a:effectLst/>
                <a:latin typeface="Arial" charset="0"/>
              </a:rPr>
              <a:t>белки-переносчики</a:t>
            </a:r>
          </a:p>
        </p:txBody>
      </p:sp>
    </p:spTree>
    <p:extLst>
      <p:ext uri="{BB962C8B-B14F-4D97-AF65-F5344CB8AC3E}">
        <p14:creationId xmlns:p14="http://schemas.microsoft.com/office/powerpoint/2010/main" xmlns="" val="410188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141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4000" b="1" i="1" dirty="0">
                <a:solidFill>
                  <a:srgbClr val="0070C0"/>
                </a:solidFill>
                <a:latin typeface="Arial Narrow" panose="020B0606020202030204" pitchFamily="34" charset="0"/>
                <a:ea typeface="+mj-ea"/>
                <a:cs typeface="+mj-cs"/>
              </a:rPr>
              <a:t>Транспорт </a:t>
            </a:r>
            <a:r>
              <a:rPr lang="ru-RU" altLang="ru-RU" sz="4000" b="1" i="1" dirty="0" smtClean="0">
                <a:solidFill>
                  <a:srgbClr val="0070C0"/>
                </a:solidFill>
                <a:latin typeface="Arial Narrow" panose="020B0606020202030204" pitchFamily="34" charset="0"/>
                <a:ea typeface="+mj-ea"/>
                <a:cs typeface="+mj-cs"/>
              </a:rPr>
              <a:t>веществ</a:t>
            </a:r>
            <a:endParaRPr lang="ru-RU" altLang="ru-RU" sz="4000" b="1" i="1" dirty="0">
              <a:solidFill>
                <a:srgbClr val="0070C0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2054" name="Picture 6" descr="https://cf.ppt-online.org/files/slide/4/48xyJL1HQhbopPl2VkcweBFqKMiUO0EfTgYRu9/slide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91" t="27553" r="63568" b="31694"/>
          <a:stretch/>
        </p:blipFill>
        <p:spPr bwMode="auto">
          <a:xfrm>
            <a:off x="6228185" y="941221"/>
            <a:ext cx="1929771" cy="575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496671"/>
            <a:ext cx="55801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Clr>
                <a:srgbClr val="00B050"/>
              </a:buClr>
            </a:pPr>
            <a:r>
              <a:rPr lang="ru-RU" sz="3200" b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1) 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Простая диффузия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</a:p>
          <a:p>
            <a:pPr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Из области с высокой концентрацией в область с низкой концентрацией.</a:t>
            </a:r>
          </a:p>
          <a:p>
            <a:pPr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Небольшие молекулы и жирорастворимые вещества.</a:t>
            </a:r>
          </a:p>
        </p:txBody>
      </p:sp>
    </p:spTree>
    <p:extLst>
      <p:ext uri="{BB962C8B-B14F-4D97-AF65-F5344CB8AC3E}">
        <p14:creationId xmlns:p14="http://schemas.microsoft.com/office/powerpoint/2010/main" xmlns="" val="1278289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2430" y="1"/>
            <a:ext cx="91664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i="1" u="sng" dirty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Осмос</a:t>
            </a: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 – диффузия воды.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3923646"/>
            <a:ext cx="57241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i="1" u="sng" dirty="0">
                <a:solidFill>
                  <a:srgbClr val="0070C0"/>
                </a:solidFill>
                <a:latin typeface="Arial Narrow" panose="020B0606020202030204" pitchFamily="34" charset="0"/>
                <a:ea typeface="+mj-ea"/>
                <a:cs typeface="+mj-cs"/>
              </a:rPr>
              <a:t>Плазмолиз</a:t>
            </a:r>
            <a:r>
              <a:rPr lang="ru-RU" sz="32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 – явление отставания цитоплазмы от клеточной стенки в гипертоническом (концентрированном) растворе. </a:t>
            </a:r>
          </a:p>
        </p:txBody>
      </p:sp>
      <p:pic>
        <p:nvPicPr>
          <p:cNvPr id="5" name="Picture 2" descr="https://slideplayer.biz.tr/slide/10821141/38/images/7/Plazmoliz+Deplazmoliz+So%C4%9Fan+k%C3%B6k+h%C3%BCcres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55" t="3175" r="41737" b="51547"/>
          <a:stretch>
            <a:fillRect/>
          </a:stretch>
        </p:blipFill>
        <p:spPr bwMode="auto">
          <a:xfrm>
            <a:off x="5724129" y="4164271"/>
            <a:ext cx="3092497" cy="262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73" y="891914"/>
            <a:ext cx="8426000" cy="291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0830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C\Desktop\ef92cf00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5106" y="428604"/>
            <a:ext cx="8200298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cf.ppt-online.org/files/slide/4/48xyJL1HQhbopPl2VkcweBFqKMiUO0EfTgYRu9/slide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057" t="27553" r="43265" b="31694"/>
          <a:stretch/>
        </p:blipFill>
        <p:spPr bwMode="auto">
          <a:xfrm>
            <a:off x="5940153" y="386312"/>
            <a:ext cx="3001211" cy="620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" y="1549776"/>
            <a:ext cx="594015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buClr>
                <a:srgbClr val="00B050"/>
              </a:buClr>
            </a:pPr>
            <a:r>
              <a:rPr lang="ru-RU" sz="3200" b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2) 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Пассивный транспорт 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или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 облегчённая диффузия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С </a:t>
            </a: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помощью 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белковых каналов, </a:t>
            </a: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без затраты 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энергии.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Заряженные ионы и полярные молекулы</a:t>
            </a: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30908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PC\Desktop\72abac531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312" y="571480"/>
            <a:ext cx="8488596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4187"/>
          </a:xfrm>
        </p:spPr>
        <p:txBody>
          <a:bodyPr>
            <a:normAutofit fontScale="90000"/>
          </a:bodyPr>
          <a:lstStyle/>
          <a:p>
            <a:r>
              <a:rPr lang="ru-RU" sz="4000" b="1" u="sng">
                <a:solidFill>
                  <a:srgbClr val="000000"/>
                </a:solidFill>
                <a:effectLst/>
              </a:rPr>
              <a:t>Активный транспорт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534400" cy="51054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sz="10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90000"/>
              </a:lnSpc>
            </a:pPr>
            <a:r>
              <a:rPr lang="ru-RU" sz="2800" b="1">
                <a:solidFill>
                  <a:srgbClr val="000000"/>
                </a:solidFill>
                <a:effectLst/>
                <a:latin typeface="Arial" charset="0"/>
              </a:rPr>
              <a:t>несет затраты энергии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1000" b="1">
                <a:solidFill>
                  <a:srgbClr val="000000"/>
                </a:solidFill>
                <a:effectLst/>
                <a:latin typeface="Arial" charset="0"/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ru-RU" sz="2800" b="1">
                <a:solidFill>
                  <a:srgbClr val="000000"/>
                </a:solidFill>
                <a:effectLst/>
                <a:latin typeface="Arial" charset="0"/>
              </a:rPr>
              <a:t>идет против градиента концентраций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1000" b="1">
                <a:solidFill>
                  <a:srgbClr val="000000"/>
                </a:solidFill>
                <a:effectLst/>
                <a:latin typeface="Arial" charset="0"/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ru-RU" sz="2800" b="1">
                <a:solidFill>
                  <a:srgbClr val="000000"/>
                </a:solidFill>
                <a:effectLst/>
                <a:latin typeface="Arial" charset="0"/>
              </a:rPr>
              <a:t>происходит только при участии белков-переносчиков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10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90000"/>
              </a:lnSpc>
            </a:pPr>
            <a:r>
              <a:rPr lang="ru-RU" sz="2800" b="1" u="sng">
                <a:solidFill>
                  <a:srgbClr val="000000"/>
                </a:solidFill>
                <a:effectLst/>
                <a:latin typeface="Arial" charset="0"/>
              </a:rPr>
              <a:t>унипорт</a:t>
            </a:r>
            <a:r>
              <a:rPr lang="ru-RU" sz="2800" b="1">
                <a:solidFill>
                  <a:srgbClr val="000000"/>
                </a:solidFill>
                <a:effectLst/>
                <a:latin typeface="Arial" charset="0"/>
              </a:rPr>
              <a:t> – перенос одного вещества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12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90000"/>
              </a:lnSpc>
            </a:pPr>
            <a:r>
              <a:rPr lang="ru-RU" sz="2800" b="1" u="sng">
                <a:solidFill>
                  <a:srgbClr val="000000"/>
                </a:solidFill>
                <a:effectLst/>
                <a:latin typeface="Arial" charset="0"/>
              </a:rPr>
              <a:t>симпорт</a:t>
            </a:r>
            <a:r>
              <a:rPr lang="ru-RU" sz="2800" b="1">
                <a:solidFill>
                  <a:srgbClr val="000000"/>
                </a:solidFill>
                <a:effectLst/>
                <a:latin typeface="Arial" charset="0"/>
              </a:rPr>
              <a:t> – перенос двух веществ в одном направлении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12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90000"/>
              </a:lnSpc>
            </a:pPr>
            <a:r>
              <a:rPr lang="ru-RU" sz="2800" b="1" u="sng">
                <a:solidFill>
                  <a:srgbClr val="000000"/>
                </a:solidFill>
                <a:effectLst/>
                <a:latin typeface="Arial" charset="0"/>
              </a:rPr>
              <a:t>антипорт</a:t>
            </a:r>
            <a:r>
              <a:rPr lang="ru-RU" sz="2800" b="1">
                <a:solidFill>
                  <a:srgbClr val="000000"/>
                </a:solidFill>
                <a:effectLst/>
                <a:latin typeface="Arial" charset="0"/>
              </a:rPr>
              <a:t> – перенос двух веществ в противоположных направлениях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b="1">
              <a:solidFill>
                <a:srgbClr val="000000"/>
              </a:solidFill>
              <a:effectLst/>
              <a:latin typeface="Arial" charset="0"/>
            </a:endParaRPr>
          </a:p>
          <a:p>
            <a:pPr>
              <a:lnSpc>
                <a:spcPct val="90000"/>
              </a:lnSpc>
            </a:pPr>
            <a:endParaRPr lang="ru-RU" sz="2800" b="1">
              <a:solidFill>
                <a:srgbClr val="00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330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2203" y="486888"/>
            <a:ext cx="7998773" cy="5973289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2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Клеточная </a:t>
            </a:r>
            <a:r>
              <a:rPr lang="ru-RU" sz="3200" b="1" i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мембра́на</a:t>
            </a:r>
            <a:r>
              <a:rPr lang="ru-RU" sz="32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/>
              <a:t>(также </a:t>
            </a:r>
            <a:r>
              <a:rPr lang="ru-RU" sz="3200" dirty="0" err="1"/>
              <a:t>цитолемма</a:t>
            </a:r>
            <a:r>
              <a:rPr lang="ru-RU" sz="3200" dirty="0"/>
              <a:t>, плазмолемма, или плазматическая мембрана) — эластическая молекулярная структура, состоящая из белков и липидов. Отделяет содержимое любой клетки от внешней среды, обеспечивая её целостность; регулирует обмен между клеткой и средой; внутриклеточные мембраны разделяют клетку на специализированные замкнутые отсеки — </a:t>
            </a:r>
            <a:r>
              <a:rPr lang="ru-RU" sz="3200" dirty="0" err="1"/>
              <a:t>компартменты</a:t>
            </a:r>
            <a:r>
              <a:rPr lang="ru-RU" sz="3200" dirty="0"/>
              <a:t> или органеллы, в которых поддерживаются определённые условия среды.</a:t>
            </a:r>
          </a:p>
        </p:txBody>
      </p:sp>
    </p:spTree>
    <p:extLst>
      <p:ext uri="{BB962C8B-B14F-4D97-AF65-F5344CB8AC3E}">
        <p14:creationId xmlns:p14="http://schemas.microsoft.com/office/powerpoint/2010/main" xmlns="" val="493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" y="-5614"/>
            <a:ext cx="478802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buClr>
                <a:srgbClr val="00B050"/>
              </a:buClr>
            </a:pPr>
            <a:r>
              <a:rPr lang="ru-RU" sz="3200" b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3) 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Активный</a:t>
            </a:r>
            <a:r>
              <a:rPr lang="ru-RU" sz="3200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 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транспорт</a:t>
            </a:r>
            <a:r>
              <a:rPr lang="ru-RU" sz="3200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С помощью белков-переносчиков, из области с меньшей концентрацией в область с большей концентрацией вещества, с затратой энергии АТФ.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i="1" u="sng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Натри-калиевый насос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 – перенос  3</a:t>
            </a:r>
            <a:r>
              <a:rPr lang="en-US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Na</a:t>
            </a:r>
            <a:r>
              <a:rPr lang="ru-RU" sz="3200" baseline="300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+</a:t>
            </a:r>
            <a:r>
              <a:rPr lang="en-US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из клетки и 2</a:t>
            </a:r>
            <a:r>
              <a:rPr lang="en-US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K</a:t>
            </a:r>
            <a:r>
              <a:rPr lang="ru-RU" sz="3200" baseline="300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+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 в клетку.</a:t>
            </a:r>
            <a:endParaRPr lang="ru-RU" sz="3200" dirty="0">
              <a:solidFill>
                <a:srgbClr val="000000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6148" name="Picture 4" descr="https://cf.ppt-online.org/files/slide/y/YHohe0NP5rM2nWjOIAKiqfSVGDtF3LwUd7QXR6/slide-5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88" t="31795" r="11563" b="7134"/>
          <a:stretch/>
        </p:blipFill>
        <p:spPr bwMode="auto">
          <a:xfrm>
            <a:off x="4572000" y="1124745"/>
            <a:ext cx="4572000" cy="432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1098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46643"/>
            <a:ext cx="3635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buClr>
                <a:srgbClr val="0070C0"/>
              </a:buClr>
            </a:pPr>
            <a:r>
              <a:rPr lang="ru-RU" sz="3200" b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4) </a:t>
            </a:r>
            <a:r>
              <a:rPr lang="ru-RU" sz="3200" i="1" u="sng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Эндоцитоз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 (впячивания мембраны):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i="1" u="sng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фагоцитоз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 – поглощение твёрдых частиц;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i="1" u="sng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пиноцитоз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 – поглощение жидкостей.</a:t>
            </a:r>
          </a:p>
        </p:txBody>
      </p:sp>
      <p:pic>
        <p:nvPicPr>
          <p:cNvPr id="10" name="Picture 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308"/>
          <a:stretch/>
        </p:blipFill>
        <p:spPr bwMode="auto">
          <a:xfrm>
            <a:off x="3491881" y="0"/>
            <a:ext cx="3489025" cy="343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715" r="572"/>
          <a:stretch/>
        </p:blipFill>
        <p:spPr bwMode="auto">
          <a:xfrm>
            <a:off x="5655766" y="3426448"/>
            <a:ext cx="3488235" cy="343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0900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i="1" u="sng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Экзоцитоз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 – выведение продуктов обмена веществ и жидких секретов.</a:t>
            </a:r>
            <a:endParaRPr lang="ru-RU" sz="3200" dirty="0">
              <a:solidFill>
                <a:srgbClr val="000000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88840"/>
            <a:ext cx="4963098" cy="466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943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/>
              <a:t>Функции плазматической мембраны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60575"/>
            <a:ext cx="8229600" cy="40655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Поддерживает содержимое клетки в ограниченном объеме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Обуславливает различия в химическом составе между клеткой и внеклеточной средой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Транспорт веществ в клетку и из клетки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Обмен сигналами между клетками, клетками и средой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smtClean="0"/>
              <a:t>Межклеточные контакты</a:t>
            </a:r>
          </a:p>
        </p:txBody>
      </p:sp>
    </p:spTree>
    <p:extLst>
      <p:ext uri="{BB962C8B-B14F-4D97-AF65-F5344CB8AC3E}">
        <p14:creationId xmlns:p14="http://schemas.microsoft.com/office/powerpoint/2010/main" xmlns="" val="16121828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8243888" cy="69215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800" dirty="0" smtClean="0"/>
              <a:t>Нарушение транспорта ионов. </a:t>
            </a:r>
            <a:r>
              <a:rPr lang="ru-RU" altLang="ru-RU" sz="2800" dirty="0" err="1" smtClean="0"/>
              <a:t>Муковисцидоз</a:t>
            </a:r>
            <a:endParaRPr lang="ru-RU" altLang="ru-RU" sz="2800" dirty="0" smtClean="0"/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0" y="5084763"/>
            <a:ext cx="9144000" cy="10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r>
              <a:rPr lang="ru-RU" altLang="ru-RU"/>
              <a:t>Из-за мутации в гене </a:t>
            </a:r>
            <a:r>
              <a:rPr lang="en-US" altLang="ru-RU"/>
              <a:t>CFTR</a:t>
            </a:r>
            <a:r>
              <a:rPr lang="ru-RU" altLang="ru-RU"/>
              <a:t> нарушается структура белка </a:t>
            </a:r>
            <a:r>
              <a:rPr lang="en-US" altLang="ru-RU"/>
              <a:t>CFTR</a:t>
            </a:r>
            <a:r>
              <a:rPr lang="ru-RU" altLang="ru-RU"/>
              <a:t>, который является интегральным белком плазматической мембраны и участвует в транспорте ионов. Измененная структура белка </a:t>
            </a:r>
            <a:r>
              <a:rPr lang="en-US" altLang="ru-RU"/>
              <a:t>CFTR</a:t>
            </a:r>
            <a:r>
              <a:rPr lang="ru-RU" altLang="ru-RU"/>
              <a:t> нарушает транспорт ионов хлора, их концентрация в клетке увеличивается. В итоге, слизь, вырабатываемая железами, становится очень вязкой. </a:t>
            </a:r>
          </a:p>
        </p:txBody>
      </p:sp>
      <p:pic>
        <p:nvPicPr>
          <p:cNvPr id="25604" name="Picture 5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93800"/>
            <a:ext cx="3959225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6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8150" y="1103313"/>
            <a:ext cx="4716463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598253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331788"/>
          </a:xfrm>
        </p:spPr>
        <p:txBody>
          <a:bodyPr>
            <a:normAutofit fontScale="90000"/>
          </a:bodyPr>
          <a:lstStyle/>
          <a:p>
            <a:r>
              <a:rPr lang="ru-RU" sz="4000" b="1" u="sng">
                <a:solidFill>
                  <a:srgbClr val="000000"/>
                </a:solidFill>
                <a:effectLst/>
              </a:rPr>
              <a:t>Основные свойства мембран: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47800"/>
            <a:ext cx="8229600" cy="4530725"/>
          </a:xfrm>
        </p:spPr>
        <p:txBody>
          <a:bodyPr/>
          <a:lstStyle/>
          <a:p>
            <a:pPr algn="ctr"/>
            <a:r>
              <a:rPr lang="ru-RU" b="1">
                <a:solidFill>
                  <a:srgbClr val="000000"/>
                </a:solidFill>
                <a:effectLst/>
                <a:latin typeface="Arial" charset="0"/>
              </a:rPr>
              <a:t>1) </a:t>
            </a:r>
            <a:r>
              <a:rPr lang="ru-RU" b="1" u="sng">
                <a:solidFill>
                  <a:srgbClr val="000000"/>
                </a:solidFill>
                <a:effectLst/>
                <a:latin typeface="Arial" charset="0"/>
              </a:rPr>
              <a:t>Замкнутость</a:t>
            </a:r>
            <a:r>
              <a:rPr lang="ru-RU" b="1">
                <a:solidFill>
                  <a:srgbClr val="000000"/>
                </a:solidFill>
                <a:effectLst/>
                <a:latin typeface="Arial" charset="0"/>
              </a:rPr>
              <a:t> – липидные бислои всегда самостоятельно замыкаются на себя с образованием полностью отграниченных отсеков</a:t>
            </a:r>
          </a:p>
          <a:p>
            <a:pPr algn="ctr">
              <a:buFont typeface="Wingdings" pitchFamily="2" charset="2"/>
              <a:buNone/>
            </a:pPr>
            <a:endParaRPr lang="ru-RU" sz="12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/>
            <a:r>
              <a:rPr lang="ru-RU" b="1">
                <a:solidFill>
                  <a:srgbClr val="000000"/>
                </a:solidFill>
                <a:effectLst/>
                <a:latin typeface="Arial" charset="0"/>
              </a:rPr>
              <a:t>только в этом случае гидрофобные части липидов оказываются изолированными от водной фазы</a:t>
            </a:r>
          </a:p>
        </p:txBody>
      </p:sp>
    </p:spTree>
    <p:extLst>
      <p:ext uri="{BB962C8B-B14F-4D97-AF65-F5344CB8AC3E}">
        <p14:creationId xmlns:p14="http://schemas.microsoft.com/office/powerpoint/2010/main" xmlns="" val="389198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331788"/>
          </a:xfrm>
        </p:spPr>
        <p:txBody>
          <a:bodyPr>
            <a:normAutofit fontScale="90000"/>
          </a:bodyPr>
          <a:lstStyle/>
          <a:p>
            <a:r>
              <a:rPr lang="ru-RU" sz="4000" b="1" u="sng">
                <a:solidFill>
                  <a:srgbClr val="000000"/>
                </a:solidFill>
                <a:effectLst/>
              </a:rPr>
              <a:t>Основные свойства мембран: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229600" cy="5257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/>
            <a:r>
              <a:rPr lang="ru-RU" b="1">
                <a:solidFill>
                  <a:srgbClr val="000000"/>
                </a:solidFill>
                <a:effectLst/>
                <a:latin typeface="Arial" charset="0"/>
              </a:rPr>
              <a:t>2) </a:t>
            </a:r>
            <a:r>
              <a:rPr lang="ru-RU" b="1" u="sng">
                <a:solidFill>
                  <a:srgbClr val="000000"/>
                </a:solidFill>
                <a:effectLst/>
                <a:latin typeface="Arial" charset="0"/>
              </a:rPr>
              <a:t>Латеральная подвижность</a:t>
            </a:r>
            <a:r>
              <a:rPr lang="ru-RU" b="1">
                <a:solidFill>
                  <a:srgbClr val="000000"/>
                </a:solidFill>
                <a:effectLst/>
                <a:latin typeface="Arial" charset="0"/>
              </a:rPr>
              <a:t> – компоненты мембраны могут перемещаться в пределах своего слоя</a:t>
            </a:r>
          </a:p>
          <a:p>
            <a:pPr algn="ctr">
              <a:buFont typeface="Wingdings" pitchFamily="2" charset="2"/>
              <a:buNone/>
            </a:pPr>
            <a:endParaRPr lang="ru-RU" sz="10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/>
            <a:r>
              <a:rPr lang="ru-RU" b="1">
                <a:solidFill>
                  <a:srgbClr val="000000"/>
                </a:solidFill>
                <a:effectLst/>
                <a:latin typeface="Arial" charset="0"/>
              </a:rPr>
              <a:t>модель строения мембран называется жидкостно-мозаичной</a:t>
            </a:r>
          </a:p>
        </p:txBody>
      </p:sp>
    </p:spTree>
    <p:extLst>
      <p:ext uri="{BB962C8B-B14F-4D97-AF65-F5344CB8AC3E}">
        <p14:creationId xmlns:p14="http://schemas.microsoft.com/office/powerpoint/2010/main" xmlns="" val="160133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331788"/>
          </a:xfrm>
        </p:spPr>
        <p:txBody>
          <a:bodyPr>
            <a:normAutofit fontScale="90000"/>
          </a:bodyPr>
          <a:lstStyle/>
          <a:p>
            <a:r>
              <a:rPr lang="ru-RU" sz="4000" b="1" u="sng">
                <a:solidFill>
                  <a:srgbClr val="000000"/>
                </a:solidFill>
                <a:effectLst/>
              </a:rPr>
              <a:t>Основные свойства мембран: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305800" cy="4800600"/>
          </a:xfrm>
        </p:spPr>
        <p:txBody>
          <a:bodyPr/>
          <a:lstStyle/>
          <a:p>
            <a:pPr algn="ctr"/>
            <a:r>
              <a:rPr lang="ru-RU" b="1">
                <a:solidFill>
                  <a:srgbClr val="000000"/>
                </a:solidFill>
                <a:effectLst/>
                <a:latin typeface="Arial" charset="0"/>
              </a:rPr>
              <a:t>3) </a:t>
            </a:r>
            <a:r>
              <a:rPr lang="ru-RU" b="1" u="sng">
                <a:solidFill>
                  <a:srgbClr val="000000"/>
                </a:solidFill>
                <a:effectLst/>
                <a:latin typeface="Arial" charset="0"/>
              </a:rPr>
              <a:t>Асимметрия</a:t>
            </a:r>
            <a:r>
              <a:rPr lang="ru-RU" b="1">
                <a:solidFill>
                  <a:srgbClr val="000000"/>
                </a:solidFill>
                <a:effectLst/>
                <a:latin typeface="Arial" charset="0"/>
              </a:rPr>
              <a:t> – наружная и внутренняя поверхности мембраны различаются по своему составу</a:t>
            </a:r>
          </a:p>
          <a:p>
            <a:pPr algn="ctr">
              <a:buFont typeface="Wingdings" pitchFamily="2" charset="2"/>
              <a:buNone/>
            </a:pPr>
            <a:endParaRPr lang="ru-RU" sz="12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/>
            <a:r>
              <a:rPr lang="ru-RU" b="1">
                <a:solidFill>
                  <a:srgbClr val="000000"/>
                </a:solidFill>
                <a:effectLst/>
                <a:latin typeface="Arial" charset="0"/>
              </a:rPr>
              <a:t>углеводные компоненты – на внешней поверхности</a:t>
            </a:r>
          </a:p>
          <a:p>
            <a:pPr algn="ctr">
              <a:buFont typeface="Wingdings" pitchFamily="2" charset="2"/>
              <a:buNone/>
            </a:pPr>
            <a:endParaRPr lang="ru-RU" sz="12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/>
            <a:r>
              <a:rPr lang="ru-RU" b="1">
                <a:solidFill>
                  <a:srgbClr val="000000"/>
                </a:solidFill>
                <a:effectLst/>
                <a:latin typeface="Arial" charset="0"/>
              </a:rPr>
              <a:t>некоторые белки всегда только с наружной, а другие – только с внутренней стороны  </a:t>
            </a:r>
          </a:p>
        </p:txBody>
      </p:sp>
    </p:spTree>
    <p:extLst>
      <p:ext uri="{BB962C8B-B14F-4D97-AF65-F5344CB8AC3E}">
        <p14:creationId xmlns:p14="http://schemas.microsoft.com/office/powerpoint/2010/main" xmlns="" val="51629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17376"/>
            <a:ext cx="91267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i="1" dirty="0" smtClean="0">
                <a:ln w="1905"/>
                <a:solidFill>
                  <a:srgbClr val="0070C0"/>
                </a:solidFill>
                <a:latin typeface="Arial Narrow" panose="020B0606020202030204" pitchFamily="34" charset="0"/>
                <a:ea typeface="+mj-ea"/>
                <a:cs typeface="Times New Roman" pitchFamily="18" charset="0"/>
              </a:rPr>
              <a:t>Клеточная стенка</a:t>
            </a:r>
            <a:endParaRPr lang="ru-RU" sz="4400" b="1" i="1" dirty="0">
              <a:ln w="1905"/>
              <a:solidFill>
                <a:srgbClr val="0070C0"/>
              </a:solidFill>
              <a:latin typeface="Arial Narrow" panose="020B0606020202030204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825580"/>
            <a:ext cx="4355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Расположена снаружи клеток растений, грибов и бактерий.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Выполняет 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функции опоры и защиты.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У растений – 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целлюлоза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У грибов – 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хитин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</a:p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У бактерий – 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муреин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  <a:endParaRPr lang="ru-RU" sz="3200" dirty="0">
              <a:solidFill>
                <a:srgbClr val="000000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pic>
        <p:nvPicPr>
          <p:cNvPr id="12295" name="Picture 7" descr="https://otvet.imgsmail.ru/download/5620123e6ece2eb75b0b62f17ffebc6e_i-13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77" t="5555" r="13589" b="15558"/>
          <a:stretch/>
        </p:blipFill>
        <p:spPr bwMode="auto">
          <a:xfrm>
            <a:off x="4462694" y="1191143"/>
            <a:ext cx="4429786" cy="476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0068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21382" y="483347"/>
            <a:ext cx="34918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Имеет поры – отверстия, пронизанные нитями цитоплазмы </a:t>
            </a:r>
            <a:r>
              <a:rPr lang="ru-RU" sz="32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(</a:t>
            </a:r>
            <a:r>
              <a:rPr lang="ru-RU" sz="3200" i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itchFamily="18" charset="0"/>
              </a:rPr>
              <a:t>плазмодесмами</a:t>
            </a:r>
            <a:r>
              <a:rPr lang="ru-RU" sz="3200" dirty="0" smtClean="0">
                <a:solidFill>
                  <a:srgbClr val="000000"/>
                </a:solidFill>
                <a:latin typeface="Arial Narrow" panose="020B0606020202030204" pitchFamily="34" charset="0"/>
                <a:cs typeface="Times New Roman" pitchFamily="18" charset="0"/>
              </a:rPr>
              <a:t>), с их помощью клетки сообщаются друг с другом.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905" y="489962"/>
            <a:ext cx="5048965" cy="505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6974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1.Плазматическая мембрана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0901020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2109"/>
            <a:ext cx="8252815" cy="4858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476672"/>
            <a:ext cx="4209145" cy="4525963"/>
          </a:xfrm>
        </p:spPr>
      </p:pic>
      <p:sp>
        <p:nvSpPr>
          <p:cNvPr id="6" name="TextBox 5"/>
          <p:cNvSpPr txBox="1"/>
          <p:nvPr/>
        </p:nvSpPr>
        <p:spPr>
          <a:xfrm>
            <a:off x="323528" y="494116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Оболочка растительной клетки с трёхслойной вторичной оболочкой: О — срединная пластинка; I — первичная оболочка; II — вторичная оболочка, состоящая из трёх слоев; III — третичная </a:t>
            </a:r>
            <a:r>
              <a:rPr lang="ru-RU" sz="2400" b="1" dirty="0" smtClean="0"/>
              <a:t>оболочка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75300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Видоизменения</a:t>
            </a:r>
            <a:r>
              <a:rPr lang="ru-RU" dirty="0"/>
              <a:t>: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949280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 smtClean="0"/>
              <a:t>Одревеснение</a:t>
            </a:r>
            <a:r>
              <a:rPr lang="ru-RU" b="1" dirty="0" smtClean="0"/>
              <a:t>, или </a:t>
            </a:r>
            <a:r>
              <a:rPr lang="ru-RU" b="1" dirty="0" err="1" smtClean="0"/>
              <a:t>лигнификация</a:t>
            </a:r>
            <a:r>
              <a:rPr lang="ru-RU" b="1" dirty="0" smtClean="0"/>
              <a:t>- </a:t>
            </a:r>
            <a:r>
              <a:rPr lang="ru-RU" dirty="0"/>
              <a:t>отложение </a:t>
            </a:r>
            <a:r>
              <a:rPr lang="ru-RU" dirty="0" smtClean="0"/>
              <a:t>лигнина; </a:t>
            </a:r>
            <a:r>
              <a:rPr lang="ru-RU" dirty="0"/>
              <a:t>при этом возрастают твёрдость и прочность стенки (большинство клеток древесины, косточки плодов сливы, вишни, персика, скорлупа ореха грецкого и др.). Одревеснение не препятствует проникновению в клетку воды и воздуха. Протопласт клетки может оставаться живым, хотя обычно отмирает;</a:t>
            </a:r>
          </a:p>
          <a:p>
            <a:r>
              <a:rPr lang="ru-RU" b="1" i="1" dirty="0" smtClean="0"/>
              <a:t>Опробковение,</a:t>
            </a:r>
            <a:r>
              <a:rPr lang="ru-RU" b="1" dirty="0" smtClean="0"/>
              <a:t> </a:t>
            </a:r>
            <a:r>
              <a:rPr lang="ru-RU" b="1" dirty="0"/>
              <a:t>или </a:t>
            </a:r>
            <a:r>
              <a:rPr lang="ru-RU" b="1" i="1" dirty="0" err="1"/>
              <a:t>суберинизация</a:t>
            </a:r>
            <a:r>
              <a:rPr lang="ru-RU" b="1" dirty="0"/>
              <a:t> </a:t>
            </a:r>
            <a:r>
              <a:rPr lang="ru-RU" dirty="0"/>
              <a:t>- отложение в клеточную стенку очень стойкого жироподобного аморфного вещества </a:t>
            </a:r>
            <a:r>
              <a:rPr lang="ru-RU" dirty="0" err="1"/>
              <a:t>суберина</a:t>
            </a:r>
            <a:r>
              <a:rPr lang="ru-RU" dirty="0"/>
              <a:t>. При полном опробковении протопласт клетки отмирает (например, клетки пробки, выполняющие защитную функцию на поверхности многолетних ветвей деревьев и кустарников);</a:t>
            </a:r>
          </a:p>
          <a:p>
            <a:r>
              <a:rPr lang="ru-RU" b="1" i="1" dirty="0" err="1"/>
              <a:t>кутинизация</a:t>
            </a:r>
            <a:r>
              <a:rPr lang="ru-RU" i="1" dirty="0"/>
              <a:t> - </a:t>
            </a:r>
            <a:r>
              <a:rPr lang="ru-RU" dirty="0" smtClean="0"/>
              <a:t>наслаивание </a:t>
            </a:r>
            <a:r>
              <a:rPr lang="ru-RU" dirty="0"/>
              <a:t>на стенку клетки жироподобного вещества </a:t>
            </a:r>
            <a:r>
              <a:rPr lang="ru-RU" dirty="0" err="1"/>
              <a:t>кутина</a:t>
            </a:r>
            <a:r>
              <a:rPr lang="ru-RU" dirty="0"/>
              <a:t>; он выделяется на наружной поверхности стенок клеток эпидермы, которой покрыты листья, однолетние стебли, плоды томата, смородины, яблони и т.д.; </a:t>
            </a:r>
            <a:r>
              <a:rPr lang="ru-RU" dirty="0" err="1"/>
              <a:t>кутин</a:t>
            </a:r>
            <a:r>
              <a:rPr lang="ru-RU" dirty="0"/>
              <a:t> предохраняет органы растений от потери воды; </a:t>
            </a:r>
          </a:p>
          <a:p>
            <a:r>
              <a:rPr lang="ru-RU" b="1" i="1" dirty="0"/>
              <a:t>минерализация </a:t>
            </a:r>
            <a:r>
              <a:rPr lang="ru-RU" i="1" dirty="0"/>
              <a:t>- </a:t>
            </a:r>
            <a:r>
              <a:rPr lang="ru-RU" dirty="0"/>
              <a:t>связана с накоплением в клеточной стенке минеральных веществ, особенно оксидов кремния и кальция. В результате органы растений приобретают прочность и меньше повреждаются насекомыми и травоядным животными;</a:t>
            </a:r>
          </a:p>
          <a:p>
            <a:r>
              <a:rPr lang="ru-RU" b="1" i="1" dirty="0" err="1"/>
              <a:t>ослизнение</a:t>
            </a:r>
            <a:r>
              <a:rPr lang="ru-RU" b="1" i="1" dirty="0"/>
              <a:t> </a:t>
            </a:r>
            <a:r>
              <a:rPr lang="ru-RU" i="1" dirty="0"/>
              <a:t>- </a:t>
            </a:r>
            <a:r>
              <a:rPr lang="ru-RU" dirty="0"/>
              <a:t>выражается в сильном набухании под воздействием воды высокомолекулярных углеводов с образованием слизей и камедей; этот процесс чаще идёт на поверхности семенной кожуры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4986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клеточной стенки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5852848"/>
              </p:ext>
            </p:extLst>
          </p:nvPr>
        </p:nvGraphicFramePr>
        <p:xfrm>
          <a:off x="179512" y="1549896"/>
          <a:ext cx="8856984" cy="4471392"/>
        </p:xfrm>
        <a:graphic>
          <a:graphicData uri="http://schemas.openxmlformats.org/drawingml/2006/table">
            <a:tbl>
              <a:tblPr/>
              <a:tblGrid>
                <a:gridCol w="410589"/>
                <a:gridCol w="8446395"/>
              </a:tblGrid>
              <a:tr h="7452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latin typeface="Verdana"/>
                        </a:rPr>
                        <a:t>защищает </a:t>
                      </a:r>
                      <a:r>
                        <a:rPr lang="ru-RU" sz="2000" dirty="0">
                          <a:latin typeface="Verdana"/>
                        </a:rPr>
                        <a:t>клеточное содержимое от повреждений и </a:t>
                      </a:r>
                      <a:r>
                        <a:rPr lang="ru-RU" sz="2000" dirty="0" smtClean="0">
                          <a:latin typeface="Verdana"/>
                        </a:rPr>
                        <a:t>инфекций;</a:t>
                      </a:r>
                      <a:endParaRPr lang="ru-RU" sz="20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1784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latin typeface="Verdana"/>
                        </a:rPr>
                        <a:t>поддерживает </a:t>
                      </a:r>
                      <a:r>
                        <a:rPr lang="ru-RU" sz="2000" dirty="0">
                          <a:latin typeface="Verdana"/>
                        </a:rPr>
                        <a:t>форму и определяет размер </a:t>
                      </a:r>
                      <a:r>
                        <a:rPr lang="ru-RU" sz="2000" dirty="0" smtClean="0">
                          <a:latin typeface="Verdana"/>
                        </a:rPr>
                        <a:t>клетки;</a:t>
                      </a:r>
                    </a:p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latin typeface="Verdana"/>
                        </a:rPr>
                        <a:t>играет </a:t>
                      </a:r>
                      <a:r>
                        <a:rPr lang="ru-RU" sz="2000" dirty="0">
                          <a:latin typeface="Verdana"/>
                        </a:rPr>
                        <a:t>скелетную (опорную) роль, которая особенно возрастает у наземных растений;</a:t>
                      </a:r>
                      <a:endParaRPr lang="ru-RU" sz="20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523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latin typeface="Verdana"/>
                        </a:rPr>
                        <a:t>имеет </a:t>
                      </a:r>
                      <a:r>
                        <a:rPr lang="ru-RU" sz="2000" dirty="0">
                          <a:latin typeface="Verdana"/>
                        </a:rPr>
                        <a:t>большое значение в росте и дифференцировании клетки;</a:t>
                      </a:r>
                      <a:endParaRPr lang="ru-RU" sz="20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26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latin typeface="Verdana"/>
                        </a:rPr>
                        <a:t>участвует </a:t>
                      </a:r>
                      <a:r>
                        <a:rPr lang="ru-RU" sz="2000" dirty="0">
                          <a:latin typeface="Verdana"/>
                        </a:rPr>
                        <a:t>в ионном обмене и поглощении клеткой веществ;</a:t>
                      </a:r>
                      <a:endParaRPr lang="ru-RU" sz="20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523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latin typeface="Verdana"/>
                        </a:rPr>
                        <a:t>способствует </a:t>
                      </a:r>
                      <a:r>
                        <a:rPr lang="ru-RU" sz="2000" dirty="0">
                          <a:latin typeface="Verdana"/>
                        </a:rPr>
                        <a:t>перемещению веществ из клетки в клетку внеклеточным путём (проводящая функция);</a:t>
                      </a:r>
                      <a:endParaRPr lang="ru-RU" sz="20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523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latin typeface="Verdana"/>
                        </a:rPr>
                        <a:t>предохраняет </a:t>
                      </a:r>
                      <a:r>
                        <a:rPr lang="ru-RU" sz="2000" dirty="0">
                          <a:latin typeface="Verdana"/>
                        </a:rPr>
                        <a:t>клетки от избыточной потери воды (</a:t>
                      </a:r>
                      <a:r>
                        <a:rPr lang="ru-RU" sz="2000" dirty="0" smtClean="0">
                          <a:latin typeface="Verdana"/>
                        </a:rPr>
                        <a:t>покровная функция)</a:t>
                      </a:r>
                      <a:endParaRPr lang="ru-RU" sz="20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7957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mtClean="0"/>
              <a:t>Прочный межклеточный контакт - десмосома</a:t>
            </a:r>
          </a:p>
        </p:txBody>
      </p:sp>
      <p:pic>
        <p:nvPicPr>
          <p:cNvPr id="31747" name="Рисунок 2" descr="Картинка с другого сайта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844675"/>
            <a:ext cx="4010025" cy="467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4402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908050"/>
          </a:xfrm>
        </p:spPr>
        <p:txBody>
          <a:bodyPr/>
          <a:lstStyle/>
          <a:p>
            <a:pPr eaLnBrk="1" hangingPunct="1"/>
            <a:r>
              <a:rPr lang="ru-RU" smtClean="0"/>
              <a:t>Десмосома (пятно сцепления)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052513"/>
            <a:ext cx="8518525" cy="547211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Межклеточная щель расширена (25 нм). 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40964" name="Picture 4" descr="Десмосом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276475"/>
            <a:ext cx="3529012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5" descr="Desmosom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1263" y="2349500"/>
            <a:ext cx="539273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1091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4187"/>
          </a:xfrm>
        </p:spPr>
        <p:txBody>
          <a:bodyPr>
            <a:normAutofit fontScale="90000"/>
          </a:bodyPr>
          <a:lstStyle/>
          <a:p>
            <a:r>
              <a:rPr lang="ru-RU" sz="4000" b="1" u="sng" dirty="0">
                <a:solidFill>
                  <a:srgbClr val="000000"/>
                </a:solidFill>
                <a:effectLst/>
              </a:rPr>
              <a:t>Щелевые </a:t>
            </a:r>
            <a:r>
              <a:rPr lang="ru-RU" sz="4000" b="1" u="sng" dirty="0" smtClean="0">
                <a:solidFill>
                  <a:srgbClr val="000000"/>
                </a:solidFill>
                <a:effectLst/>
              </a:rPr>
              <a:t>контакты (нексус)</a:t>
            </a:r>
            <a:endParaRPr lang="ru-RU" sz="4000" b="1" u="sng" dirty="0">
              <a:solidFill>
                <a:srgbClr val="000000"/>
              </a:solidFill>
              <a:effectLst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534400" cy="5562600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дают возможность клеткам общаться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000" b="1">
                <a:solidFill>
                  <a:srgbClr val="000000"/>
                </a:solidFill>
                <a:effectLst/>
                <a:latin typeface="Arial" charset="0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обеспечивают селективную диффузию молекул между соседними клетками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10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80000"/>
              </a:lnSpc>
            </a:pP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плотность данного типа соединений преобладают в эмбриональных тканях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10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80000"/>
              </a:lnSpc>
            </a:pP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у взрослого организма плотность снижается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10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80000"/>
              </a:lnSpc>
            </a:pP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таким образом играют роль в пространственной организации клеток при гистогенезе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12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80000"/>
              </a:lnSpc>
            </a:pP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в кардиомиоцитах и  гладкомышечных клетках передают от клетки к клетке сигналы к сокращению</a:t>
            </a:r>
            <a:r>
              <a:rPr lang="ru-RU" sz="2600" b="1">
                <a:effectLst/>
              </a:rPr>
              <a:t> </a:t>
            </a:r>
          </a:p>
          <a:p>
            <a:pPr>
              <a:lnSpc>
                <a:spcPct val="80000"/>
              </a:lnSpc>
            </a:pPr>
            <a:endParaRPr lang="ru-RU" sz="2600"/>
          </a:p>
        </p:txBody>
      </p:sp>
    </p:spTree>
    <p:extLst>
      <p:ext uri="{BB962C8B-B14F-4D97-AF65-F5344CB8AC3E}">
        <p14:creationId xmlns:p14="http://schemas.microsoft.com/office/powerpoint/2010/main" xmlns="" val="16107700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7924800" cy="484187"/>
          </a:xfrm>
        </p:spPr>
        <p:txBody>
          <a:bodyPr>
            <a:normAutofit fontScale="90000"/>
          </a:bodyPr>
          <a:lstStyle/>
          <a:p>
            <a:r>
              <a:rPr lang="ru-RU" sz="4000" b="1" u="sng">
                <a:solidFill>
                  <a:srgbClr val="000000"/>
                </a:solidFill>
                <a:effectLst/>
              </a:rPr>
              <a:t>Щелевые контакты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610600" cy="571500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пронизано сотнями пор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10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90000"/>
              </a:lnSpc>
            </a:pP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пора отграничена белковыми субъединицами – коннексонами, пронизывающие плазмалеммы соседних клеток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10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90000"/>
              </a:lnSpc>
            </a:pP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коннексон образован 6 плотно упакованных трансмембранных белков – коннексинов 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10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90000"/>
              </a:lnSpc>
            </a:pP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позволяют мелким молекулам перемещаться от клетки к клетке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10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90000"/>
              </a:lnSpc>
            </a:pP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регулируются </a:t>
            </a:r>
            <a:r>
              <a:rPr lang="en-US" sz="2600" b="1">
                <a:solidFill>
                  <a:srgbClr val="000000"/>
                </a:solidFill>
                <a:effectLst/>
                <a:latin typeface="Arial" charset="0"/>
              </a:rPr>
              <a:t>pH </a:t>
            </a: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среды и концентрацией </a:t>
            </a:r>
            <a:r>
              <a:rPr lang="en-US" sz="2600" b="1">
                <a:solidFill>
                  <a:srgbClr val="000000"/>
                </a:solidFill>
                <a:effectLst/>
                <a:latin typeface="Arial" charset="0"/>
              </a:rPr>
              <a:t>Ca++</a:t>
            </a:r>
            <a:endParaRPr lang="ru-RU" sz="26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1000" b="1">
              <a:solidFill>
                <a:srgbClr val="000000"/>
              </a:solidFill>
              <a:effectLst/>
              <a:latin typeface="Arial" charset="0"/>
            </a:endParaRPr>
          </a:p>
          <a:p>
            <a:pPr algn="ctr">
              <a:lnSpc>
                <a:spcPct val="90000"/>
              </a:lnSpc>
            </a:pP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закрываются при снижении </a:t>
            </a:r>
            <a:r>
              <a:rPr lang="en-US" sz="2600" b="1">
                <a:solidFill>
                  <a:srgbClr val="000000"/>
                </a:solidFill>
                <a:effectLst/>
                <a:latin typeface="Arial" charset="0"/>
              </a:rPr>
              <a:t>pH </a:t>
            </a: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и повышении концентрации </a:t>
            </a:r>
            <a:r>
              <a:rPr lang="en-US" sz="2600" b="1">
                <a:solidFill>
                  <a:srgbClr val="000000"/>
                </a:solidFill>
                <a:effectLst/>
                <a:latin typeface="Arial" charset="0"/>
              </a:rPr>
              <a:t>Ca++</a:t>
            </a:r>
            <a:r>
              <a:rPr lang="ru-RU" sz="2600" b="1">
                <a:solidFill>
                  <a:srgbClr val="000000"/>
                </a:solidFill>
                <a:effectLst/>
                <a:latin typeface="Arial" charset="0"/>
              </a:rPr>
              <a:t> </a:t>
            </a:r>
          </a:p>
          <a:p>
            <a:pPr algn="ctr">
              <a:lnSpc>
                <a:spcPct val="90000"/>
              </a:lnSpc>
            </a:pPr>
            <a:endParaRPr lang="ru-RU" sz="26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43553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6587"/>
          </a:xfrm>
        </p:spPr>
        <p:txBody>
          <a:bodyPr>
            <a:normAutofit fontScale="90000"/>
          </a:bodyPr>
          <a:lstStyle/>
          <a:p>
            <a:r>
              <a:rPr lang="ru-RU" sz="4000" b="1" u="sng">
                <a:solidFill>
                  <a:srgbClr val="000000"/>
                </a:solidFill>
                <a:effectLst/>
              </a:rPr>
              <a:t>Щелевые контакты</a:t>
            </a:r>
          </a:p>
        </p:txBody>
      </p:sp>
      <p:pic>
        <p:nvPicPr>
          <p:cNvPr id="50180" name="Picture 4" descr="Image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21" r="57932" b="57755"/>
          <a:stretch>
            <a:fillRect/>
          </a:stretch>
        </p:blipFill>
        <p:spPr>
          <a:xfrm>
            <a:off x="2687638" y="1371600"/>
            <a:ext cx="3970337" cy="5257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8242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smtClean="0"/>
              <a:t>Простой межклеточный контакт</a:t>
            </a:r>
          </a:p>
        </p:txBody>
      </p:sp>
      <p:pic>
        <p:nvPicPr>
          <p:cNvPr id="30723" name="Picture 6" descr="мембрана"/>
          <p:cNvPicPr>
            <a:picLocks noChangeAspect="1" noChangeArrowheads="1"/>
          </p:cNvPicPr>
          <p:nvPr/>
        </p:nvPicPr>
        <p:blipFill>
          <a:blip r:embed="rId2">
            <a:lum contras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1989138"/>
            <a:ext cx="6575425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7196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mtClean="0"/>
              <a:t>Прочный межклеточный контакт - десмосома</a:t>
            </a:r>
          </a:p>
        </p:txBody>
      </p:sp>
      <p:pic>
        <p:nvPicPr>
          <p:cNvPr id="31747" name="Рисунок 2" descr="Картинка с другого сайта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844675"/>
            <a:ext cx="4010025" cy="467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4402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Мембрана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1857364"/>
            <a:ext cx="2571768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Наружная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29256" y="1857364"/>
            <a:ext cx="2714644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Внутренняя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10" y="2928934"/>
            <a:ext cx="2928958" cy="30003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Плазмалемма отграничивает клетку от внешней среды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43504" y="2928934"/>
            <a:ext cx="3071834" cy="28575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Отграничивает части клетки ядро и органоиды от цитоплазмы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1857356" y="2500306"/>
            <a:ext cx="484632" cy="406904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572264" y="2500306"/>
            <a:ext cx="484632" cy="406904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Химический состав мембран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60575"/>
            <a:ext cx="8229600" cy="4065588"/>
          </a:xfrm>
        </p:spPr>
        <p:txBody>
          <a:bodyPr/>
          <a:lstStyle/>
          <a:p>
            <a:pPr eaLnBrk="1" hangingPunct="1"/>
            <a:r>
              <a:rPr lang="ru-RU" altLang="ru-RU" smtClean="0"/>
              <a:t>Липиды – 25 - 60 %</a:t>
            </a:r>
          </a:p>
          <a:p>
            <a:pPr eaLnBrk="1" hangingPunct="1"/>
            <a:r>
              <a:rPr lang="ru-RU" altLang="ru-RU" smtClean="0"/>
              <a:t>Белки – 40 – 75 %</a:t>
            </a:r>
          </a:p>
          <a:p>
            <a:pPr eaLnBrk="1" hangingPunct="1"/>
            <a:r>
              <a:rPr lang="ru-RU" altLang="ru-RU" smtClean="0"/>
              <a:t>Углеводы – 2 – 10 %</a:t>
            </a:r>
          </a:p>
        </p:txBody>
      </p:sp>
      <p:pic>
        <p:nvPicPr>
          <p:cNvPr id="6148" name="Picture 5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484313"/>
            <a:ext cx="19050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ctangle 8"/>
          <p:cNvSpPr>
            <a:spLocks noChangeArrowheads="1"/>
          </p:cNvSpPr>
          <p:nvPr/>
        </p:nvSpPr>
        <p:spPr bwMode="auto">
          <a:xfrm>
            <a:off x="6227763" y="4437063"/>
            <a:ext cx="2663825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r>
              <a:rPr lang="ru-RU" altLang="ru-RU"/>
              <a:t>Чарльз Эрнст Овертон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/>
              <a:t>(1865 – 1933)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altLang="ru-RU"/>
              <a:t>Первым высказал предположение, что в состав мембран входят липиды</a:t>
            </a:r>
          </a:p>
        </p:txBody>
      </p:sp>
    </p:spTree>
    <p:extLst>
      <p:ext uri="{BB962C8B-B14F-4D97-AF65-F5344CB8AC3E}">
        <p14:creationId xmlns:p14="http://schemas.microsoft.com/office/powerpoint/2010/main" xmlns="" val="3170227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500166" y="357166"/>
            <a:ext cx="6357982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Плазмалемма (или плазматическая мембрана)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PC\Desktop\slide-1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600200"/>
            <a:ext cx="7929617" cy="5043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836613"/>
          </a:xfrm>
        </p:spPr>
        <p:txBody>
          <a:bodyPr/>
          <a:lstStyle/>
          <a:p>
            <a:pPr eaLnBrk="1" hangingPunct="1"/>
            <a:r>
              <a:rPr lang="ru-RU" altLang="ru-RU" smtClean="0"/>
              <a:t>Строение мембран</a:t>
            </a:r>
          </a:p>
        </p:txBody>
      </p:sp>
      <p:pic>
        <p:nvPicPr>
          <p:cNvPr id="10243" name="Picture 19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8" t="18898" r="1418" b="9921"/>
          <a:stretch>
            <a:fillRect/>
          </a:stretch>
        </p:blipFill>
        <p:spPr bwMode="auto">
          <a:xfrm>
            <a:off x="179388" y="836613"/>
            <a:ext cx="8785225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20"/>
          <p:cNvSpPr>
            <a:spLocks noChangeArrowheads="1"/>
          </p:cNvSpPr>
          <p:nvPr/>
        </p:nvSpPr>
        <p:spPr bwMode="auto">
          <a:xfrm>
            <a:off x="1404938" y="5876925"/>
            <a:ext cx="6119812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ru-RU" altLang="ru-RU" sz="2400" b="1"/>
              <a:t>Модель Сингера-Николсона (1972 г.) – жидкостно-мозаичная модель</a:t>
            </a:r>
          </a:p>
        </p:txBody>
      </p:sp>
    </p:spTree>
    <p:extLst>
      <p:ext uri="{BB962C8B-B14F-4D97-AF65-F5344CB8AC3E}">
        <p14:creationId xmlns:p14="http://schemas.microsoft.com/office/powerpoint/2010/main" xmlns="" val="1597666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4000" smtClean="0"/>
              <a:t>Строение мембран эритроцитов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6419850"/>
            <a:ext cx="91440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ru-RU" altLang="ru-RU"/>
              <a:t>Олигосахаридные цепи гликофорина несут участки, определяющие группу крови человека</a:t>
            </a:r>
          </a:p>
        </p:txBody>
      </p:sp>
      <p:pic>
        <p:nvPicPr>
          <p:cNvPr id="11268" name="Picture 6" descr="Картинки по запросу гликопротеины мембраны группа кров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25" y="1196975"/>
            <a:ext cx="5238750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7" descr="Картинки по запросу гликопротеины мембраны группа кров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22" r="10622"/>
          <a:stretch>
            <a:fillRect/>
          </a:stretch>
        </p:blipFill>
        <p:spPr bwMode="auto">
          <a:xfrm>
            <a:off x="5795963" y="908050"/>
            <a:ext cx="2771775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Oval 8"/>
          <p:cNvSpPr>
            <a:spLocks noChangeArrowheads="1"/>
          </p:cNvSpPr>
          <p:nvPr/>
        </p:nvSpPr>
        <p:spPr bwMode="auto">
          <a:xfrm>
            <a:off x="3852863" y="1123950"/>
            <a:ext cx="1439862" cy="9366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</a:pPr>
            <a:endParaRPr lang="ru-RU"/>
          </a:p>
        </p:txBody>
      </p:sp>
      <p:pic>
        <p:nvPicPr>
          <p:cNvPr id="11271" name="Picture 9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010"/>
          <a:stretch>
            <a:fillRect/>
          </a:stretch>
        </p:blipFill>
        <p:spPr bwMode="auto">
          <a:xfrm>
            <a:off x="5148263" y="3644900"/>
            <a:ext cx="3995737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Oval 10"/>
          <p:cNvSpPr>
            <a:spLocks noChangeArrowheads="1"/>
          </p:cNvSpPr>
          <p:nvPr/>
        </p:nvSpPr>
        <p:spPr bwMode="auto">
          <a:xfrm>
            <a:off x="6515100" y="3429000"/>
            <a:ext cx="936625" cy="7207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</a:pPr>
            <a:endParaRPr lang="ru-RU"/>
          </a:p>
        </p:txBody>
      </p:sp>
      <p:sp>
        <p:nvSpPr>
          <p:cNvPr id="11273" name="Oval 12"/>
          <p:cNvSpPr>
            <a:spLocks noChangeArrowheads="1"/>
          </p:cNvSpPr>
          <p:nvPr/>
        </p:nvSpPr>
        <p:spPr bwMode="auto">
          <a:xfrm>
            <a:off x="7596188" y="3429000"/>
            <a:ext cx="936625" cy="7207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19429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1541</Words>
  <Application>Microsoft Office PowerPoint</Application>
  <PresentationFormat>Экран (4:3)</PresentationFormat>
  <Paragraphs>231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Поверхностный слой клетки </vt:lpstr>
      <vt:lpstr>Поверхностный слой клетки – это трехслойное образование:</vt:lpstr>
      <vt:lpstr>Слайд 3</vt:lpstr>
      <vt:lpstr>1.Плазматическая мембрана</vt:lpstr>
      <vt:lpstr>Мембрана</vt:lpstr>
      <vt:lpstr>Химический состав мембран</vt:lpstr>
      <vt:lpstr>Слайд 7</vt:lpstr>
      <vt:lpstr>Строение мембран</vt:lpstr>
      <vt:lpstr>Строение мембран эритроцитов</vt:lpstr>
      <vt:lpstr>Строение мембран Липиды</vt:lpstr>
      <vt:lpstr> </vt:lpstr>
      <vt:lpstr>Слайд 12</vt:lpstr>
      <vt:lpstr>Слайд 13</vt:lpstr>
      <vt:lpstr>А. Билипидный слой</vt:lpstr>
      <vt:lpstr>Билипидный слой – это подвижная текучая структура, весь объем клетки он ограничивает силами поверхностного натяжения. Фосфолипиды обладают боковой подвижностью. Жесткость мембраны определяет холестерин.</vt:lpstr>
      <vt:lpstr>Слайд 16</vt:lpstr>
      <vt:lpstr>Слайд 17</vt:lpstr>
      <vt:lpstr>Б. Белки мембраны</vt:lpstr>
      <vt:lpstr>Слайд 19</vt:lpstr>
      <vt:lpstr>2. Надмембранный комплекс – гликокаликс, молекулы олигосахаридов, полисахаридов, связанных с мембранными белками и липидами,  образуют цепочки гликопротеинов и гликолипидов. </vt:lpstr>
      <vt:lpstr> Функции гликокаликса : </vt:lpstr>
      <vt:lpstr>Слайд 22</vt:lpstr>
      <vt:lpstr>Пассивный транспорт</vt:lpstr>
      <vt:lpstr>Слайд 24</vt:lpstr>
      <vt:lpstr>Слайд 25</vt:lpstr>
      <vt:lpstr>Слайд 26</vt:lpstr>
      <vt:lpstr>Слайд 27</vt:lpstr>
      <vt:lpstr>Слайд 28</vt:lpstr>
      <vt:lpstr>Активный транспорт</vt:lpstr>
      <vt:lpstr>Слайд 30</vt:lpstr>
      <vt:lpstr>Слайд 31</vt:lpstr>
      <vt:lpstr>Слайд 32</vt:lpstr>
      <vt:lpstr>Функции плазматической мембраны</vt:lpstr>
      <vt:lpstr>Нарушение транспорта ионов. Муковисцидоз</vt:lpstr>
      <vt:lpstr>Основные свойства мембран:</vt:lpstr>
      <vt:lpstr>Основные свойства мембран:</vt:lpstr>
      <vt:lpstr>Основные свойства мембран:</vt:lpstr>
      <vt:lpstr>Слайд 38</vt:lpstr>
      <vt:lpstr>Слайд 39</vt:lpstr>
      <vt:lpstr>Слайд 40</vt:lpstr>
      <vt:lpstr>Видоизменения:  </vt:lpstr>
      <vt:lpstr>Функции клеточной стенки</vt:lpstr>
      <vt:lpstr>Прочный межклеточный контакт - десмосома</vt:lpstr>
      <vt:lpstr>Десмосома (пятно сцепления)</vt:lpstr>
      <vt:lpstr>Щелевые контакты (нексус)</vt:lpstr>
      <vt:lpstr>Щелевые контакты</vt:lpstr>
      <vt:lpstr>Щелевые контакты</vt:lpstr>
      <vt:lpstr>Простой межклеточный контакт</vt:lpstr>
      <vt:lpstr>Прочный межклеточный контакт - десмосома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клетки Профильный уровень 11 класс</dc:title>
  <dc:creator>PC</dc:creator>
  <cp:lastModifiedBy>Ольга</cp:lastModifiedBy>
  <cp:revision>47</cp:revision>
  <dcterms:created xsi:type="dcterms:W3CDTF">2017-12-03T10:43:45Z</dcterms:created>
  <dcterms:modified xsi:type="dcterms:W3CDTF">2023-10-23T08:20:11Z</dcterms:modified>
</cp:coreProperties>
</file>