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9" r:id="rId1"/>
    <p:sldMasterId id="2147483911" r:id="rId2"/>
    <p:sldMasterId id="2147484066" r:id="rId3"/>
  </p:sldMasterIdLst>
  <p:sldIdLst>
    <p:sldId id="325" r:id="rId4"/>
    <p:sldId id="262" r:id="rId5"/>
    <p:sldId id="291" r:id="rId6"/>
    <p:sldId id="259" r:id="rId7"/>
    <p:sldId id="260" r:id="rId8"/>
    <p:sldId id="261" r:id="rId9"/>
    <p:sldId id="297" r:id="rId10"/>
    <p:sldId id="298" r:id="rId11"/>
    <p:sldId id="299" r:id="rId12"/>
    <p:sldId id="300" r:id="rId13"/>
    <p:sldId id="302" r:id="rId14"/>
    <p:sldId id="304" r:id="rId15"/>
    <p:sldId id="303" r:id="rId16"/>
    <p:sldId id="323" r:id="rId17"/>
    <p:sldId id="301" r:id="rId18"/>
    <p:sldId id="305" r:id="rId19"/>
    <p:sldId id="306" r:id="rId20"/>
    <p:sldId id="316" r:id="rId21"/>
    <p:sldId id="317" r:id="rId22"/>
    <p:sldId id="318" r:id="rId23"/>
    <p:sldId id="319" r:id="rId24"/>
    <p:sldId id="320" r:id="rId25"/>
    <p:sldId id="324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74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846546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4740374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1013498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7D96-C5EA-4718-A993-1A35E33BE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2A08-ED6C-46CC-87FF-61D456B595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3275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7D96-C5EA-4718-A993-1A35E33BE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2A08-ED6C-46CC-87FF-61D456B595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3809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7D96-C5EA-4718-A993-1A35E33BE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2A08-ED6C-46CC-87FF-61D456B595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1272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7D96-C5EA-4718-A993-1A35E33BE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2A08-ED6C-46CC-87FF-61D456B595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8292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7D96-C5EA-4718-A993-1A35E33BE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2A08-ED6C-46CC-87FF-61D456B595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4884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7D96-C5EA-4718-A993-1A35E33BE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2A08-ED6C-46CC-87FF-61D456B595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59830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7D96-C5EA-4718-A993-1A35E33BE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2A08-ED6C-46CC-87FF-61D456B595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66353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7D96-C5EA-4718-A993-1A35E33BE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2A08-ED6C-46CC-87FF-61D456B595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8706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9499298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7D96-C5EA-4718-A993-1A35E33BE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2A08-ED6C-46CC-87FF-61D456B595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2229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7D96-C5EA-4718-A993-1A35E33BE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2A08-ED6C-46CC-87FF-61D456B595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2373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7D96-C5EA-4718-A993-1A35E33BE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2A08-ED6C-46CC-87FF-61D456B595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4258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48979915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5681703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3774026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5358692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 xmlns="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530349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 xmlns="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6537378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36570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0896858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2026530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 xmlns="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8293794"/>
      </p:ext>
    </p:extLst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71801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48921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1167453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16124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4886240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90705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4873694"/>
      </p:ext>
    </p:extLst>
  </p:cSld>
  <p:clrMapOvr>
    <a:masterClrMapping/>
  </p:clrMapOvr>
  <p:transition spd="slow">
    <p:push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8927439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4617620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08082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130727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347660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0608347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978659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94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37D96-C5EA-4718-A993-1A35E33BE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22A08-ED6C-46CC-87FF-61D456B595D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118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57033B2-4F64-4DC7-AD7A-333D229E55CE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09051CB-7E8E-402C-ADF7-FAD8D87B4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58085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  <p:sldLayoutId id="2147484074" r:id="rId8"/>
    <p:sldLayoutId id="2147484075" r:id="rId9"/>
    <p:sldLayoutId id="2147484076" r:id="rId10"/>
    <p:sldLayoutId id="2147484077" r:id="rId11"/>
    <p:sldLayoutId id="2147484078" r:id="rId12"/>
    <p:sldLayoutId id="2147484079" r:id="rId13"/>
    <p:sldLayoutId id="2147484080" r:id="rId14"/>
    <p:sldLayoutId id="2147484081" r:id="rId15"/>
    <p:sldLayoutId id="2147484082" r:id="rId16"/>
    <p:sldLayoutId id="2147484083" r:id="rId17"/>
  </p:sldLayoutIdLst>
  <p:transition spd="slow">
    <p:push dir="u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3.xml"/><Relationship Id="rId1" Type="http://schemas.openxmlformats.org/officeDocument/2006/relationships/video" Target="../media/media1.mp4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4E913D-7247-4A94-B1AA-455FF965E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3550" y="175753"/>
            <a:ext cx="9917723" cy="1837268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комплексного применения знаний по теме «Арифметические действия»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9F665E4-E377-4CDF-AAE8-99267F68BD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23495" y="3928534"/>
            <a:ext cx="3334043" cy="238786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Выполнила </a:t>
            </a:r>
          </a:p>
          <a:p>
            <a:r>
              <a:rPr lang="ru-RU" sz="2400" dirty="0">
                <a:solidFill>
                  <a:schemeClr val="bg1"/>
                </a:solidFill>
              </a:rPr>
              <a:t>учитель начальных классов</a:t>
            </a:r>
          </a:p>
          <a:p>
            <a:r>
              <a:rPr lang="ru-RU" sz="2400" dirty="0">
                <a:solidFill>
                  <a:schemeClr val="bg1"/>
                </a:solidFill>
              </a:rPr>
              <a:t>Платонова Л.М.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EE1C57F-100A-430C-9129-C29E38B5680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4212" y="1899139"/>
            <a:ext cx="6729462" cy="478311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F794E4F-21F6-43B0-89EC-3E69583E1A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5871333" cy="838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0174937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2314" y="549276"/>
            <a:ext cx="8856663" cy="30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2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памятника 16м70см=</a:t>
            </a:r>
            <a:r>
              <a:rPr sz="3200" dirty="0">
                <a:solidFill>
                  <a:srgbClr val="26262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sz="32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           </a:t>
            </a:r>
          </a:p>
          <a:p>
            <a:r>
              <a:rPr sz="32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Размах крыльев орла 2м 67 см =</a:t>
            </a:r>
            <a:r>
              <a:rPr sz="3200" dirty="0">
                <a:solidFill>
                  <a:srgbClr val="26262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sz="32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</a:p>
          <a:p>
            <a:r>
              <a:rPr sz="32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памятника 16м70см=1670 см           </a:t>
            </a:r>
          </a:p>
          <a:p>
            <a:r>
              <a:rPr sz="32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Размах крыльев орла 2м 67 см =267 см</a:t>
            </a:r>
          </a:p>
          <a:p>
            <a:endParaRPr sz="3200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sz="3200" dirty="0">
              <a:solidFill>
                <a:srgbClr val="26262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291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6757" y="2708276"/>
            <a:ext cx="5669280" cy="388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2862" y="281355"/>
            <a:ext cx="6545750" cy="1181686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algn="ctr">
              <a:buNone/>
            </a:pPr>
            <a: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Calibri" panose="020F0502020204030204" pitchFamily="34" charset="0"/>
              </a:rPr>
              <a:t>Столица</a:t>
            </a:r>
            <a:r>
              <a:rPr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Calibri" panose="020F0502020204030204" pitchFamily="34" charset="0"/>
              </a:rPr>
              <a:t> полуострова Крым – </a:t>
            </a:r>
            <a:r>
              <a:rPr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Calibri" panose="020F0502020204030204" pitchFamily="34" charset="0"/>
              </a:rPr>
              <a:t>Симферополь</a:t>
            </a:r>
            <a:r>
              <a:rPr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339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3403" y="1582370"/>
            <a:ext cx="8145193" cy="4994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endParaRPr lang="ru-RU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6387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12542"/>
            <a:ext cx="12323298" cy="6970542"/>
          </a:xfrm>
        </p:spPr>
      </p:pic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9914" y="404813"/>
            <a:ext cx="8512175" cy="863600"/>
          </a:xfrm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>
              <a:buNone/>
            </a:pPr>
            <a:r>
              <a:rPr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Calibri" panose="020F0502020204030204" pitchFamily="34" charset="0"/>
              </a:rPr>
              <a:t>1тонна =</a:t>
            </a:r>
            <a:r>
              <a:rPr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Calibri" panose="020F0502020204030204" pitchFamily="34" charset="0"/>
              </a:rPr>
              <a:t>.. кг , 250кг=</a:t>
            </a:r>
            <a:r>
              <a:rPr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Calibri" panose="020F0502020204030204" pitchFamily="34" charset="0"/>
              </a:rPr>
              <a:t>.ц</a:t>
            </a:r>
            <a:r>
              <a:rPr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r>
              <a:rPr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Calibri" panose="020F0502020204030204" pitchFamily="34" charset="0"/>
              </a:rPr>
              <a:t>кг</a:t>
            </a:r>
            <a:endParaRPr dirty="0">
              <a:solidFill>
                <a:srgbClr val="262626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363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30658" y="2261381"/>
            <a:ext cx="6555545" cy="4191805"/>
          </a:xfrm>
        </p:spPr>
      </p:pic>
      <p:sp>
        <p:nvSpPr>
          <p:cNvPr id="5" name="Прямоугольник 4"/>
          <p:cNvSpPr/>
          <p:nvPr/>
        </p:nvSpPr>
        <p:spPr>
          <a:xfrm>
            <a:off x="2135189" y="1268414"/>
            <a:ext cx="7993063" cy="70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40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1тонна = 1000 кг , 250кг= 2 ц 50 кг </a:t>
            </a:r>
            <a:endParaRPr sz="4000" dirty="0">
              <a:solidFill>
                <a:srgbClr val="26262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703704" y="0"/>
            <a:ext cx="8540750" cy="1865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en-US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altLang="en-US" sz="28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Рыбинских</a:t>
            </a:r>
            <a:r>
              <a:rPr lang="ru-RU" altLang="en-US" sz="28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Буд до  Симферополя - 1380км, автобус ехал со скоростью 60км/ч.  Сколько времени  он был в пути?</a:t>
            </a:r>
            <a:endParaRPr lang="ru-RU" altLang="en-US" sz="2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5748" y="2011680"/>
            <a:ext cx="7863840" cy="468454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9800" y="419100"/>
            <a:ext cx="7772400" cy="1600200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>
              <a:buClrTx/>
              <a:buSzTx/>
              <a:buFontTx/>
              <a:buNone/>
            </a:pPr>
            <a:r>
              <a:rPr sz="6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sz="6600" dirty="0">
              <a:solidFill>
                <a:srgbClr val="26262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Супер физкультминутка для урока">
            <a:hlinkClick r:id="" action="ppaction://media"/>
            <a:extLst>
              <a:ext uri="{FF2B5EF4-FFF2-40B4-BE49-F238E27FC236}">
                <a16:creationId xmlns:a16="http://schemas.microsoft.com/office/drawing/2014/main" xmlns="" id="{9A40E51E-5377-43B3-AB62-F78DCB25A4A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0338" y="0"/>
            <a:ext cx="12121661" cy="689828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3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9815" y="224821"/>
            <a:ext cx="7863840" cy="1027204"/>
          </a:xfrm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algn="ctr">
              <a:buNone/>
            </a:pPr>
            <a:r>
              <a:rPr dirty="0" err="1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Город-курорт</a:t>
            </a:r>
            <a:r>
              <a:rPr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Евпатори</a:t>
            </a:r>
            <a:r>
              <a:rPr lang="ru-RU"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dirty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dirty="0">
              <a:solidFill>
                <a:srgbClr val="262626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411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7735" y="1318847"/>
            <a:ext cx="10916530" cy="5314332"/>
          </a:xfrm>
        </p:spPr>
      </p:pic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Таблица 18433"/>
          <p:cNvGraphicFramePr/>
          <p:nvPr/>
        </p:nvGraphicFramePr>
        <p:xfrm>
          <a:off x="1524000" y="1"/>
          <a:ext cx="8643620" cy="6810375"/>
        </p:xfrm>
        <a:graphic>
          <a:graphicData uri="http://schemas.openxmlformats.org/drawingml/2006/table">
            <a:tbl>
              <a:tblPr/>
              <a:tblGrid>
                <a:gridCol w="86436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784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3200" b="1" i="1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Компоненты</a:t>
                      </a:r>
                      <a:r>
                        <a:rPr sz="2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ru-RU" altLang="en-US" sz="2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734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342900" lvl="0" indent="-342900" eaLnBrk="1" hangingPunct="1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при сложении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…</a:t>
                      </a:r>
                      <a:endParaRPr lang="ru-RU" altLang="en-US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811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342900" lvl="0" indent="-342900" eaLnBrk="1" hangingPunct="1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при вычитании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…</a:t>
                      </a:r>
                      <a:endParaRPr lang="ru-RU" altLang="en-US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58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342900" lvl="0" indent="-342900" eaLnBrk="1" hangingPunct="1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при умножении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…</a:t>
                      </a:r>
                      <a:endParaRPr lang="ru-RU" altLang="en-US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7444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342900" lvl="0" indent="-342900" eaLnBrk="1" hangingPunct="1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при делении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…</a:t>
                      </a:r>
                      <a:endParaRPr lang="ru-RU" altLang="en-US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en-US"/>
          </a:p>
        </p:txBody>
      </p:sp>
      <p:graphicFrame>
        <p:nvGraphicFramePr>
          <p:cNvPr id="18434" name="Таблица 18433"/>
          <p:cNvGraphicFramePr/>
          <p:nvPr>
            <p:extLst>
              <p:ext uri="{D42A27DB-BD31-4B8C-83A1-F6EECF244321}">
                <p14:modId xmlns:p14="http://schemas.microsoft.com/office/powerpoint/2010/main" xmlns="" val="1041458280"/>
              </p:ext>
            </p:extLst>
          </p:nvPr>
        </p:nvGraphicFramePr>
        <p:xfrm>
          <a:off x="1730057" y="0"/>
          <a:ext cx="8731885" cy="6784975"/>
        </p:xfrm>
        <a:graphic>
          <a:graphicData uri="http://schemas.openxmlformats.org/drawingml/2006/table">
            <a:tbl>
              <a:tblPr/>
              <a:tblGrid>
                <a:gridCol w="87318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7594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3200" b="1" i="1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Компоненты</a:t>
                      </a:r>
                      <a:r>
                        <a:rPr sz="2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ru-RU" altLang="en-US" sz="2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16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342900" lvl="0" indent="-342900" eaLnBrk="1" hangingPunct="1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при сложении 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– это первое </a:t>
                      </a:r>
                      <a:r>
                        <a:rPr sz="2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слагаемое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, второе </a:t>
                      </a:r>
                      <a:r>
                        <a:rPr sz="2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слагаемое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сумма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;</a:t>
                      </a:r>
                      <a:endParaRPr lang="ru-RU" altLang="en-US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7604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342900" lvl="0" indent="-342900" eaLnBrk="1" hangingPunct="1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при вычитании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– это </a:t>
                      </a:r>
                      <a:r>
                        <a:rPr sz="2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уменьшаемое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sz="2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вычитаемое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разность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;</a:t>
                      </a:r>
                      <a:endParaRPr lang="ru-RU" altLang="en-US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5135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342900" lvl="0" indent="-342900" eaLnBrk="1" hangingPunct="1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при умножении 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– это первый </a:t>
                      </a:r>
                      <a:r>
                        <a:rPr sz="2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множитель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, второй </a:t>
                      </a:r>
                      <a:r>
                        <a:rPr sz="2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множитель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произведение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;</a:t>
                      </a:r>
                      <a:endParaRPr lang="ru-RU" altLang="en-US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700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342900" lvl="0" indent="-342900" eaLnBrk="1" hangingPunct="1">
                        <a:lnSpc>
                          <a:spcPct val="115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при делении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– это </a:t>
                      </a:r>
                      <a:r>
                        <a:rPr sz="2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делимое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sz="24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делитель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частное</a:t>
                      </a:r>
                      <a:r>
                        <a:rPr sz="2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.</a:t>
                      </a:r>
                      <a:endParaRPr lang="ru-RU" altLang="en-US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130630"/>
            <a:ext cx="8534400" cy="856341"/>
          </a:xfrm>
        </p:spPr>
        <p:txBody>
          <a:bodyPr>
            <a:normAutofit/>
          </a:bodyPr>
          <a:lstStyle/>
          <a:p>
            <a:r>
              <a:rPr lang="ru-RU" altLang="en-US" dirty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Следующая остановка – Ялта.</a:t>
            </a:r>
            <a:r>
              <a:rPr lang="ru-RU" altLang="en-US" dirty="0"/>
              <a:t> </a:t>
            </a:r>
          </a:p>
        </p:txBody>
      </p:sp>
      <p:pic>
        <p:nvPicPr>
          <p:cNvPr id="5" name="Замещающее содержимое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36031"/>
            <a:ext cx="6264041" cy="3788115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4945" y="736031"/>
            <a:ext cx="6483696" cy="5078805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3679940"/>
            <a:ext cx="6405212" cy="3962131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98521" y="2894427"/>
            <a:ext cx="5893479" cy="433267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5"/>
          <p:cNvSpPr>
            <a:spLocks noTextEdit="1"/>
          </p:cNvSpPr>
          <p:nvPr/>
        </p:nvSpPr>
        <p:spPr>
          <a:xfrm>
            <a:off x="2333625" y="1844676"/>
            <a:ext cx="7416800" cy="4714875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  <a:normAutofit/>
          </a:bodyPr>
          <a:lstStyle/>
          <a:p>
            <a:pPr algn="ctr"/>
            <a:endParaRPr lang="ru-RU" altLang="en-US" sz="2800" normalizeH="1">
              <a:ln w="127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pic>
        <p:nvPicPr>
          <p:cNvPr id="4099" name="Picture 7" descr="MC900232934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82039" y="1858964"/>
            <a:ext cx="1798637" cy="186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Прямоугольник 1"/>
          <p:cNvSpPr/>
          <p:nvPr/>
        </p:nvSpPr>
        <p:spPr>
          <a:xfrm>
            <a:off x="1703388" y="7939"/>
            <a:ext cx="76327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indent="0" eaLnBrk="1" hangingPunct="1">
              <a:spcBef>
                <a:spcPct val="0"/>
              </a:spcBef>
              <a:buClrTx/>
              <a:buNone/>
            </a:pPr>
            <a:r>
              <a:rPr lang="ru-RU" altLang="ru-RU" sz="40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 </a:t>
            </a:r>
          </a:p>
          <a:p>
            <a:pPr marL="0" indent="0" eaLnBrk="1" hangingPunct="1">
              <a:spcBef>
                <a:spcPct val="0"/>
              </a:spcBef>
              <a:buClrTx/>
              <a:buNone/>
            </a:pPr>
            <a:r>
              <a:rPr lang="ru-RU" altLang="ru-RU" sz="4000" dirty="0">
                <a:latin typeface="Comic Sans MS" panose="030F0702030302020204" pitchFamily="66" charset="0"/>
                <a:cs typeface="Arial" panose="020B0604020202020204" pitchFamily="34" charset="0"/>
              </a:rPr>
              <a:t> </a:t>
            </a:r>
            <a:endParaRPr lang="ru-RU" altLang="ru-RU" sz="4000" dirty="0"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pic>
        <p:nvPicPr>
          <p:cNvPr id="4101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15300" y="4292600"/>
            <a:ext cx="2444750" cy="2490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333625" y="284164"/>
            <a:ext cx="5418138" cy="715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sz="2800" dirty="0">
                <a:solidFill>
                  <a:srgbClr val="262626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Друзья мои!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sz="2800" dirty="0">
                <a:solidFill>
                  <a:srgbClr val="262626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Сегодня мы откроем тайну,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sz="2800" dirty="0">
                <a:solidFill>
                  <a:srgbClr val="262626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Ведь в жизни нашей часты чудеса.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sz="2800" dirty="0">
                <a:solidFill>
                  <a:srgbClr val="262626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Секрет математических чудес необычайных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sz="2800" dirty="0">
                <a:solidFill>
                  <a:srgbClr val="262626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Откроем мы всего за полчаса.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sz="2800" dirty="0">
                <a:solidFill>
                  <a:srgbClr val="262626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Орешек знанья тверд, но все же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sz="2800" dirty="0">
                <a:solidFill>
                  <a:srgbClr val="262626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Мы не привыкли отступать.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sz="2800" dirty="0">
                <a:solidFill>
                  <a:srgbClr val="262626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Нам расколоть его помогут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sz="2800" dirty="0">
                <a:solidFill>
                  <a:srgbClr val="262626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Волшебные слова: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sz="2800" dirty="0">
                <a:solidFill>
                  <a:srgbClr val="262626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«Хотим все знать!»         </a:t>
            </a:r>
            <a:endParaRPr sz="2800" dirty="0">
              <a:solidFill>
                <a:srgbClr val="262626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63751" y="2386014"/>
            <a:ext cx="7686675" cy="106997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sz="6000" b="1" dirty="0">
                <a:solidFill>
                  <a:srgbClr val="262626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«Хотим все знать!»         </a:t>
            </a:r>
            <a:endParaRPr sz="6000" b="1" dirty="0">
              <a:solidFill>
                <a:srgbClr val="262626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825625" y="101600"/>
            <a:ext cx="8540750" cy="4383314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4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350- Х=10∙5         Х-4=1800+100</a:t>
            </a:r>
          </a:p>
          <a:p>
            <a:pPr marL="0" indent="0">
              <a:buNone/>
            </a:pPr>
            <a:r>
              <a:rPr lang="ru-RU" altLang="en-US" sz="4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350- Х=50            Х-4=1900</a:t>
            </a:r>
          </a:p>
          <a:p>
            <a:pPr marL="0" indent="0">
              <a:buNone/>
            </a:pPr>
            <a:r>
              <a:rPr lang="ru-RU" altLang="en-US" sz="4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Х=350-50             Х=1900+4</a:t>
            </a:r>
          </a:p>
          <a:p>
            <a:pPr marL="0" indent="0">
              <a:buNone/>
            </a:pPr>
            <a:r>
              <a:rPr lang="ru-RU" altLang="en-US" sz="4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Х=300                  Х=1904</a:t>
            </a:r>
          </a:p>
          <a:p>
            <a:pPr marL="0" indent="0">
              <a:buNone/>
            </a:pPr>
            <a:endParaRPr lang="ru-RU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2999" y="3627575"/>
            <a:ext cx="9180195" cy="317962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мещающее содержимое 4"/>
          <p:cNvSpPr>
            <a:spLocks noGrp="1"/>
          </p:cNvSpPr>
          <p:nvPr>
            <p:ph idx="1"/>
          </p:nvPr>
        </p:nvSpPr>
        <p:spPr>
          <a:xfrm>
            <a:off x="1825625" y="3291839"/>
            <a:ext cx="8540750" cy="30245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altLang="en-US" sz="2400" dirty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Никитском ботаническом саду, что в г. Ялта, росло 200 пальм, кипарисов в 4 раза меньше, чем пальм, магнолий в 2 раза больше, чем пальм и кипарисов вместе. Сколько деревьев росло в ботаническом саду?</a:t>
            </a:r>
          </a:p>
          <a:p>
            <a:pPr marL="0" indent="0">
              <a:buNone/>
            </a:pPr>
            <a:r>
              <a:rPr lang="ru-RU" altLang="en-US" sz="2400" dirty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1)200:4 = 50 (к.) в ботаническом саду.</a:t>
            </a:r>
          </a:p>
          <a:p>
            <a:pPr marL="0" indent="0">
              <a:buNone/>
            </a:pPr>
            <a:r>
              <a:rPr lang="ru-RU" altLang="en-US" sz="2400" dirty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2)200+50=250(д.) кипарисов и пальм вместе.</a:t>
            </a:r>
          </a:p>
          <a:p>
            <a:pPr marL="0" indent="0">
              <a:buNone/>
            </a:pPr>
            <a:r>
              <a:rPr lang="ru-RU" altLang="en-US" sz="2400" dirty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3)250·2=500(м.) в ботаническом саду.</a:t>
            </a:r>
          </a:p>
          <a:p>
            <a:pPr marL="0" indent="0">
              <a:buNone/>
            </a:pPr>
            <a:r>
              <a:rPr lang="ru-RU" altLang="en-US" sz="2400" dirty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4)250+500= 750(д.)</a:t>
            </a:r>
          </a:p>
          <a:p>
            <a:pPr marL="0" indent="0">
              <a:buNone/>
            </a:pPr>
            <a:r>
              <a:rPr lang="ru-RU" altLang="en-US" sz="2400" dirty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всего 750 деревьев.</a:t>
            </a: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5625" y="0"/>
            <a:ext cx="8651240" cy="280733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6" name="Замещающее содержимое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44057" y="685800"/>
            <a:ext cx="4814712" cy="3614738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84066" y="3573145"/>
            <a:ext cx="3930015" cy="22098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7273" y="393896"/>
            <a:ext cx="7709095" cy="1448972"/>
          </a:xfrm>
        </p:spPr>
        <p:txBody>
          <a:bodyPr/>
          <a:lstStyle/>
          <a:p>
            <a:pPr algn="ctr"/>
            <a:r>
              <a:rPr lang="ru-RU" altLang="en-US" dirty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TextEdit="1"/>
          </p:cNvSpPr>
          <p:nvPr/>
        </p:nvSpPr>
        <p:spPr>
          <a:xfrm>
            <a:off x="2135188" y="265114"/>
            <a:ext cx="8064500" cy="29860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ru-RU" altLang="en-US" sz="3600">
                <a:solidFill>
                  <a:schemeClr val="bg1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altLang="en-US" sz="3600">
                <a:solidFill>
                  <a:schemeClr val="bg1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ЗА УРОК!</a:t>
            </a:r>
          </a:p>
        </p:txBody>
      </p:sp>
      <p:pic>
        <p:nvPicPr>
          <p:cNvPr id="27651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3251200"/>
            <a:ext cx="9144000" cy="360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4826" y="260351"/>
            <a:ext cx="8424863" cy="5832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 flipH="1">
            <a:off x="1882776" y="314326"/>
            <a:ext cx="8208963" cy="2862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altLang="x-none" sz="3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XIX, III, XXI</a:t>
            </a:r>
            <a:r>
              <a:rPr sz="3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sz="3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1 десяток и 9 единиц.</a:t>
            </a:r>
          </a:p>
          <a:p>
            <a:r>
              <a:rPr sz="3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3.90.</a:t>
            </a:r>
          </a:p>
          <a:p>
            <a:r>
              <a:rPr sz="3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4.900.</a:t>
            </a:r>
          </a:p>
          <a:p>
            <a:r>
              <a:rPr sz="3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5.900.</a:t>
            </a:r>
            <a:endParaRPr dirty="0">
              <a:solidFill>
                <a:srgbClr val="26262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12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3864" y="3343275"/>
            <a:ext cx="6264275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2424113" y="1236663"/>
            <a:ext cx="7772400" cy="2667000"/>
          </a:xfrm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40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4000" kern="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147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12964">
            <a:off x="2752726" y="1993901"/>
            <a:ext cx="6264275" cy="465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Прямоугольник 1"/>
          <p:cNvSpPr/>
          <p:nvPr/>
        </p:nvSpPr>
        <p:spPr>
          <a:xfrm>
            <a:off x="2424114" y="820738"/>
            <a:ext cx="65563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28600">
              <a:spcAft>
                <a:spcPts val="675"/>
              </a:spcAft>
            </a:pPr>
            <a:r>
              <a:rPr sz="4800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845-(322∙2) + (445:5)</a:t>
            </a:r>
            <a:endParaRPr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692275" y="1484313"/>
            <a:ext cx="8929688" cy="29527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indent="0">
              <a:spcAft>
                <a:spcPts val="675"/>
              </a:spcAft>
              <a:buNone/>
            </a:pPr>
            <a:r>
              <a:rPr sz="4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r>
              <a:rPr sz="4800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урок комплексного применения знаний по теме «Арифметические действия».</a:t>
            </a:r>
            <a:endParaRPr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endParaRPr sz="2400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pic>
        <p:nvPicPr>
          <p:cNvPr id="7171" name="Picture 7" descr="MC900240777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51763" y="82550"/>
            <a:ext cx="2881312" cy="162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8438" y="3754439"/>
            <a:ext cx="3935412" cy="2992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728787" y="464234"/>
            <a:ext cx="8734425" cy="5421422"/>
          </a:xfrm>
        </p:spPr>
      </p:pic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Таблица 9217"/>
          <p:cNvGraphicFramePr/>
          <p:nvPr/>
        </p:nvGraphicFramePr>
        <p:xfrm>
          <a:off x="2495550" y="476250"/>
          <a:ext cx="6192838" cy="1873250"/>
        </p:xfrm>
        <a:graphic>
          <a:graphicData uri="http://schemas.openxmlformats.org/drawingml/2006/table">
            <a:tbl>
              <a:tblPr/>
              <a:tblGrid>
                <a:gridCol w="14382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43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843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591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9366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Ы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66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227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257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118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530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9235" name="Таблица 9234"/>
          <p:cNvGraphicFramePr/>
          <p:nvPr/>
        </p:nvGraphicFramePr>
        <p:xfrm>
          <a:off x="2479675" y="2716214"/>
          <a:ext cx="6192838" cy="1871663"/>
        </p:xfrm>
        <a:graphic>
          <a:graphicData uri="http://schemas.openxmlformats.org/drawingml/2006/table">
            <a:tbl>
              <a:tblPr/>
              <a:tblGrid>
                <a:gridCol w="15478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478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78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9366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 К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Р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Ы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М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50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530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257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227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4800" dirty="0">
                          <a:solidFill>
                            <a:srgbClr val="262626"/>
                          </a:solidFill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118</a:t>
                      </a:r>
                      <a:endParaRPr lang="ru-RU" altLang="en-US" sz="4000" dirty="0">
                        <a:solidFill>
                          <a:srgbClr val="262626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9252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9650" y="333376"/>
            <a:ext cx="5886450" cy="282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Aft>
                <a:spcPts val="675"/>
              </a:spcAft>
            </a:pPr>
            <a:r>
              <a:rPr sz="4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530 =500+30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75"/>
              </a:spcAft>
            </a:pPr>
            <a:r>
              <a:rPr sz="4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257=200+50+7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75"/>
              </a:spcAft>
            </a:pPr>
            <a:r>
              <a:rPr sz="4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227=200+20+7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75"/>
              </a:spcAft>
            </a:pPr>
            <a:r>
              <a:rPr sz="4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118=100+10+8</a:t>
            </a:r>
            <a:endParaRPr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4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3435350"/>
            <a:ext cx="9144000" cy="3422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2"/>
          <p:cNvSpPr/>
          <p:nvPr/>
        </p:nvSpPr>
        <p:spPr>
          <a:xfrm>
            <a:off x="3354389" y="188913"/>
            <a:ext cx="54832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sz="3600" b="1" dirty="0">
                <a:solidFill>
                  <a:srgbClr val="333333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Город-герой Севастополь</a:t>
            </a:r>
            <a:endParaRPr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267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947" y="1062893"/>
            <a:ext cx="6893169" cy="528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97540" y="1894511"/>
            <a:ext cx="5497513" cy="477457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y155265382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y1552653826</Template>
  <TotalTime>73</TotalTime>
  <Words>369</Words>
  <Application>Microsoft Office PowerPoint</Application>
  <PresentationFormat>Произвольный</PresentationFormat>
  <Paragraphs>80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y1552653826</vt:lpstr>
      <vt:lpstr>1_Тема Office</vt:lpstr>
      <vt:lpstr>Сектор</vt:lpstr>
      <vt:lpstr>Урок комплексного применения знаний по теме «Арифметические действия»</vt:lpstr>
      <vt:lpstr>Слайд 2</vt:lpstr>
      <vt:lpstr>Слайд 3</vt:lpstr>
      <vt:lpstr>   </vt:lpstr>
      <vt:lpstr>Слайд 5</vt:lpstr>
      <vt:lpstr>Слайд 6</vt:lpstr>
      <vt:lpstr>Слайд 7</vt:lpstr>
      <vt:lpstr>Слайд 8</vt:lpstr>
      <vt:lpstr>Слайд 9</vt:lpstr>
      <vt:lpstr>Слайд 10</vt:lpstr>
      <vt:lpstr> Столица полуострова Крым – Симферополь.</vt:lpstr>
      <vt:lpstr>Слайд 12</vt:lpstr>
      <vt:lpstr>1тонна =….. кг , 250кг=….ц…кг</vt:lpstr>
      <vt:lpstr>Слайд 14</vt:lpstr>
      <vt:lpstr>Физкультминутка</vt:lpstr>
      <vt:lpstr>Город-курорт ЕвпаториЯ.</vt:lpstr>
      <vt:lpstr>Слайд 17</vt:lpstr>
      <vt:lpstr>Слайд 18</vt:lpstr>
      <vt:lpstr>Следующая остановка – Ялта. </vt:lpstr>
      <vt:lpstr>Слайд 20</vt:lpstr>
      <vt:lpstr>Слайд 21</vt:lpstr>
      <vt:lpstr>Слайд 22</vt:lpstr>
      <vt:lpstr>Домашнее задание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 Windows</cp:lastModifiedBy>
  <cp:revision>10</cp:revision>
  <dcterms:created xsi:type="dcterms:W3CDTF">2024-03-11T12:44:45Z</dcterms:created>
  <dcterms:modified xsi:type="dcterms:W3CDTF">2024-03-12T06:48:13Z</dcterms:modified>
</cp:coreProperties>
</file>