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69" r:id="rId3"/>
    <p:sldId id="270" r:id="rId4"/>
    <p:sldId id="271" r:id="rId5"/>
    <p:sldId id="272" r:id="rId6"/>
    <p:sldId id="273" r:id="rId7"/>
    <p:sldId id="288" r:id="rId8"/>
    <p:sldId id="274" r:id="rId9"/>
    <p:sldId id="275" r:id="rId10"/>
    <p:sldId id="276" r:id="rId11"/>
    <p:sldId id="277" r:id="rId12"/>
    <p:sldId id="280" r:id="rId13"/>
    <p:sldId id="281" r:id="rId14"/>
    <p:sldId id="282" r:id="rId15"/>
    <p:sldId id="28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279" autoAdjust="0"/>
    <p:restoredTop sz="94660"/>
  </p:normalViewPr>
  <p:slideViewPr>
    <p:cSldViewPr>
      <p:cViewPr varScale="1">
        <p:scale>
          <a:sx n="66" d="100"/>
          <a:sy n="66" d="100"/>
        </p:scale>
        <p:origin x="-12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Лист1!$E$4</c:f>
              <c:strCache>
                <c:ptCount val="1"/>
                <c:pt idx="0">
                  <c:v>отлично</c:v>
                </c:pt>
              </c:strCache>
            </c:strRef>
          </c:tx>
          <c:cat>
            <c:strRef>
              <c:f>Лист1!$F$3:$H$3</c:f>
              <c:strCache>
                <c:ptCount val="3"/>
                <c:pt idx="0">
                  <c:v>2013 г</c:v>
                </c:pt>
                <c:pt idx="1">
                  <c:v>2014 г</c:v>
                </c:pt>
                <c:pt idx="2">
                  <c:v>2015 г</c:v>
                </c:pt>
              </c:strCache>
            </c:strRef>
          </c:cat>
          <c:val>
            <c:numRef>
              <c:f>Лист1!$F$4:$H$4</c:f>
              <c:numCache>
                <c:formatCode>0%</c:formatCode>
                <c:ptCount val="3"/>
                <c:pt idx="0">
                  <c:v>0.25</c:v>
                </c:pt>
                <c:pt idx="1">
                  <c:v>0.5</c:v>
                </c:pt>
                <c:pt idx="2">
                  <c:v>0.75000000000000056</c:v>
                </c:pt>
              </c:numCache>
            </c:numRef>
          </c:val>
        </c:ser>
        <c:ser>
          <c:idx val="1"/>
          <c:order val="1"/>
          <c:tx>
            <c:strRef>
              <c:f>Лист1!$E$5</c:f>
              <c:strCache>
                <c:ptCount val="1"/>
                <c:pt idx="0">
                  <c:v>хорошо</c:v>
                </c:pt>
              </c:strCache>
            </c:strRef>
          </c:tx>
          <c:cat>
            <c:strRef>
              <c:f>Лист1!$F$3:$H$3</c:f>
              <c:strCache>
                <c:ptCount val="3"/>
                <c:pt idx="0">
                  <c:v>2013 г</c:v>
                </c:pt>
                <c:pt idx="1">
                  <c:v>2014 г</c:v>
                </c:pt>
                <c:pt idx="2">
                  <c:v>2015 г</c:v>
                </c:pt>
              </c:strCache>
            </c:strRef>
          </c:cat>
          <c:val>
            <c:numRef>
              <c:f>Лист1!$F$5:$H$5</c:f>
              <c:numCache>
                <c:formatCode>0%</c:formatCode>
                <c:ptCount val="3"/>
                <c:pt idx="0">
                  <c:v>0.5</c:v>
                </c:pt>
                <c:pt idx="1">
                  <c:v>0.5</c:v>
                </c:pt>
                <c:pt idx="2">
                  <c:v>0.25</c:v>
                </c:pt>
              </c:numCache>
            </c:numRef>
          </c:val>
        </c:ser>
        <c:ser>
          <c:idx val="2"/>
          <c:order val="2"/>
          <c:tx>
            <c:strRef>
              <c:f>Лист1!$E$6</c:f>
              <c:strCache>
                <c:ptCount val="1"/>
                <c:pt idx="0">
                  <c:v>удовлетворительно</c:v>
                </c:pt>
              </c:strCache>
            </c:strRef>
          </c:tx>
          <c:cat>
            <c:strRef>
              <c:f>Лист1!$F$3:$H$3</c:f>
              <c:strCache>
                <c:ptCount val="3"/>
                <c:pt idx="0">
                  <c:v>2013 г</c:v>
                </c:pt>
                <c:pt idx="1">
                  <c:v>2014 г</c:v>
                </c:pt>
                <c:pt idx="2">
                  <c:v>2015 г</c:v>
                </c:pt>
              </c:strCache>
            </c:strRef>
          </c:cat>
          <c:val>
            <c:numRef>
              <c:f>Лист1!$F$6:$H$6</c:f>
              <c:numCache>
                <c:formatCode>0%</c:formatCode>
                <c:ptCount val="3"/>
                <c:pt idx="0">
                  <c:v>0.25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hape val="box"/>
        <c:axId val="96196864"/>
        <c:axId val="100131200"/>
        <c:axId val="0"/>
      </c:bar3DChart>
      <c:catAx>
        <c:axId val="9619686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Уровни</a:t>
                </a:r>
              </a:p>
            </c:rich>
          </c:tx>
          <c:layout/>
        </c:title>
        <c:tickLblPos val="nextTo"/>
        <c:crossAx val="100131200"/>
        <c:crosses val="autoZero"/>
        <c:auto val="1"/>
        <c:lblAlgn val="ctr"/>
        <c:lblOffset val="100"/>
      </c:catAx>
      <c:valAx>
        <c:axId val="100131200"/>
        <c:scaling>
          <c:orientation val="minMax"/>
        </c:scaling>
        <c:axPos val="l"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ru-RU"/>
                  <a:t>% уч-ся</a:t>
                </a:r>
              </a:p>
            </c:rich>
          </c:tx>
          <c:layout/>
        </c:title>
        <c:numFmt formatCode="0%" sourceLinked="1"/>
        <c:tickLblPos val="nextTo"/>
        <c:crossAx val="9619686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Лист1!$J$4</c:f>
              <c:strCache>
                <c:ptCount val="1"/>
                <c:pt idx="0">
                  <c:v>отлично</c:v>
                </c:pt>
              </c:strCache>
            </c:strRef>
          </c:tx>
          <c:cat>
            <c:strRef>
              <c:f>Лист1!$K$3:$M$3</c:f>
              <c:strCache>
                <c:ptCount val="3"/>
                <c:pt idx="0">
                  <c:v>2013 г</c:v>
                </c:pt>
                <c:pt idx="1">
                  <c:v>2014 г</c:v>
                </c:pt>
                <c:pt idx="2">
                  <c:v>2015 г</c:v>
                </c:pt>
              </c:strCache>
            </c:strRef>
          </c:cat>
          <c:val>
            <c:numRef>
              <c:f>Лист1!$K$4:$M$4</c:f>
              <c:numCache>
                <c:formatCode>0%</c:formatCode>
                <c:ptCount val="3"/>
                <c:pt idx="0">
                  <c:v>0.125</c:v>
                </c:pt>
                <c:pt idx="1">
                  <c:v>0.36000000000000026</c:v>
                </c:pt>
                <c:pt idx="2">
                  <c:v>0.63000000000000056</c:v>
                </c:pt>
              </c:numCache>
            </c:numRef>
          </c:val>
        </c:ser>
        <c:ser>
          <c:idx val="1"/>
          <c:order val="1"/>
          <c:tx>
            <c:strRef>
              <c:f>Лист1!$J$5</c:f>
              <c:strCache>
                <c:ptCount val="1"/>
                <c:pt idx="0">
                  <c:v>хорошо</c:v>
                </c:pt>
              </c:strCache>
            </c:strRef>
          </c:tx>
          <c:cat>
            <c:strRef>
              <c:f>Лист1!$K$3:$M$3</c:f>
              <c:strCache>
                <c:ptCount val="3"/>
                <c:pt idx="0">
                  <c:v>2013 г</c:v>
                </c:pt>
                <c:pt idx="1">
                  <c:v>2014 г</c:v>
                </c:pt>
                <c:pt idx="2">
                  <c:v>2015 г</c:v>
                </c:pt>
              </c:strCache>
            </c:strRef>
          </c:cat>
          <c:val>
            <c:numRef>
              <c:f>Лист1!$K$5:$M$5</c:f>
              <c:numCache>
                <c:formatCode>0%</c:formatCode>
                <c:ptCount val="3"/>
                <c:pt idx="0">
                  <c:v>0.36000000000000026</c:v>
                </c:pt>
                <c:pt idx="1">
                  <c:v>0.36000000000000026</c:v>
                </c:pt>
                <c:pt idx="2">
                  <c:v>0.36000000000000026</c:v>
                </c:pt>
              </c:numCache>
            </c:numRef>
          </c:val>
        </c:ser>
        <c:ser>
          <c:idx val="2"/>
          <c:order val="2"/>
          <c:tx>
            <c:strRef>
              <c:f>Лист1!$J$6</c:f>
              <c:strCache>
                <c:ptCount val="1"/>
                <c:pt idx="0">
                  <c:v>удовлетворительно</c:v>
                </c:pt>
              </c:strCache>
            </c:strRef>
          </c:tx>
          <c:cat>
            <c:strRef>
              <c:f>Лист1!$K$3:$M$3</c:f>
              <c:strCache>
                <c:ptCount val="3"/>
                <c:pt idx="0">
                  <c:v>2013 г</c:v>
                </c:pt>
                <c:pt idx="1">
                  <c:v>2014 г</c:v>
                </c:pt>
                <c:pt idx="2">
                  <c:v>2015 г</c:v>
                </c:pt>
              </c:strCache>
            </c:strRef>
          </c:cat>
          <c:val>
            <c:numRef>
              <c:f>Лист1!$K$6:$M$6</c:f>
              <c:numCache>
                <c:formatCode>0%</c:formatCode>
                <c:ptCount val="3"/>
                <c:pt idx="0">
                  <c:v>0.5</c:v>
                </c:pt>
                <c:pt idx="1">
                  <c:v>0.25</c:v>
                </c:pt>
                <c:pt idx="2">
                  <c:v>0</c:v>
                </c:pt>
              </c:numCache>
            </c:numRef>
          </c:val>
        </c:ser>
        <c:shape val="box"/>
        <c:axId val="113463296"/>
        <c:axId val="113465216"/>
        <c:axId val="0"/>
      </c:bar3DChart>
      <c:catAx>
        <c:axId val="11346329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уровни</a:t>
                </a:r>
              </a:p>
            </c:rich>
          </c:tx>
          <c:layout/>
        </c:title>
        <c:tickLblPos val="nextTo"/>
        <c:crossAx val="113465216"/>
        <c:crosses val="autoZero"/>
        <c:auto val="1"/>
        <c:lblAlgn val="ctr"/>
        <c:lblOffset val="100"/>
      </c:catAx>
      <c:valAx>
        <c:axId val="113465216"/>
        <c:scaling>
          <c:orientation val="minMax"/>
        </c:scaling>
        <c:axPos val="l"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ru-RU"/>
                  <a:t>% уч-ся</a:t>
                </a:r>
              </a:p>
            </c:rich>
          </c:tx>
          <c:layout/>
        </c:title>
        <c:numFmt formatCode="0%" sourceLinked="1"/>
        <c:tickLblPos val="nextTo"/>
        <c:crossAx val="11346329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707904" y="66110"/>
            <a:ext cx="4824536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бюджетное учреждение                                           дополнительного образования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«Детская школа </a:t>
            </a: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искусств </a:t>
            </a: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«Центр культуры и искусства»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latin typeface="Comic Sans MS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latin typeface="Comic Sans MS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1988840"/>
            <a:ext cx="750099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latin typeface="Comic Sans MS" pitchFamily="66" charset="0"/>
            </a:endParaRPr>
          </a:p>
          <a:p>
            <a:pPr algn="ctr"/>
            <a:endParaRPr lang="ru-RU" sz="2800" b="1" dirty="0" smtClean="0">
              <a:latin typeface="Comic Sans MS" pitchFamily="66" charset="0"/>
            </a:endParaRPr>
          </a:p>
          <a:p>
            <a:pPr algn="ctr"/>
            <a:r>
              <a:rPr lang="ru-RU" sz="4000" b="1" dirty="0" smtClean="0">
                <a:latin typeface="Comic Sans MS" pitchFamily="66" charset="0"/>
              </a:rPr>
              <a:t>МЕТОДИЧЕКАЯ РАБОТА</a:t>
            </a:r>
          </a:p>
          <a:p>
            <a:pPr algn="ctr"/>
            <a:r>
              <a:rPr lang="ru-RU" sz="4000" b="1" dirty="0" smtClean="0">
                <a:latin typeface="Comic Sans MS" pitchFamily="66" charset="0"/>
              </a:rPr>
              <a:t>«Развитие навыков игры в гитарном ансамбле в </a:t>
            </a:r>
            <a:r>
              <a:rPr lang="ru-RU" sz="4000" b="1" dirty="0" smtClean="0">
                <a:latin typeface="Comic Sans MS" pitchFamily="66" charset="0"/>
              </a:rPr>
              <a:t>ДШИ» </a:t>
            </a:r>
            <a:endParaRPr lang="ru-RU" sz="4000" b="1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5085184"/>
            <a:ext cx="85324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Выполнила</a:t>
            </a:r>
            <a:r>
              <a:rPr lang="ru-RU" sz="2400" b="1" dirty="0" smtClean="0">
                <a:latin typeface="Comic Sans MS" pitchFamily="66" charset="0"/>
              </a:rPr>
              <a:t>: </a:t>
            </a:r>
          </a:p>
          <a:p>
            <a:r>
              <a:rPr lang="ru-RU" sz="2400" b="1" dirty="0" smtClean="0">
                <a:latin typeface="Comic Sans MS" pitchFamily="66" charset="0"/>
              </a:rPr>
              <a:t>преподаватель С.В.Воробьева</a:t>
            </a:r>
            <a:r>
              <a:rPr lang="ru-RU" sz="2400" b="1" dirty="0" smtClean="0">
                <a:latin typeface="Comic Sans MS" pitchFamily="66" charset="0"/>
              </a:rPr>
              <a:t>.</a:t>
            </a:r>
          </a:p>
          <a:p>
            <a:endParaRPr lang="ru-RU" sz="2000" b="1" dirty="0" smtClean="0">
              <a:latin typeface="Comic Sans MS" pitchFamily="66" charset="0"/>
            </a:endParaRPr>
          </a:p>
          <a:p>
            <a:r>
              <a:rPr lang="ru-RU" sz="2000" b="1" dirty="0" smtClean="0">
                <a:latin typeface="Comic Sans MS" pitchFamily="66" charset="0"/>
                <a:cs typeface="Times New Roman" pitchFamily="18" charset="0"/>
              </a:rPr>
              <a:t>  </a:t>
            </a:r>
          </a:p>
          <a:p>
            <a:r>
              <a:rPr lang="ru-RU" sz="2000" b="1" dirty="0" smtClean="0">
                <a:latin typeface="Comic Sans MS" pitchFamily="66" charset="0"/>
                <a:cs typeface="Times New Roman" pitchFamily="18" charset="0"/>
              </a:rPr>
              <a:t> </a:t>
            </a:r>
          </a:p>
          <a:p>
            <a:endParaRPr lang="ru-RU" sz="2000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3574119" cy="2448272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>
            <a:softEdge rad="31750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143008" cy="12858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428728" y="357166"/>
            <a:ext cx="728667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МБОУ ДО  «Детская школа искусств «Центр культуры и искусства» г. Городца Нижегородской области.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1857364"/>
            <a:ext cx="4500594" cy="231418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285720" y="1643050"/>
            <a:ext cx="40350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Comic Sans MS" pitchFamily="66" charset="0"/>
              </a:rPr>
              <a:t>«Ансамбль в классе гитары» 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357158" y="5072074"/>
            <a:ext cx="842968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Цель: Привитие любви к музыке, музыкально - эстетическое развитие, становление творческой личности через обучение игре на гитаре в ансамбле, приобретение навыков совместного исполнительства.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214282" y="2500306"/>
            <a:ext cx="392909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Возраст   обучающихся: 11-15 лет.   Количество – 20 чел. Из них: 1 год обучения – 6 чел., 2 год обучения – 6 чел., 4 год обучения -  8 чел.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143008" cy="12858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857224" y="117693"/>
            <a:ext cx="8072494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Задачи: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Обучающие: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- всесторонне развивать эстетический вкус воспитанников и приобщить их к музыкально-исполнительской культуре, приобщить к творчеству виднейших ансамблей, в состав которых входит классическая гитара;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  обучить навыкам ансамблевого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музицирования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;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  ознакомить с принципами аранжировок и переложений  для ансамбля гитаристов;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 развить артистизм и навыки публичного выступления, коллективного творчества и художественно-творческую активность;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 формировать волевые качества ученика.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Развивающие: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 развить музыкальные способности: чувство ритма, тембровый слух, музыкальную память;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 расширить музыкальный кругозор за счет интенсивного притока богатой и разнохарактерной информации;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 развивать навыки общения и взаимодействия в ходе работы в ансамбле;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 развить чувство ответственности и коллективизма.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Воспитывающие: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 развитие мотивации ученика к познанию и творчеству;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 обеспечение эмоционального благополучия ребёнка;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 создание условий для социального, культурного   самоопределения, творческой самореализации личности ребёнка, его интеграции в системе мировой и отечественной культур.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143008" cy="12858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20" y="357166"/>
          <a:ext cx="8643998" cy="64025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1999"/>
                <a:gridCol w="4321999"/>
              </a:tblGrid>
              <a:tr h="641843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Качество индивидуальной подготовки обучающихся </a:t>
                      </a:r>
                      <a:endParaRPr lang="ru-RU" sz="12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Критерии выставления оценок по ансамблю</a:t>
                      </a:r>
                      <a:endParaRPr lang="ru-RU" sz="12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644701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Оценка 5 («отлично») . Предполагает хорошее репертуарное продвижение и хорошее качество исполнения. Качество и сложность произведений должно соответствовать уровню класса или быть выше его.</a:t>
                      </a:r>
                      <a:endParaRPr lang="ru-RU" sz="1200" dirty="0" smtClean="0">
                        <a:latin typeface="Comic Sans MS" pitchFamily="66" charset="0"/>
                      </a:endParaRP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Качество означает:  понимание стиля; понимание формы произведения, осмысленность исполнения;  владение </a:t>
                      </a:r>
                      <a:r>
                        <a:rPr lang="ru-RU" sz="1200" kern="1200" dirty="0" err="1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звукоизвлечением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и различными видами техники; выразительность исполнения, владение интонированием; артистичность, сценическая выдержка.</a:t>
                      </a:r>
                      <a:endParaRPr lang="ru-RU" sz="1200" dirty="0" smtClean="0">
                        <a:latin typeface="Comic Sans MS" pitchFamily="66" charset="0"/>
                      </a:endParaRP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Оценка 4 («хорошо»). Репертуарное продвижение должно соответствовать классу, как и количество проходимого материала. Допустимы более умеренные темпы, менее яркие выступления, но качество отработанных навыков и приемов должно быть обязательно. Оценку «хорошо» может получить яркий ученик, выступивший менее удачно. Снижается оценка за стилевые неточности: штрихи, динамика, ритмические отклонения.</a:t>
                      </a:r>
                      <a:endParaRPr lang="ru-RU" sz="1200" dirty="0" smtClean="0">
                        <a:latin typeface="Comic Sans MS" pitchFamily="66" charset="0"/>
                      </a:endParaRP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Оценка 3 («удовлетворительно»). Недостаточное репертуарное продвижение (трудность произведения);  погрешности в качестве исполнения: неровная, замедленная техника, зажатость в аппарате, отсутствие пластики, некачественное легато, отсутствие интонирования, плохая артикуляция;  непонимание формы, характера исполняемого произведения;  жесткое </a:t>
                      </a:r>
                      <a:r>
                        <a:rPr lang="ru-RU" sz="1200" kern="1200" dirty="0" err="1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звукоизвлечение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, грубая динамика.</a:t>
                      </a:r>
                      <a:endParaRPr lang="ru-RU" sz="1200" dirty="0" smtClean="0">
                        <a:latin typeface="Comic Sans MS" pitchFamily="66" charset="0"/>
                      </a:endParaRP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Оценка  2 - «не удовлетворительно» ставится, если учащийся не овладел необходимыми навыками игры</a:t>
                      </a:r>
                      <a:endParaRPr lang="ru-RU" sz="12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«Отлично»:   на выступлении участники ансамбля чувствуют себя свободно, при этом каждый исполнитель выразительно и разнообразно исполняет свою партию ; каждый ученик владеет исполнительской техникой, богатством и разнообразием звуковой палитры;    умение выстроить динамическую линию двух партий ансамбля;   решение тембровых и регистровых задач;   выступление яркое и осознанное;   технически качественное и художественно осмысленное исполнение, отвечающее всем требованиям на данном этапе обучения. </a:t>
                      </a:r>
                      <a:endParaRPr lang="ru-RU" sz="1200" dirty="0" smtClean="0">
                        <a:latin typeface="Comic Sans MS" pitchFamily="66" charset="0"/>
                      </a:endParaRP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«Хорошо»:   достаточное владение исполнительской техникой, навыками </a:t>
                      </a:r>
                      <a:r>
                        <a:rPr lang="ru-RU" sz="1200" kern="1200" dirty="0" err="1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звукоизвлечения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;   решение слуховых задач (слышать партию партнёра и сочетание двух партий) ;   убедительная трактовка исполнения музыкальных произведений;   грамотное исполнение с небольшими недочетами (как в техническом плане, так и в художественном)</a:t>
                      </a:r>
                      <a:endParaRPr lang="ru-RU" sz="1200" dirty="0" smtClean="0">
                        <a:latin typeface="Comic Sans MS" pitchFamily="66" charset="0"/>
                      </a:endParaRP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«Удовлетворительно»:   однообразное исполнение, недостаточные навыки ансамблевой игры, вялая динамика;   исполнение с большим количеством недочётов, а именно: недоученный текст, слабая техническая подготовка, малохудожественная игра, отсутствие свободы игрового аппарата и т.д.      </a:t>
                      </a:r>
                      <a:endParaRPr lang="ru-RU" sz="1200" dirty="0" smtClean="0">
                        <a:latin typeface="Comic Sans MS" pitchFamily="66" charset="0"/>
                      </a:endParaRP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«Неудовлетворительно»:   слабое знание программы наизусть, грубые технические ошибки и плохое  владение инструментом, отсутствие музыкальной образности;   комплекс недостатков, причиной которых является отсутствие домашних занятий, а также плохой посещаемости аудиторных занятий</a:t>
                      </a:r>
                      <a:endParaRPr lang="ru-RU" sz="12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143008" cy="12858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428728" y="285728"/>
            <a:ext cx="74295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Comic Sans MS" pitchFamily="66" charset="0"/>
              </a:rPr>
              <a:t>Динамика качества подготовки обучающихся</a:t>
            </a:r>
            <a:endParaRPr lang="ru-RU" sz="2000" b="1" dirty="0">
              <a:latin typeface="Comic Sans MS" pitchFamily="66" charset="0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500034" y="1000108"/>
          <a:ext cx="5247181" cy="25126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5286380" y="2428868"/>
            <a:ext cx="342902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Рис.1 Динамика качества индивидуальной подготовки обучающихся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3214678" y="3714752"/>
          <a:ext cx="5294619" cy="25741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428596" y="4357694"/>
            <a:ext cx="26432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Comic Sans MS" pitchFamily="66" charset="0"/>
              </a:rPr>
              <a:t>Рис.2 Динамика качества ансамблевой подготовки обучающихся</a:t>
            </a:r>
            <a:endParaRPr lang="ru-RU" sz="1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143008" cy="12858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500166" y="357166"/>
            <a:ext cx="72866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Comic Sans MS" pitchFamily="66" charset="0"/>
              </a:rPr>
              <a:t>Психологический аспект взаимоотношений и взаимодействия в совместной деятельности  в группе обучающихся изучался по методике  В.М. Завьялова «Групповая сплочённость» 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57158" y="2071678"/>
            <a:ext cx="471487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Если уровень групповой сплоченности в 2013 г составлял 6,8 балла, т.е.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ниже средней, то в настоящее время – 15,2 балла, т.е. высокий. Учащиеся чувствую себя   членом своей группы, частью коллектива; не хотели  бы поменять её на другую; считают, что взаимоотношения между членами   группы лучше, чем в большинстве коллективов; так же, как и  взаимоотношения с педагогом; отношение к делу (учебе и ансамблевому исполнительству) в  коллективе лучше, чем в большинстве коллективов.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 l="19212" t="16496" r="21674" b="12183"/>
          <a:stretch>
            <a:fillRect/>
          </a:stretch>
        </p:blipFill>
        <p:spPr bwMode="auto">
          <a:xfrm>
            <a:off x="5000627" y="2800346"/>
            <a:ext cx="3821933" cy="30575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143008" cy="12858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428729" y="285728"/>
            <a:ext cx="735811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Цель  исследования достигнута, задачи    решены.</a:t>
            </a:r>
          </a:p>
          <a:p>
            <a:pPr algn="ctr"/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1571612"/>
            <a:ext cx="4143404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Гипотеза исследования подтвердилась</a:t>
            </a:r>
            <a:r>
              <a:rPr lang="ru-RU" sz="2000" b="1" dirty="0" smtClean="0">
                <a:latin typeface="Comic Sans MS" pitchFamily="66" charset="0"/>
              </a:rPr>
              <a:t>: </a:t>
            </a:r>
          </a:p>
          <a:p>
            <a:pPr algn="ctr"/>
            <a:r>
              <a:rPr lang="ru-RU" sz="2000" b="1" dirty="0" smtClean="0">
                <a:latin typeface="Comic Sans MS" pitchFamily="66" charset="0"/>
              </a:rPr>
              <a:t>ансамблевое </a:t>
            </a:r>
            <a:r>
              <a:rPr lang="ru-RU" sz="2000" b="1" dirty="0" err="1" smtClean="0">
                <a:latin typeface="Comic Sans MS" pitchFamily="66" charset="0"/>
              </a:rPr>
              <a:t>музицирование</a:t>
            </a:r>
            <a:r>
              <a:rPr lang="ru-RU" sz="2000" b="1" dirty="0" smtClean="0">
                <a:latin typeface="Comic Sans MS" pitchFamily="66" charset="0"/>
              </a:rPr>
              <a:t> способно повысить развивающий эффект музыкального обучения,  позволит реализовать идеи коллективной деятельности, формировать коммуникабельность и взаимодействие учащихся.</a:t>
            </a:r>
          </a:p>
          <a:p>
            <a:pPr algn="ctr"/>
            <a:endParaRPr lang="ru-RU" sz="2000" b="1" dirty="0" smtClean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43504" y="4000504"/>
            <a:ext cx="37862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285860"/>
            <a:ext cx="4036227" cy="26908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571604" y="0"/>
            <a:ext cx="582563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Comic Sans MS" pitchFamily="66" charset="0"/>
                <a:ea typeface="+mj-ea"/>
                <a:cs typeface="+mj-cs"/>
              </a:rPr>
              <a:t>Актуальность темы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00100" y="917912"/>
            <a:ext cx="77153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Comic Sans MS" pitchFamily="66" charset="0"/>
              </a:rPr>
              <a:t>   Вопросы ансамблевого исполнительства вызывали глубокий интерес среди музыкантов- педагогов и исследователей прошлого и настоящего времени: Д. Благого, А. </a:t>
            </a:r>
            <a:r>
              <a:rPr lang="ru-RU" sz="2000" b="1" dirty="0" err="1" smtClean="0">
                <a:latin typeface="Comic Sans MS" pitchFamily="66" charset="0"/>
              </a:rPr>
              <a:t>Готлиба</a:t>
            </a:r>
            <a:r>
              <a:rPr lang="ru-RU" sz="2000" b="1" dirty="0" smtClean="0">
                <a:latin typeface="Comic Sans MS" pitchFamily="66" charset="0"/>
              </a:rPr>
              <a:t>, К. </a:t>
            </a:r>
            <a:r>
              <a:rPr lang="ru-RU" sz="2000" b="1" dirty="0" err="1" smtClean="0">
                <a:latin typeface="Comic Sans MS" pitchFamily="66" charset="0"/>
              </a:rPr>
              <a:t>Игумова</a:t>
            </a:r>
            <a:r>
              <a:rPr lang="ru-RU" sz="2000" b="1" dirty="0" smtClean="0">
                <a:latin typeface="Comic Sans MS" pitchFamily="66" charset="0"/>
              </a:rPr>
              <a:t>, М. Моисеевой, Т. Самойлович, Е. Сорокиной, К. </a:t>
            </a:r>
            <a:r>
              <a:rPr lang="ru-RU" sz="2000" b="1" dirty="0" err="1" smtClean="0">
                <a:latin typeface="Comic Sans MS" pitchFamily="66" charset="0"/>
              </a:rPr>
              <a:t>Орфа</a:t>
            </a:r>
            <a:r>
              <a:rPr lang="ru-RU" sz="2000" b="1" dirty="0" smtClean="0">
                <a:latin typeface="Comic Sans MS" pitchFamily="66" charset="0"/>
              </a:rPr>
              <a:t> и др. Однако, несмотря на богатый эмпирический материал, до сих пор   отсутствуют своды методических рекомендаций по воспитанию </a:t>
            </a:r>
            <a:r>
              <a:rPr lang="ru-RU" sz="2000" b="1" dirty="0" err="1" smtClean="0">
                <a:latin typeface="Comic Sans MS" pitchFamily="66" charset="0"/>
              </a:rPr>
              <a:t>ансамблистов</a:t>
            </a:r>
            <a:r>
              <a:rPr lang="ru-RU" sz="2000" b="1" dirty="0" smtClean="0">
                <a:latin typeface="Comic Sans MS" pitchFamily="66" charset="0"/>
              </a:rPr>
              <a:t>, не разработан комплекс психофизических задач, которые, по А. Д. </a:t>
            </a:r>
            <a:r>
              <a:rPr lang="ru-RU" sz="2000" b="1" dirty="0" err="1" smtClean="0">
                <a:latin typeface="Comic Sans MS" pitchFamily="66" charset="0"/>
              </a:rPr>
              <a:t>Готлибу</a:t>
            </a:r>
            <a:r>
              <a:rPr lang="ru-RU" sz="2000" b="1" dirty="0" smtClean="0">
                <a:latin typeface="Comic Sans MS" pitchFamily="66" charset="0"/>
              </a:rPr>
              <a:t>, именуют ансамблевой техникой, что обусловливает актуальность темы дипломного исследования  </a:t>
            </a: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4429132"/>
            <a:ext cx="3202419" cy="21553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0"/>
            <a:ext cx="1143008" cy="12858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2844" y="285728"/>
            <a:ext cx="8786874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  Цель исследования: </a:t>
            </a: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охарактеризовать педагогические пути развития навыков ансамблевого гитарного </a:t>
            </a:r>
            <a:r>
              <a:rPr lang="ru-RU" sz="2400" b="1" dirty="0" err="1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музицировании</a:t>
            </a: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в процессе занятий в детской музыкальной школе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4000" b="1" i="0" u="none" strike="noStrike" cap="none" normalizeH="0" baseline="0" dirty="0" smtClean="0">
              <a:ln>
                <a:noFill/>
              </a:ln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Объект исследования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 </a:t>
            </a:r>
          </a:p>
          <a:p>
            <a:pPr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процесс развития навыков игры</a:t>
            </a:r>
          </a:p>
          <a:p>
            <a:pPr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в гитарном ансамбле в ДМШ</a:t>
            </a:r>
          </a:p>
          <a:p>
            <a:pPr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Предмет исследования: </a:t>
            </a:r>
          </a:p>
          <a:p>
            <a:pPr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методы и приёмы  работы с учащимися </a:t>
            </a:r>
          </a:p>
          <a:p>
            <a:pPr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с целью формирования у них навыков ансамблевого</a:t>
            </a:r>
          </a:p>
          <a:p>
            <a:pPr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err="1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музицирования</a:t>
            </a: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643702" y="2643182"/>
            <a:ext cx="2143140" cy="22050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0"/>
            <a:ext cx="1143008" cy="12858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57224" y="285728"/>
            <a:ext cx="750099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Comic Sans MS" pitchFamily="66" charset="0"/>
              </a:rPr>
              <a:t>Гипотеза исследования:</a:t>
            </a:r>
          </a:p>
          <a:p>
            <a:pPr algn="ctr"/>
            <a:r>
              <a:rPr lang="ru-RU" sz="3200" b="1" dirty="0" smtClean="0">
                <a:latin typeface="Comic Sans MS" pitchFamily="66" charset="0"/>
              </a:rPr>
              <a:t> </a:t>
            </a:r>
          </a:p>
          <a:p>
            <a:pPr algn="just"/>
            <a:r>
              <a:rPr lang="ru-RU" sz="2400" b="1" dirty="0" smtClean="0">
                <a:latin typeface="Comic Sans MS" pitchFamily="66" charset="0"/>
              </a:rPr>
              <a:t>ансамблевое </a:t>
            </a:r>
            <a:r>
              <a:rPr lang="ru-RU" sz="2400" b="1" dirty="0" err="1" smtClean="0">
                <a:latin typeface="Comic Sans MS" pitchFamily="66" charset="0"/>
              </a:rPr>
              <a:t>музицирование</a:t>
            </a:r>
            <a:r>
              <a:rPr lang="ru-RU" sz="2400" b="1" dirty="0" smtClean="0">
                <a:latin typeface="Comic Sans MS" pitchFamily="66" charset="0"/>
              </a:rPr>
              <a:t> способно повысить развивающий эффект музыкального обучения,  позволит реализовать идеи коллективной деятельности, формировать коммуникабельность и взаимодействие учащихся.</a:t>
            </a: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 cstate="print"/>
          <a:srcRect l="26344" t="17559" r="13333" b="19732"/>
          <a:stretch>
            <a:fillRect/>
          </a:stretch>
        </p:blipFill>
        <p:spPr bwMode="auto">
          <a:xfrm>
            <a:off x="3571868" y="3429000"/>
            <a:ext cx="4447223" cy="307183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0"/>
            <a:ext cx="1143008" cy="12858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4282" y="500042"/>
            <a:ext cx="8929718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Задачи: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1.	Рассмотреть развитие педагогической мысли в области ансамблевого гитарного </a:t>
            </a:r>
            <a:r>
              <a:rPr lang="ru-RU" sz="2400" b="1" dirty="0" err="1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музицирования</a:t>
            </a: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в   России.</a:t>
            </a: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2.	Выявить педагогические возможности гитарного  ансамбля в музыкальном развитии учащихся ДМШ и сформулировать основные методические  подходы к формированию навыков </a:t>
            </a:r>
            <a:r>
              <a:rPr lang="ru-RU" sz="2400" b="1" dirty="0" err="1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музицирования</a:t>
            </a: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в гитарном ансамбле.</a:t>
            </a: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3.	Провести анализ практической работы   по формированию   навыков   исполнительства в гитарном ансамбле, описав организацию деятельности, выбор репертуара, приёмы работы над совместимостью исполнения, и выявить её эффективность.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143008" cy="12858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143008" cy="12858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428596" y="1142984"/>
            <a:ext cx="6786610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Основу ансамблевого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музицирования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с гитарой (как бытового, домашнего, так и концертного) практически до конца XX века составлял аккомпанемент. Он же являлся той «сердцевиной» камерной музыки, которая в первую очередь мыслилась как соединение гитары с солирующим инструментом -будь то скрипка, флейта, голос или терц- гитара;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Развитие камерно-ансамблевого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музицирования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- как и профессионального гитарного искусства в целом - протекало в русле общеевропейских тенденций, но с некоторым запаздыванием (вызванным особенностями исторического характера);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На современном этапе, в силу того, что российскую профессиональную гитарную школу можно считать сложившейся, имеются все условия для активного развитию камерного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музицирования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с гитарой: наличие профессиональных исполнителей, подготовленной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слушательской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аудитории, а также оригинального репертуара.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20" y="1071546"/>
            <a:ext cx="1312018" cy="159067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357290" y="214290"/>
            <a:ext cx="67866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История ансамблевого гитарного </a:t>
            </a:r>
            <a:r>
              <a:rPr lang="ru-RU" sz="2800" b="1" dirty="0" err="1" smtClean="0"/>
              <a:t>музицирования</a:t>
            </a:r>
            <a:r>
              <a:rPr lang="ru-RU" sz="2800" b="1" dirty="0" smtClean="0"/>
              <a:t> в   России</a:t>
            </a:r>
            <a:endParaRPr lang="ru-RU" sz="28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2396" y="3000372"/>
            <a:ext cx="1214426" cy="15362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43834" y="4786322"/>
            <a:ext cx="1123952" cy="16092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143008" cy="12858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500166" y="357166"/>
            <a:ext cx="74295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Развитие педагогической мысли в области ансамблевого гитарного </a:t>
            </a:r>
            <a:r>
              <a:rPr lang="ru-RU" sz="2800" b="1" dirty="0" err="1" smtClean="0">
                <a:latin typeface="Comic Sans MS" pitchFamily="66" charset="0"/>
              </a:rPr>
              <a:t>музицирования</a:t>
            </a:r>
            <a:r>
              <a:rPr lang="ru-RU" sz="2800" b="1" dirty="0" smtClean="0">
                <a:latin typeface="Comic Sans MS" pitchFamily="66" charset="0"/>
              </a:rPr>
              <a:t> в   России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571472" y="2000240"/>
            <a:ext cx="8358246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1. 18- середина 19 вв. - ансамбли формировались стихийно – по взаимному согласию, личным симпатиям, творческой близости, равным инструментальным возможностям.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2. Середина 19 в- начало 20 -  известные гитаристы  вели большую концертную деятельность, участвуя в квартетах, трио, формируя ансамбли по типу  «антрепризы». Занятия были, скорее, ознакомительными: на каждом занятии партии заново распределялись между любителями, поэтому о постоянных составах не могло идти речи, следовательно, знакомство с музыкой носило достаточно поверхностный характер и сложные технические задачи на практике не могли быть решены. Однако были и положительные моменты: исполнители приобретали навыки свободного чтения с листа, быстро расширяли свой музыкальный кругозор, приобщались к коллективному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музицированию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3. К середине 20 в. система музыкального образования, поставившая «на поток»  подготовку исполнительских кадров, отреагировала на это тем, что возвела камерный ансамбль в ранг обязательной учебной дисциплины.        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143008" cy="12858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500166" y="285728"/>
            <a:ext cx="7143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Педагогические возможности гитарного  ансамбля в музыкальном развитии учащихся ДМШ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1714488"/>
            <a:ext cx="535785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omic Sans MS" pitchFamily="66" charset="0"/>
              </a:rPr>
              <a:t>Ансамблевое </a:t>
            </a:r>
            <a:r>
              <a:rPr lang="ru-RU" b="1" dirty="0" err="1" smtClean="0">
                <a:latin typeface="Comic Sans MS" pitchFamily="66" charset="0"/>
              </a:rPr>
              <a:t>музицирование</a:t>
            </a:r>
            <a:r>
              <a:rPr lang="ru-RU" b="1" dirty="0" smtClean="0">
                <a:latin typeface="Comic Sans MS" pitchFamily="66" charset="0"/>
              </a:rPr>
              <a:t> способно сыграть активную роль в процессах становления и развития общей музыкальности, эмоциональной отзывчивости на музыку, музыкального сознания, интеллекта. Игра в ансамбле способствует развитию всего комплекса   музыкально-исполнительских способностей учащихся,   развитию таких качеств, как внимательность, ответственность, дисциплинированность, целеустремлённость, коллективизм. Совместная деятельность исполнителей создаёт условия для   эмоциональной открытости и доверия, а также для активизации и стимулирования творческого мышления отдельно каждого исполнителя.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2285992"/>
            <a:ext cx="3276181" cy="24288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143008" cy="12858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42844" y="357166"/>
            <a:ext cx="8643998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   Этапы работы с детьми по формировании   навыков ансамблевого исполнительства: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	 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ознакомление с партиями партнёров во время самостоятельной работы; 	 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использование технических средств обучения;  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прогнозирование возможных недостатков в исполнении партнёра в конкретных эпизодах партитуры; 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психофизиологический тренинг; 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моделирование и регуляция эмоциональных состояний партнёров; 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доведение исполнения до уровня окончательного технического совершенства и публичное исполнение музыкальных произведений.      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На данных этапах   используются следующие методы обучения:</a:t>
            </a:r>
            <a:r>
              <a:rPr lang="ru-RU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словесный;  наглядный;  практический;  индивидуальный подход.  Этим достигается цель  обучения в ансамбле - привитие навыков ансамблевой игры и применение этих навыков на практике.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95251" y="5496887"/>
            <a:ext cx="2234071" cy="11468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1397</Words>
  <Application>Microsoft Office PowerPoint</Application>
  <PresentationFormat>Экран (4:3)</PresentationFormat>
  <Paragraphs>101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Windows User</cp:lastModifiedBy>
  <cp:revision>31</cp:revision>
  <dcterms:created xsi:type="dcterms:W3CDTF">2015-06-16T13:30:47Z</dcterms:created>
  <dcterms:modified xsi:type="dcterms:W3CDTF">2020-09-14T19:11:36Z</dcterms:modified>
</cp:coreProperties>
</file>