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6" r:id="rId3"/>
    <p:sldId id="288" r:id="rId4"/>
    <p:sldId id="267" r:id="rId5"/>
    <p:sldId id="287" r:id="rId6"/>
    <p:sldId id="283" r:id="rId7"/>
    <p:sldId id="289" r:id="rId8"/>
    <p:sldId id="290" r:id="rId9"/>
    <p:sldId id="291" r:id="rId10"/>
    <p:sldId id="292" r:id="rId11"/>
    <p:sldId id="293" r:id="rId12"/>
    <p:sldId id="274" r:id="rId13"/>
    <p:sldId id="275" r:id="rId14"/>
    <p:sldId id="295" r:id="rId15"/>
    <p:sldId id="296" r:id="rId16"/>
    <p:sldId id="297" r:id="rId17"/>
    <p:sldId id="281" r:id="rId18"/>
    <p:sldId id="282" r:id="rId19"/>
    <p:sldId id="266" r:id="rId20"/>
    <p:sldId id="268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E0E3"/>
    <a:srgbClr val="FFFFFF"/>
    <a:srgbClr val="000066"/>
    <a:srgbClr val="CC0000"/>
    <a:srgbClr val="808080"/>
    <a:srgbClr val="4299A0"/>
    <a:srgbClr val="FF6600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E2B68-94FD-42B0-A389-B5B3E9A34E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B4E64-0653-4F63-9409-67EF7F3ADF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06230-D0C3-41B5-B53D-D5DBD08963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CE083-16E2-43F0-B23D-EFAB9F11AE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FE450-DD7A-4D2F-99AE-78E078A2A6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7AE7E-E7F5-4C45-825F-509752889B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389B9-54E7-4129-A15A-118E98C5FF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BCB5C-86E5-420D-B70B-8B485F1C43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57381-BE8F-4034-87B4-1608B0C403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7CC08-FD94-4294-B505-4940858CB3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CA352F-11CE-4201-9D35-6BF671353A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940A8F34-E299-4216-94B5-A0D5B27BC7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17" r:id="rId2"/>
    <p:sldLayoutId id="2147483726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7" r:id="rId9"/>
    <p:sldLayoutId id="2147483723" r:id="rId10"/>
    <p:sldLayoutId id="214748372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15"/>
          <p:cNvSpPr txBox="1">
            <a:spLocks noChangeArrowheads="1"/>
          </p:cNvSpPr>
          <p:nvPr/>
        </p:nvSpPr>
        <p:spPr bwMode="auto">
          <a:xfrm>
            <a:off x="2916238" y="4781550"/>
            <a:ext cx="58324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>
                <a:solidFill>
                  <a:schemeClr val="accent2"/>
                </a:solidFill>
              </a:rPr>
              <a:t>урок математики в 6 классе</a:t>
            </a:r>
          </a:p>
        </p:txBody>
      </p:sp>
      <p:sp>
        <p:nvSpPr>
          <p:cNvPr id="5123" name="Заголовок 5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866894"/>
          </a:xfrm>
        </p:spPr>
        <p:txBody>
          <a:bodyPr/>
          <a:lstStyle/>
          <a:p>
            <a:pPr algn="ctr"/>
            <a:r>
              <a:rPr lang="ru-RU" dirty="0" smtClean="0"/>
              <a:t>             05.02.2024 г.</a:t>
            </a:r>
            <a:br>
              <a:rPr lang="ru-RU" dirty="0" smtClean="0"/>
            </a:br>
            <a:r>
              <a:rPr lang="ru-RU" i="1" dirty="0" smtClean="0"/>
              <a:t>Классная работа</a:t>
            </a:r>
            <a:br>
              <a:rPr lang="ru-RU" i="1" dirty="0" smtClean="0"/>
            </a:br>
            <a:endParaRPr lang="ru-RU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1"/>
          <p:cNvSpPr>
            <a:spLocks noChangeArrowheads="1"/>
          </p:cNvSpPr>
          <p:nvPr/>
        </p:nvSpPr>
        <p:spPr bwMode="auto">
          <a:xfrm>
            <a:off x="785813" y="1428750"/>
            <a:ext cx="78581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000" b="1" dirty="0">
                <a:solidFill>
                  <a:srgbClr val="FF0000"/>
                </a:solidFill>
              </a:rPr>
              <a:t>Из двух отрицательных чисел больше то, </a:t>
            </a:r>
            <a:r>
              <a:rPr lang="ru-RU" sz="3000" b="1" u="sng" dirty="0">
                <a:solidFill>
                  <a:srgbClr val="FF0000"/>
                </a:solidFill>
              </a:rPr>
              <a:t>модуль</a:t>
            </a:r>
            <a:r>
              <a:rPr lang="ru-RU" sz="3000" b="1" dirty="0">
                <a:solidFill>
                  <a:srgbClr val="FF0000"/>
                </a:solidFill>
              </a:rPr>
              <a:t> которого меньше</a:t>
            </a:r>
            <a:r>
              <a:rPr lang="ru-RU" b="1" dirty="0">
                <a:solidFill>
                  <a:srgbClr val="FF0000"/>
                </a:solidFill>
              </a:rPr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ru-static.z-dn.net/files/d77/ce07e3c82477d749f9317b74a883a10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857250"/>
            <a:ext cx="7434262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 </a:t>
            </a:r>
            <a:r>
              <a:rPr lang="ru-RU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каждой паре выбери то число, модуль которого больше</a:t>
            </a:r>
            <a:endParaRPr lang="ru-RU" sz="4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3000" dirty="0" smtClean="0">
                <a:latin typeface="Arial Black" pitchFamily="34" charset="0"/>
              </a:rPr>
              <a:t>а) -4 и 8</a:t>
            </a:r>
          </a:p>
          <a:p>
            <a:pPr eaLnBrk="1" hangingPunct="1"/>
            <a:r>
              <a:rPr lang="ru-RU" sz="3000" dirty="0" smtClean="0">
                <a:latin typeface="Arial Black" pitchFamily="34" charset="0"/>
              </a:rPr>
              <a:t>б) 35 и 67</a:t>
            </a:r>
          </a:p>
          <a:p>
            <a:pPr eaLnBrk="1" hangingPunct="1"/>
            <a:r>
              <a:rPr lang="ru-RU" sz="3000" dirty="0" smtClean="0">
                <a:latin typeface="Arial Black" pitchFamily="34" charset="0"/>
              </a:rPr>
              <a:t>в) 74 и -63</a:t>
            </a:r>
          </a:p>
          <a:p>
            <a:pPr eaLnBrk="1" hangingPunct="1"/>
            <a:r>
              <a:rPr lang="ru-RU" sz="3000" dirty="0" smtClean="0">
                <a:latin typeface="Arial Black" pitchFamily="34" charset="0"/>
              </a:rPr>
              <a:t>г) -12 и -12</a:t>
            </a:r>
          </a:p>
          <a:p>
            <a:pPr eaLnBrk="1" hangingPunct="1"/>
            <a:r>
              <a:rPr lang="ru-RU" sz="3000" dirty="0" err="1" smtClean="0">
                <a:latin typeface="Arial Black" pitchFamily="34" charset="0"/>
              </a:rPr>
              <a:t>д</a:t>
            </a:r>
            <a:r>
              <a:rPr lang="ru-RU" sz="3000" dirty="0" smtClean="0">
                <a:latin typeface="Arial Black" pitchFamily="34" charset="0"/>
              </a:rPr>
              <a:t>) -1 и 2</a:t>
            </a:r>
          </a:p>
          <a:p>
            <a:pPr eaLnBrk="1" hangingPunct="1"/>
            <a:r>
              <a:rPr lang="ru-RU" sz="3000" dirty="0" smtClean="0">
                <a:latin typeface="Arial Black" pitchFamily="34" charset="0"/>
              </a:rPr>
              <a:t>е)  0 и -5</a:t>
            </a:r>
          </a:p>
          <a:p>
            <a:pPr eaLnBrk="1" hangingPunct="1"/>
            <a:endParaRPr lang="ru-RU" sz="3000" dirty="0" smtClean="0">
              <a:latin typeface="Arial Black" pitchFamily="34" charset="0"/>
            </a:endParaRPr>
          </a:p>
          <a:p>
            <a:pPr algn="ctr" eaLnBrk="1" hangingPunct="1"/>
            <a:r>
              <a:rPr lang="ru-RU" sz="3000" dirty="0" smtClean="0">
                <a:latin typeface="Arial Black" pitchFamily="34" charset="0"/>
              </a:rPr>
              <a:t>(примеры)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2652712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 </a:t>
            </a:r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Самостоятельная работа</a:t>
            </a:r>
            <a:endParaRPr lang="ru-RU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457200" y="1935163"/>
            <a:ext cx="8229600" cy="3136911"/>
          </a:xfrm>
        </p:spPr>
        <p:txBody>
          <a:bodyPr/>
          <a:lstStyle/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Проверка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286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000" b="1" dirty="0">
                          <a:latin typeface="Times New Roman"/>
                          <a:ea typeface="Times New Roman"/>
                          <a:cs typeface="Times New Roman"/>
                        </a:rPr>
                        <a:t>1 вариант </a:t>
                      </a:r>
                      <a:endParaRPr lang="ru-RU" sz="3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000" b="1" dirty="0"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ru-RU" sz="3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вариант</a:t>
                      </a:r>
                      <a:endParaRPr lang="ru-RU" sz="3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56</a:t>
                      </a:r>
                      <a:r>
                        <a:rPr lang="ru-RU" sz="3200" dirty="0" smtClean="0"/>
                        <a:t>&gt;</a:t>
                      </a:r>
                      <a:r>
                        <a:rPr lang="ru-RU" sz="3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3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000" b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3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r>
                        <a:rPr lang="ru-RU" sz="2800" dirty="0" smtClean="0"/>
                        <a:t>&lt;</a:t>
                      </a:r>
                      <a:r>
                        <a:rPr lang="ru-RU" sz="3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3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000" b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3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r>
                        <a:rPr lang="ru-RU" sz="2800" dirty="0" smtClean="0"/>
                        <a:t>&lt;</a:t>
                      </a:r>
                      <a:r>
                        <a:rPr lang="ru-RU" sz="3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3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000" b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3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64</a:t>
                      </a:r>
                      <a:r>
                        <a:rPr lang="ru-RU" sz="2800" dirty="0" smtClean="0"/>
                        <a:t>&lt;</a:t>
                      </a:r>
                      <a:r>
                        <a:rPr lang="ru-RU" sz="3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3000" b="1" dirty="0">
                          <a:latin typeface="Times New Roman"/>
                          <a:ea typeface="Times New Roman"/>
                          <a:cs typeface="Times New Roman"/>
                        </a:rPr>
                        <a:t>38</a:t>
                      </a:r>
                      <a:endParaRPr lang="ru-RU" sz="3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r>
                        <a:rPr lang="ru-RU" sz="3200" dirty="0" smtClean="0"/>
                        <a:t>&gt;</a:t>
                      </a:r>
                      <a:r>
                        <a:rPr lang="ru-RU" sz="3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3000" b="1" dirty="0"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3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r>
                        <a:rPr lang="ru-RU" sz="3200" dirty="0" smtClean="0"/>
                        <a:t>&gt;</a:t>
                      </a:r>
                      <a:r>
                        <a:rPr lang="ru-RU" sz="3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3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000" b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3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r>
                        <a:rPr lang="ru-RU" sz="3200" dirty="0" smtClean="0"/>
                        <a:t>&gt;</a:t>
                      </a:r>
                      <a:r>
                        <a:rPr lang="ru-RU" sz="3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3000" b="1" dirty="0">
                          <a:latin typeface="Times New Roman"/>
                          <a:ea typeface="Times New Roman"/>
                          <a:cs typeface="Times New Roman"/>
                        </a:rPr>
                        <a:t>34</a:t>
                      </a:r>
                      <a:endParaRPr lang="ru-RU" sz="3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000" b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3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r>
                        <a:rPr lang="ru-RU" sz="2800" dirty="0" smtClean="0"/>
                        <a:t>&lt;</a:t>
                      </a:r>
                      <a:r>
                        <a:rPr lang="ru-RU" sz="3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3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r>
                        <a:rPr lang="ru-RU" sz="3200" dirty="0" smtClean="0"/>
                        <a:t>&gt;</a:t>
                      </a:r>
                      <a:r>
                        <a:rPr lang="ru-RU" sz="3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3000" b="1" dirty="0"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ru-RU" sz="3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ru-RU" sz="3200" dirty="0" smtClean="0"/>
                        <a:t>&gt;</a:t>
                      </a:r>
                      <a:r>
                        <a:rPr lang="ru-RU" sz="3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3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8"/>
          <p:cNvSpPr>
            <a:spLocks noChangeArrowheads="1"/>
          </p:cNvSpPr>
          <p:nvPr/>
        </p:nvSpPr>
        <p:spPr bwMode="auto">
          <a:xfrm>
            <a:off x="3132138" y="1712913"/>
            <a:ext cx="5761037" cy="1079500"/>
          </a:xfrm>
          <a:prstGeom prst="roundRect">
            <a:avLst>
              <a:gd name="adj" fmla="val 27940"/>
            </a:avLst>
          </a:prstGeom>
          <a:solidFill>
            <a:schemeClr val="accent1"/>
          </a:solidFill>
          <a:ln w="57150" cmpd="thinThick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835150" y="692150"/>
            <a:ext cx="6553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600" b="1" u="sng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Оценка самостоятельной работы</a:t>
            </a:r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3214688" y="1928813"/>
            <a:ext cx="5643562" cy="979487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ru-RU" sz="2400" b="1" dirty="0"/>
              <a:t>За каждый верно выполненный пример – поставьте 1 балл.</a:t>
            </a:r>
          </a:p>
        </p:txBody>
      </p:sp>
      <p:sp>
        <p:nvSpPr>
          <p:cNvPr id="23557" name="Text Box 24"/>
          <p:cNvSpPr txBox="1">
            <a:spLocks noChangeArrowheads="1"/>
          </p:cNvSpPr>
          <p:nvPr/>
        </p:nvSpPr>
        <p:spPr bwMode="auto">
          <a:xfrm>
            <a:off x="2555875" y="3908425"/>
            <a:ext cx="6264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 smtClean="0"/>
              <a:t>2,3 </a:t>
            </a:r>
            <a:r>
              <a:rPr lang="ru-RU" sz="2400" b="1" dirty="0"/>
              <a:t>балла – удовлетворительно, «3». </a:t>
            </a:r>
          </a:p>
        </p:txBody>
      </p:sp>
      <p:sp>
        <p:nvSpPr>
          <p:cNvPr id="23558" name="Text Box 25"/>
          <p:cNvSpPr txBox="1">
            <a:spLocks noChangeArrowheads="1"/>
          </p:cNvSpPr>
          <p:nvPr/>
        </p:nvSpPr>
        <p:spPr bwMode="auto">
          <a:xfrm>
            <a:off x="2555875" y="4556125"/>
            <a:ext cx="4679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 smtClean="0"/>
              <a:t>4 </a:t>
            </a:r>
            <a:r>
              <a:rPr lang="ru-RU" sz="2400" b="1" dirty="0"/>
              <a:t>балла – хорошо, «4». </a:t>
            </a:r>
          </a:p>
        </p:txBody>
      </p:sp>
      <p:sp>
        <p:nvSpPr>
          <p:cNvPr id="23559" name="Text Box 26"/>
          <p:cNvSpPr txBox="1">
            <a:spLocks noChangeArrowheads="1"/>
          </p:cNvSpPr>
          <p:nvPr/>
        </p:nvSpPr>
        <p:spPr bwMode="auto">
          <a:xfrm>
            <a:off x="2555875" y="5276850"/>
            <a:ext cx="4103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 smtClean="0"/>
              <a:t>5 баллов </a:t>
            </a:r>
            <a:r>
              <a:rPr lang="ru-RU" sz="2400" b="1" dirty="0"/>
              <a:t>– отлично, «5». </a:t>
            </a:r>
          </a:p>
        </p:txBody>
      </p:sp>
      <p:sp>
        <p:nvSpPr>
          <p:cNvPr id="23560" name="Text Box 27"/>
          <p:cNvSpPr txBox="1">
            <a:spLocks noChangeArrowheads="1"/>
          </p:cNvSpPr>
          <p:nvPr/>
        </p:nvSpPr>
        <p:spPr bwMode="auto">
          <a:xfrm>
            <a:off x="2555875" y="3259138"/>
            <a:ext cx="37433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0-1 балл – плохо,  «2».</a:t>
            </a:r>
          </a:p>
        </p:txBody>
      </p:sp>
      <p:pic>
        <p:nvPicPr>
          <p:cNvPr id="23561" name="Picture 29" descr="12121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" y="2143125"/>
            <a:ext cx="2233613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2" name="Oval 30"/>
          <p:cNvSpPr>
            <a:spLocks noChangeArrowheads="1"/>
          </p:cNvSpPr>
          <p:nvPr/>
        </p:nvSpPr>
        <p:spPr bwMode="auto">
          <a:xfrm>
            <a:off x="2555875" y="2276475"/>
            <a:ext cx="287338" cy="28892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 dirty="0">
                <a:solidFill>
                  <a:srgbClr val="CC0000"/>
                </a:solidFill>
              </a:rPr>
              <a:t>!</a:t>
            </a:r>
            <a:endParaRPr lang="ru-RU" sz="2000" b="1" dirty="0">
              <a:solidFill>
                <a:srgbClr val="CC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785794"/>
            <a:ext cx="664373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0070C0"/>
                </a:solidFill>
              </a:rPr>
              <a:t>Работа по </a:t>
            </a:r>
            <a:r>
              <a:rPr lang="ru-RU" sz="3000" b="1" dirty="0" smtClean="0">
                <a:solidFill>
                  <a:srgbClr val="0070C0"/>
                </a:solidFill>
              </a:rPr>
              <a:t>учебнику</a:t>
            </a:r>
            <a:endParaRPr lang="ru-RU" sz="3000" b="1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2" name="Text Box 32"/>
          <p:cNvSpPr txBox="1">
            <a:spLocks noChangeArrowheads="1"/>
          </p:cNvSpPr>
          <p:nvPr/>
        </p:nvSpPr>
        <p:spPr bwMode="auto">
          <a:xfrm>
            <a:off x="1187450" y="692150"/>
            <a:ext cx="802798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u="sng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Обобщая ваши наблюдения, делаем выводы:</a:t>
            </a:r>
          </a:p>
        </p:txBody>
      </p:sp>
      <p:grpSp>
        <p:nvGrpSpPr>
          <p:cNvPr id="21507" name="Group 52"/>
          <p:cNvGrpSpPr>
            <a:grpSpLocks/>
          </p:cNvGrpSpPr>
          <p:nvPr/>
        </p:nvGrpSpPr>
        <p:grpSpPr bwMode="auto">
          <a:xfrm>
            <a:off x="1143000" y="3140075"/>
            <a:ext cx="7821613" cy="1598613"/>
            <a:chOff x="720" y="1978"/>
            <a:chExt cx="4927" cy="1007"/>
          </a:xfrm>
        </p:grpSpPr>
        <p:pic>
          <p:nvPicPr>
            <p:cNvPr id="21521" name="Picture 48" descr="12121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0" y="2205"/>
              <a:ext cx="1089" cy="7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22" name="AutoShape 40"/>
            <p:cNvSpPr>
              <a:spLocks noChangeArrowheads="1"/>
            </p:cNvSpPr>
            <p:nvPr/>
          </p:nvSpPr>
          <p:spPr bwMode="auto">
            <a:xfrm>
              <a:off x="1837" y="1978"/>
              <a:ext cx="3810" cy="771"/>
            </a:xfrm>
            <a:prstGeom prst="roundRect">
              <a:avLst>
                <a:gd name="adj" fmla="val 27940"/>
              </a:avLst>
            </a:prstGeom>
            <a:solidFill>
              <a:schemeClr val="accent1"/>
            </a:solidFill>
            <a:ln w="57150" cmpd="thinThick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23" name="Rectangle 34"/>
            <p:cNvSpPr>
              <a:spLocks noChangeArrowheads="1"/>
            </p:cNvSpPr>
            <p:nvPr/>
          </p:nvSpPr>
          <p:spPr bwMode="auto">
            <a:xfrm>
              <a:off x="1882" y="2023"/>
              <a:ext cx="3674" cy="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>
                <a:lnSpc>
                  <a:spcPct val="110000"/>
                </a:lnSpc>
              </a:pPr>
              <a:endParaRPr lang="ru-RU" sz="2000"/>
            </a:p>
          </p:txBody>
        </p:sp>
        <p:sp>
          <p:nvSpPr>
            <p:cNvPr id="21524" name="Oval 37"/>
            <p:cNvSpPr>
              <a:spLocks noChangeArrowheads="1"/>
            </p:cNvSpPr>
            <p:nvPr/>
          </p:nvSpPr>
          <p:spPr bwMode="auto">
            <a:xfrm>
              <a:off x="1429" y="2432"/>
              <a:ext cx="167" cy="16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b="1">
                  <a:solidFill>
                    <a:srgbClr val="CC0000"/>
                  </a:solidFill>
                </a:rPr>
                <a:t>2</a:t>
              </a:r>
            </a:p>
          </p:txBody>
        </p:sp>
      </p:grpSp>
      <p:grpSp>
        <p:nvGrpSpPr>
          <p:cNvPr id="21508" name="Group 54"/>
          <p:cNvGrpSpPr>
            <a:grpSpLocks/>
          </p:cNvGrpSpPr>
          <p:nvPr/>
        </p:nvGrpSpPr>
        <p:grpSpPr bwMode="auto">
          <a:xfrm>
            <a:off x="1000125" y="4797425"/>
            <a:ext cx="7964488" cy="1512888"/>
            <a:chOff x="630" y="3022"/>
            <a:chExt cx="5017" cy="953"/>
          </a:xfrm>
        </p:grpSpPr>
        <p:pic>
          <p:nvPicPr>
            <p:cNvPr id="21517" name="Picture 49" descr="12121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30" y="3195"/>
              <a:ext cx="1089" cy="7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8" name="AutoShape 39"/>
            <p:cNvSpPr>
              <a:spLocks noChangeArrowheads="1"/>
            </p:cNvSpPr>
            <p:nvPr/>
          </p:nvSpPr>
          <p:spPr bwMode="auto">
            <a:xfrm>
              <a:off x="1837" y="3022"/>
              <a:ext cx="3810" cy="771"/>
            </a:xfrm>
            <a:prstGeom prst="roundRect">
              <a:avLst>
                <a:gd name="adj" fmla="val 27940"/>
              </a:avLst>
            </a:prstGeom>
            <a:solidFill>
              <a:schemeClr val="accent1"/>
            </a:solidFill>
            <a:ln w="57150" cmpd="thinThick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19" name="Text Box 30"/>
            <p:cNvSpPr txBox="1">
              <a:spLocks noChangeArrowheads="1"/>
            </p:cNvSpPr>
            <p:nvPr/>
          </p:nvSpPr>
          <p:spPr bwMode="auto">
            <a:xfrm>
              <a:off x="1701" y="3057"/>
              <a:ext cx="3901" cy="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lvl="1">
                <a:lnSpc>
                  <a:spcPct val="110000"/>
                </a:lnSpc>
              </a:pPr>
              <a:endParaRPr lang="ru-RU" sz="2000"/>
            </a:p>
          </p:txBody>
        </p:sp>
        <p:sp>
          <p:nvSpPr>
            <p:cNvPr id="21520" name="Oval 38"/>
            <p:cNvSpPr>
              <a:spLocks noChangeArrowheads="1"/>
            </p:cNvSpPr>
            <p:nvPr/>
          </p:nvSpPr>
          <p:spPr bwMode="auto">
            <a:xfrm>
              <a:off x="1383" y="3429"/>
              <a:ext cx="167" cy="16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b="1">
                  <a:solidFill>
                    <a:srgbClr val="CC0000"/>
                  </a:solidFill>
                </a:rPr>
                <a:t>3</a:t>
              </a:r>
            </a:p>
          </p:txBody>
        </p:sp>
      </p:grpSp>
      <p:grpSp>
        <p:nvGrpSpPr>
          <p:cNvPr id="21509" name="Group 51"/>
          <p:cNvGrpSpPr>
            <a:grpSpLocks/>
          </p:cNvGrpSpPr>
          <p:nvPr/>
        </p:nvGrpSpPr>
        <p:grpSpPr bwMode="auto">
          <a:xfrm>
            <a:off x="1071563" y="1628775"/>
            <a:ext cx="7893050" cy="1395413"/>
            <a:chOff x="675" y="1026"/>
            <a:chExt cx="4972" cy="879"/>
          </a:xfrm>
        </p:grpSpPr>
        <p:sp>
          <p:nvSpPr>
            <p:cNvPr id="21513" name="AutoShape 41"/>
            <p:cNvSpPr>
              <a:spLocks noChangeArrowheads="1"/>
            </p:cNvSpPr>
            <p:nvPr/>
          </p:nvSpPr>
          <p:spPr bwMode="auto">
            <a:xfrm>
              <a:off x="1837" y="1026"/>
              <a:ext cx="3810" cy="771"/>
            </a:xfrm>
            <a:prstGeom prst="roundRect">
              <a:avLst>
                <a:gd name="adj" fmla="val 27940"/>
              </a:avLst>
            </a:prstGeom>
            <a:solidFill>
              <a:schemeClr val="accent1"/>
            </a:solidFill>
            <a:ln w="57150" cmpd="thinThick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14" name="Rectangle 33"/>
            <p:cNvSpPr>
              <a:spLocks noChangeArrowheads="1"/>
            </p:cNvSpPr>
            <p:nvPr/>
          </p:nvSpPr>
          <p:spPr bwMode="auto">
            <a:xfrm>
              <a:off x="1882" y="1128"/>
              <a:ext cx="3674" cy="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>
                <a:lnSpc>
                  <a:spcPct val="110000"/>
                </a:lnSpc>
              </a:pPr>
              <a:endParaRPr lang="ru-RU" sz="2000"/>
            </a:p>
          </p:txBody>
        </p:sp>
        <p:pic>
          <p:nvPicPr>
            <p:cNvPr id="21515" name="Picture 47" descr="12121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75" y="1125"/>
              <a:ext cx="1089" cy="7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6" name="Oval 50"/>
            <p:cNvSpPr>
              <a:spLocks noChangeArrowheads="1"/>
            </p:cNvSpPr>
            <p:nvPr/>
          </p:nvSpPr>
          <p:spPr bwMode="auto">
            <a:xfrm>
              <a:off x="1429" y="1344"/>
              <a:ext cx="167" cy="16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b="1">
                  <a:solidFill>
                    <a:srgbClr val="CC0000"/>
                  </a:solidFill>
                </a:rPr>
                <a:t>1</a:t>
              </a:r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3071813" y="1643063"/>
            <a:ext cx="5715000" cy="1016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/>
              <a:t>Из двух чисел на координатной прямой </a:t>
            </a:r>
            <a:r>
              <a:rPr lang="ru-RU" sz="2000" b="1" dirty="0">
                <a:solidFill>
                  <a:srgbClr val="FF0000"/>
                </a:solidFill>
              </a:rPr>
              <a:t>большее</a:t>
            </a:r>
            <a:r>
              <a:rPr lang="ru-RU" sz="2000" b="1" dirty="0"/>
              <a:t> изображается </a:t>
            </a:r>
            <a:r>
              <a:rPr lang="ru-RU" sz="2000" b="1" dirty="0">
                <a:solidFill>
                  <a:srgbClr val="FF0000"/>
                </a:solidFill>
              </a:rPr>
              <a:t>правее</a:t>
            </a:r>
            <a:r>
              <a:rPr lang="ru-RU" sz="2000" b="1" dirty="0"/>
              <a:t>, а  меньшее- левее.</a:t>
            </a:r>
            <a:endParaRPr lang="ru-RU" sz="20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000375" y="3214688"/>
            <a:ext cx="5857875" cy="120015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/>
              <a:t>Любое положительное число больше нуля и больше любого отрицательного числа, любое отрицательное число меньше нуля и меньше любого положительного числа.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000375" y="4857750"/>
            <a:ext cx="5929313" cy="92392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/>
              <a:t>Из двух отрицательных чисел больше то, модуль которого меньше, а меньше то, модуль которого больше.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1114425" y="3095625"/>
            <a:ext cx="1873250" cy="1341438"/>
            <a:chOff x="702" y="1979"/>
            <a:chExt cx="1180" cy="845"/>
          </a:xfrm>
        </p:grpSpPr>
        <p:pic>
          <p:nvPicPr>
            <p:cNvPr id="24582" name="Picture 18" descr="12121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2" y="1979"/>
              <a:ext cx="1180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3" name="Oval 20"/>
            <p:cNvSpPr>
              <a:spLocks noChangeArrowheads="1"/>
            </p:cNvSpPr>
            <p:nvPr/>
          </p:nvSpPr>
          <p:spPr bwMode="auto">
            <a:xfrm>
              <a:off x="1474" y="2432"/>
              <a:ext cx="181" cy="1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000" b="1">
                  <a:solidFill>
                    <a:srgbClr val="CC0000"/>
                  </a:solidFill>
                </a:rPr>
                <a:t>!</a:t>
              </a:r>
              <a:endParaRPr lang="ru-RU" sz="2000" b="1">
                <a:solidFill>
                  <a:srgbClr val="CC0000"/>
                </a:solidFill>
              </a:endParaRPr>
            </a:p>
          </p:txBody>
        </p:sp>
      </p:grp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524000" y="4429125"/>
          <a:ext cx="6096000" cy="2000250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2000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Проверим, все ли поставленные цели выполнены.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Что нового узнали на уроке? Что понравилось больше всего?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 оцениваете свою работу на уроке? </a:t>
                      </a:r>
                    </a:p>
                  </a:txBody>
                  <a:tcPr marL="114300" marR="1143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148" name="Picture 4" descr="https://fs.znanio.ru/d5af0e/22/30/adbda4bce2e782ed47dca3de9614ff45d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642918"/>
            <a:ext cx="5451460" cy="37801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2714625" y="739775"/>
            <a:ext cx="5715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u="sng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Домашнее задание.</a:t>
            </a:r>
          </a:p>
        </p:txBody>
      </p:sp>
      <p:grpSp>
        <p:nvGrpSpPr>
          <p:cNvPr id="25603" name="Group 22"/>
          <p:cNvGrpSpPr>
            <a:grpSpLocks/>
          </p:cNvGrpSpPr>
          <p:nvPr/>
        </p:nvGrpSpPr>
        <p:grpSpPr bwMode="auto">
          <a:xfrm>
            <a:off x="1042988" y="1223963"/>
            <a:ext cx="1873250" cy="1341437"/>
            <a:chOff x="657" y="771"/>
            <a:chExt cx="1180" cy="845"/>
          </a:xfrm>
        </p:grpSpPr>
        <p:pic>
          <p:nvPicPr>
            <p:cNvPr id="25606" name="Picture 17" descr="12121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7" y="771"/>
              <a:ext cx="1180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07" name="Oval 19"/>
            <p:cNvSpPr>
              <a:spLocks noChangeArrowheads="1"/>
            </p:cNvSpPr>
            <p:nvPr/>
          </p:nvSpPr>
          <p:spPr bwMode="auto">
            <a:xfrm>
              <a:off x="1429" y="1207"/>
              <a:ext cx="181" cy="18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000" b="1">
                  <a:solidFill>
                    <a:srgbClr val="CC0000"/>
                  </a:solidFill>
                </a:rPr>
                <a:t>!</a:t>
              </a:r>
              <a:endParaRPr lang="ru-RU" sz="2000" b="1">
                <a:solidFill>
                  <a:srgbClr val="CC0000"/>
                </a:solidFill>
              </a:endParaRPr>
            </a:p>
          </p:txBody>
        </p:sp>
      </p:grp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857500" y="1928813"/>
          <a:ext cx="5857875" cy="4714875"/>
        </p:xfrm>
        <a:graphic>
          <a:graphicData uri="http://schemas.openxmlformats.org/drawingml/2006/table">
            <a:tbl>
              <a:tblPr/>
              <a:tblGrid>
                <a:gridCol w="5857875"/>
              </a:tblGrid>
              <a:tr h="471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С.169 № 543,№ 544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Правила сравнения выучить 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00" marR="1143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71546"/>
            <a:ext cx="8305800" cy="5286412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5400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5400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5400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5400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5400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Устно:</a:t>
            </a:r>
            <a:br>
              <a:rPr lang="ru-RU" sz="5400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2342           2324</a:t>
            </a:r>
            <a:br>
              <a:rPr lang="ru-RU" dirty="0" smtClean="0"/>
            </a:br>
            <a:r>
              <a:rPr lang="ru-RU" dirty="0" smtClean="0"/>
              <a:t>12,4            13,4</a:t>
            </a:r>
            <a:br>
              <a:rPr lang="ru-RU" dirty="0" smtClean="0"/>
            </a:br>
            <a:r>
              <a:rPr lang="ru-RU" dirty="0" smtClean="0"/>
              <a:t>0,573          73,1</a:t>
            </a:r>
            <a:br>
              <a:rPr lang="ru-RU" dirty="0" smtClean="0"/>
            </a:br>
            <a:r>
              <a:rPr lang="ru-RU" dirty="0" smtClean="0"/>
              <a:t>-4                -6</a:t>
            </a:r>
            <a:br>
              <a:rPr lang="ru-RU" dirty="0" smtClean="0"/>
            </a:br>
            <a:r>
              <a:rPr lang="ru-RU" dirty="0" smtClean="0"/>
              <a:t> 0                 -3  </a:t>
            </a:r>
            <a:br>
              <a:rPr lang="ru-RU" dirty="0" smtClean="0"/>
            </a:br>
            <a:r>
              <a:rPr lang="ru-RU" dirty="0" smtClean="0"/>
              <a:t>-7                  5      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6" descr="12121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1363" y="5013325"/>
            <a:ext cx="1873250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https://avatars.dzeninfra.ru/get-zen_doc/9632065/pub_643076d38663110fff9a0757_643077716dc8c42384a865db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14422"/>
            <a:ext cx="8915381" cy="501490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00174"/>
            <a:ext cx="8305800" cy="3429024"/>
          </a:xfrm>
        </p:spPr>
        <p:txBody>
          <a:bodyPr/>
          <a:lstStyle/>
          <a:p>
            <a:pPr algn="ctr">
              <a:defRPr/>
            </a:pPr>
            <a:r>
              <a:rPr lang="ru-RU" sz="5400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Тема  урока:</a:t>
            </a:r>
            <a:br>
              <a:rPr lang="ru-RU" sz="5400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5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«Сравнение целых чисел».</a:t>
            </a:r>
            <a:r>
              <a:rPr lang="ru-RU" sz="5400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5400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3000375" y="2500313"/>
            <a:ext cx="5214938" cy="3808412"/>
            <a:chOff x="1292" y="1162"/>
            <a:chExt cx="4264" cy="2313"/>
          </a:xfrm>
        </p:grpSpPr>
        <p:sp>
          <p:nvSpPr>
            <p:cNvPr id="8198" name="AutoShape 9"/>
            <p:cNvSpPr>
              <a:spLocks noChangeArrowheads="1"/>
            </p:cNvSpPr>
            <p:nvPr/>
          </p:nvSpPr>
          <p:spPr bwMode="auto">
            <a:xfrm>
              <a:off x="1292" y="1162"/>
              <a:ext cx="4219" cy="2313"/>
            </a:xfrm>
            <a:prstGeom prst="roundRect">
              <a:avLst>
                <a:gd name="adj" fmla="val 21875"/>
              </a:avLst>
            </a:prstGeom>
            <a:solidFill>
              <a:srgbClr val="BBE0E3">
                <a:alpha val="79999"/>
              </a:srgbClr>
            </a:solidFill>
            <a:ln w="57150" cmpd="thinThick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ru-RU" sz="5400"/>
                <a:t>1.Научиться…</a:t>
              </a:r>
            </a:p>
            <a:p>
              <a:r>
                <a:rPr lang="ru-RU" sz="5400"/>
                <a:t>2.Повторить…</a:t>
              </a:r>
            </a:p>
          </p:txBody>
        </p:sp>
        <p:sp>
          <p:nvSpPr>
            <p:cNvPr id="8199" name="Rectangle 3"/>
            <p:cNvSpPr>
              <a:spLocks noChangeArrowheads="1"/>
            </p:cNvSpPr>
            <p:nvPr/>
          </p:nvSpPr>
          <p:spPr bwMode="auto">
            <a:xfrm>
              <a:off x="1383" y="1298"/>
              <a:ext cx="4173" cy="16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lnSpc>
                  <a:spcPct val="90000"/>
                </a:lnSpc>
                <a:spcBef>
                  <a:spcPct val="20000"/>
                </a:spcBef>
                <a:buFontTx/>
                <a:buChar char="•"/>
              </a:pPr>
              <a:endParaRPr lang="ru-RU" sz="2400"/>
            </a:p>
          </p:txBody>
        </p:sp>
      </p:grpSp>
      <p:pic>
        <p:nvPicPr>
          <p:cNvPr id="8195" name="Picture 10" descr="12121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50" y="1857375"/>
            <a:ext cx="2016125" cy="144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2339975" y="765175"/>
            <a:ext cx="65532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 u="sng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Цели урока:</a:t>
            </a:r>
          </a:p>
        </p:txBody>
      </p:sp>
      <p:sp>
        <p:nvSpPr>
          <p:cNvPr id="8197" name="Oval 8"/>
          <p:cNvSpPr>
            <a:spLocks noChangeArrowheads="1"/>
          </p:cNvSpPr>
          <p:nvPr/>
        </p:nvSpPr>
        <p:spPr bwMode="auto">
          <a:xfrm>
            <a:off x="2411413" y="1989138"/>
            <a:ext cx="287337" cy="28892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>
                <a:solidFill>
                  <a:srgbClr val="CC0000"/>
                </a:solidFill>
              </a:rPr>
              <a:t>!</a:t>
            </a:r>
            <a:endParaRPr lang="ru-RU" sz="2000" b="1">
              <a:solidFill>
                <a:srgbClr val="CC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305800" cy="1143000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9219" name="Рисунок 4"/>
          <p:cNvPicPr>
            <a:picLocks noChangeAspect="1"/>
          </p:cNvPicPr>
          <p:nvPr/>
        </p:nvPicPr>
        <p:blipFill>
          <a:blip r:embed="rId2" cstate="print"/>
          <a:srcRect l="-749" t="45729" r="374" b="35176"/>
          <a:stretch>
            <a:fillRect/>
          </a:stretch>
        </p:blipFill>
        <p:spPr bwMode="auto">
          <a:xfrm>
            <a:off x="285750" y="785813"/>
            <a:ext cx="8429625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714375" y="1143000"/>
            <a:ext cx="7858125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3000" b="1" dirty="0">
              <a:solidFill>
                <a:srgbClr val="325375"/>
              </a:solidFill>
            </a:endParaRPr>
          </a:p>
          <a:p>
            <a:pPr algn="ctr"/>
            <a:r>
              <a:rPr lang="ru-RU" sz="3000" b="1" dirty="0">
                <a:solidFill>
                  <a:srgbClr val="325375"/>
                </a:solidFill>
              </a:rPr>
              <a:t>0 &lt; 1 &lt; 2 &lt; &lt; 3 &lt; 4 &lt; 5 &lt; 6 &lt; 7 &lt; 8 &lt; 9</a:t>
            </a:r>
          </a:p>
          <a:p>
            <a:pPr algn="ctr"/>
            <a:r>
              <a:rPr lang="ru-RU" sz="3000" b="1" dirty="0">
                <a:solidFill>
                  <a:srgbClr val="325375"/>
                </a:solidFill>
              </a:rPr>
              <a:t>На координатной прямой из двух чисел большее число расположено правее меньшего</a:t>
            </a:r>
          </a:p>
          <a:p>
            <a:pPr algn="ctr"/>
            <a:r>
              <a:rPr lang="ru-RU" sz="5000" b="1" dirty="0">
                <a:solidFill>
                  <a:srgbClr val="325375"/>
                </a:solidFill>
              </a:rPr>
              <a:t>0 &lt; </a:t>
            </a:r>
            <a:r>
              <a:rPr lang="ru-RU" sz="5000" b="1" dirty="0" smtClean="0">
                <a:solidFill>
                  <a:srgbClr val="325375"/>
                </a:solidFill>
              </a:rPr>
              <a:t>а</a:t>
            </a:r>
          </a:p>
          <a:p>
            <a:pPr algn="ctr"/>
            <a:endParaRPr lang="ru-RU" sz="5000" b="1" dirty="0" smtClean="0">
              <a:solidFill>
                <a:srgbClr val="325375"/>
              </a:solidFill>
            </a:endParaRPr>
          </a:p>
          <a:p>
            <a:pPr algn="ctr"/>
            <a:r>
              <a:rPr lang="ru-RU" sz="3000" b="1" dirty="0" smtClean="0">
                <a:solidFill>
                  <a:srgbClr val="325375"/>
                </a:solidFill>
              </a:rPr>
              <a:t>(примеры)</a:t>
            </a:r>
            <a:endParaRPr lang="ru-RU" sz="3000" b="1" dirty="0">
              <a:solidFill>
                <a:srgbClr val="32537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4"/>
          <p:cNvPicPr>
            <a:picLocks noChangeAspect="1"/>
          </p:cNvPicPr>
          <p:nvPr/>
        </p:nvPicPr>
        <p:blipFill>
          <a:blip r:embed="rId2" cstate="print"/>
          <a:srcRect l="-749" t="45729" r="374" b="35176"/>
          <a:stretch>
            <a:fillRect/>
          </a:stretch>
        </p:blipFill>
        <p:spPr bwMode="auto">
          <a:xfrm>
            <a:off x="500063" y="928688"/>
            <a:ext cx="8120062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Прямоугольник 2"/>
          <p:cNvSpPr>
            <a:spLocks noChangeArrowheads="1"/>
          </p:cNvSpPr>
          <p:nvPr/>
        </p:nvSpPr>
        <p:spPr bwMode="auto">
          <a:xfrm>
            <a:off x="4429125" y="3286125"/>
            <a:ext cx="460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/>
          </a:p>
          <a:p>
            <a:endParaRPr lang="ru-RU" b="1"/>
          </a:p>
        </p:txBody>
      </p:sp>
      <p:sp>
        <p:nvSpPr>
          <p:cNvPr id="11268" name="TextBox 3"/>
          <p:cNvSpPr txBox="1">
            <a:spLocks noChangeArrowheads="1"/>
          </p:cNvSpPr>
          <p:nvPr/>
        </p:nvSpPr>
        <p:spPr bwMode="auto">
          <a:xfrm>
            <a:off x="2143125" y="533400"/>
            <a:ext cx="5715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000" b="1"/>
              <a:t>С</a:t>
            </a:r>
          </a:p>
        </p:txBody>
      </p:sp>
      <p:sp>
        <p:nvSpPr>
          <p:cNvPr id="11269" name="TextBox 6"/>
          <p:cNvSpPr txBox="1">
            <a:spLocks noChangeArrowheads="1"/>
          </p:cNvSpPr>
          <p:nvPr/>
        </p:nvSpPr>
        <p:spPr bwMode="auto">
          <a:xfrm>
            <a:off x="5072063" y="571500"/>
            <a:ext cx="71437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000" b="1"/>
              <a:t>А</a:t>
            </a:r>
          </a:p>
        </p:txBody>
      </p:sp>
      <p:sp>
        <p:nvSpPr>
          <p:cNvPr id="11270" name="Прямоугольник 7"/>
          <p:cNvSpPr>
            <a:spLocks noChangeArrowheads="1"/>
          </p:cNvSpPr>
          <p:nvPr/>
        </p:nvSpPr>
        <p:spPr bwMode="auto">
          <a:xfrm>
            <a:off x="500063" y="2428875"/>
            <a:ext cx="81438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325375"/>
                </a:solidFill>
              </a:rPr>
              <a:t>Какая из точек С(-3) или А(2) лежит правее ?</a:t>
            </a:r>
            <a:endParaRPr lang="ru-RU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14375" y="1500175"/>
            <a:ext cx="8143875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rgbClr val="FF0000"/>
                </a:solidFill>
              </a:rPr>
              <a:t>Любое положительное число больше любого отрицательного числа</a:t>
            </a:r>
          </a:p>
          <a:p>
            <a:pPr algn="ctr"/>
            <a:endParaRPr lang="ru-RU" sz="3000" b="1" dirty="0">
              <a:solidFill>
                <a:srgbClr val="FF0000"/>
              </a:solidFill>
            </a:endParaRPr>
          </a:p>
          <a:p>
            <a:pPr algn="ctr"/>
            <a:r>
              <a:rPr lang="ru-RU" sz="5000" b="1" dirty="0" smtClean="0">
                <a:solidFill>
                  <a:srgbClr val="FF0000"/>
                </a:solidFill>
              </a:rPr>
              <a:t>«-» &lt;  «+»</a:t>
            </a:r>
          </a:p>
          <a:p>
            <a:pPr algn="ctr"/>
            <a:r>
              <a:rPr lang="ru-RU" sz="5000" b="1" dirty="0" smtClean="0">
                <a:solidFill>
                  <a:srgbClr val="FF0000"/>
                </a:solidFill>
              </a:rPr>
              <a:t>«-» &lt; 0</a:t>
            </a:r>
          </a:p>
          <a:p>
            <a:pPr algn="ctr"/>
            <a:endParaRPr lang="ru-RU" sz="3000" b="1" dirty="0" smtClean="0"/>
          </a:p>
          <a:p>
            <a:pPr algn="ctr"/>
            <a:r>
              <a:rPr lang="ru-RU" sz="3000" b="1" dirty="0" smtClean="0"/>
              <a:t>(примеры)</a:t>
            </a:r>
          </a:p>
          <a:p>
            <a:pPr algn="ctr">
              <a:buFontTx/>
              <a:buChar char="-"/>
            </a:pPr>
            <a:endParaRPr lang="ru-RU" sz="5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4"/>
          <p:cNvPicPr>
            <a:picLocks noChangeAspect="1"/>
          </p:cNvPicPr>
          <p:nvPr/>
        </p:nvPicPr>
        <p:blipFill>
          <a:blip r:embed="rId2" cstate="print"/>
          <a:srcRect l="-749" t="45729" r="374" b="35176"/>
          <a:stretch>
            <a:fillRect/>
          </a:stretch>
        </p:blipFill>
        <p:spPr bwMode="auto">
          <a:xfrm>
            <a:off x="500063" y="928688"/>
            <a:ext cx="8120062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1571625" y="571500"/>
            <a:ext cx="42862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000" b="1"/>
              <a:t>С</a:t>
            </a:r>
          </a:p>
        </p:txBody>
      </p:sp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2786063" y="500063"/>
            <a:ext cx="50006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000" b="1"/>
              <a:t>А</a:t>
            </a:r>
          </a:p>
        </p:txBody>
      </p:sp>
      <p:sp>
        <p:nvSpPr>
          <p:cNvPr id="13317" name="Прямоугольник 4"/>
          <p:cNvSpPr>
            <a:spLocks noChangeArrowheads="1"/>
          </p:cNvSpPr>
          <p:nvPr/>
        </p:nvSpPr>
        <p:spPr bwMode="auto">
          <a:xfrm>
            <a:off x="1071563" y="2571750"/>
            <a:ext cx="70008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000" b="1">
                <a:solidFill>
                  <a:srgbClr val="325375"/>
                </a:solidFill>
              </a:rPr>
              <a:t>Какая из точек С(-4) или А(-2) лежит правее ?</a:t>
            </a:r>
            <a:endParaRPr lang="ru-RU" sz="3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1372</TotalTime>
  <Words>342</Words>
  <Application>Microsoft Office PowerPoint</Application>
  <PresentationFormat>Экран (4:3)</PresentationFormat>
  <Paragraphs>73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             05.02.2024 г. Классная работа </vt:lpstr>
      <vt:lpstr>  Устно:  2342           2324 12,4            13,4 0,573          73,1 -4                -6  0                 -3   -7                  5       </vt:lpstr>
      <vt:lpstr>Тема  урока: «Сравнение целых чисел».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 В каждой паре выбери то число, модуль которого больше</vt:lpstr>
      <vt:lpstr> Самостоятельная работа</vt:lpstr>
      <vt:lpstr>Проверка 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МОУ "Инсарская средняя общеобр. школа №1"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NOUT_1</dc:creator>
  <cp:lastModifiedBy>Пользователь</cp:lastModifiedBy>
  <cp:revision>88</cp:revision>
  <dcterms:created xsi:type="dcterms:W3CDTF">2010-08-15T06:21:21Z</dcterms:created>
  <dcterms:modified xsi:type="dcterms:W3CDTF">2024-02-05T03:53:27Z</dcterms:modified>
</cp:coreProperties>
</file>