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47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C0590B28-AF3C-4AAE-82D2-053BAF27D5DE}">
          <p14:sldIdLst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2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esktop\&#1056;&#1072;&#1079;&#1088;&#1072;&#1073;&#1086;&#1090;&#1082;&#1072;%20&#1080;&#1085;&#1090;&#1077;&#1088;&#1072;&#1082;&#1090;&#1080;&#1074;&#1085;&#1099;&#1093;%20&#1087;&#1088;&#1077;&#1079;&#1077;&#1085;&#1090;&#1072;&#1094;&#1080;&#1081;%20&#1080;%20&#1080;&#1093;%20&#1080;&#1089;&#1087;&#1086;&#1083;&#1100;&#1079;&#1086;&#1074;&#1072;&#1085;&#1080;&#1077;%20&#1074;%20&#1087;&#1088;&#1072;&#1082;&#1090;&#1080;&#1095;&#1077;&#1089;&#1082;&#1086;&#1081;%20&#1076;&#1077;&#1103;&#1090;&#1077;&#1083;&#1100;&#1085;&#1086;&#1089;&#1090;&#1080;%20&#1087;&#1077;&#1076;&#1072;&#1075;&#1086;&#1075;&#1072;\&#1051;&#1077;&#1082;&#1094;&#1080;&#1103;%206\&#1051;&#1080;&#1089;&#1090;%20Microsoft%20Excel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dirty="0">
                <a:solidFill>
                  <a:schemeClr val="tx1"/>
                </a:solidFill>
              </a:rPr>
              <a:t>Количество учащихся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Количество учащихся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numRef>
              <c:f>Лист1!$B$1:$D$1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Лист1!$B$2:$D$2</c:f>
              <c:numCache>
                <c:formatCode>General</c:formatCode>
                <c:ptCount val="3"/>
                <c:pt idx="0">
                  <c:v>732</c:v>
                </c:pt>
                <c:pt idx="1">
                  <c:v>785</c:v>
                </c:pt>
                <c:pt idx="2">
                  <c:v>1000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84C-4F50-A276-F49B6DAF63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77837551"/>
        <c:axId val="77845039"/>
        <c:axId val="0"/>
      </c:bar3DChart>
      <c:catAx>
        <c:axId val="778375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7845039"/>
        <c:crosses val="autoZero"/>
        <c:auto val="1"/>
        <c:lblAlgn val="ctr"/>
        <c:lblOffset val="100"/>
        <c:noMultiLvlLbl val="0"/>
      </c:catAx>
      <c:valAx>
        <c:axId val="7784503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78375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21FA8AAC-2037-43CA-AFDA-6A07988F6C46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2D4F028A-BB44-4651-ABCA-D9AAB0B988E1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8762069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A8AAC-2037-43CA-AFDA-6A07988F6C46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F028A-BB44-4651-ABCA-D9AAB0B988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2597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A8AAC-2037-43CA-AFDA-6A07988F6C46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F028A-BB44-4651-ABCA-D9AAB0B988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1009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A8AAC-2037-43CA-AFDA-6A07988F6C46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F028A-BB44-4651-ABCA-D9AAB0B988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85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1FA8AAC-2037-43CA-AFDA-6A07988F6C46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D4F028A-BB44-4651-ABCA-D9AAB0B988E1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7297594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A8AAC-2037-43CA-AFDA-6A07988F6C46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F028A-BB44-4651-ABCA-D9AAB0B988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3250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A8AAC-2037-43CA-AFDA-6A07988F6C46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F028A-BB44-4651-ABCA-D9AAB0B988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0145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A8AAC-2037-43CA-AFDA-6A07988F6C46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F028A-BB44-4651-ABCA-D9AAB0B988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010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A8AAC-2037-43CA-AFDA-6A07988F6C46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F028A-BB44-4651-ABCA-D9AAB0B988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6644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1FA8AAC-2037-43CA-AFDA-6A07988F6C46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D4F028A-BB44-4651-ABCA-D9AAB0B988E1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684246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1FA8AAC-2037-43CA-AFDA-6A07988F6C46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D4F028A-BB44-4651-ABCA-D9AAB0B988E1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751246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21FA8AAC-2037-43CA-AFDA-6A07988F6C46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2D4F028A-BB44-4651-ABCA-D9AAB0B988E1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644987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disk.yandex.ru/i/7BciHNCD3HnTmg" TargetMode="External"/><Relationship Id="rId7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jpeg"/><Relationship Id="rId5" Type="http://schemas.openxmlformats.org/officeDocument/2006/relationships/hyperlink" Target="https://kamdut.wixsite.com/kgaudo-kamddutie/klub" TargetMode="External"/><Relationship Id="rId4" Type="http://schemas.openxmlformats.org/officeDocument/2006/relationships/hyperlink" Target="https://disk.yandex.ru/i/E84Va7HqPE9wx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disk.yandex.ru/i/VrQyg2coVg2hWA" TargetMode="External"/><Relationship Id="rId7" Type="http://schemas.openxmlformats.org/officeDocument/2006/relationships/image" Target="../media/image10.jpeg"/><Relationship Id="rId2" Type="http://schemas.openxmlformats.org/officeDocument/2006/relationships/hyperlink" Target="https://disk.yandex.ru/i/WawHJFCV4bg1jQ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hyperlink" Target="https://kamdut.wixsite.com/kgaudo-kamddutie/klub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3AC6CF-9DAF-40C1-8C06-1479F01A88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13036" y="1421033"/>
            <a:ext cx="7658101" cy="226278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/>
              <a:t>Направление работы КГАУДО «Камчатский дом детского и юношеского туризма и экскурсий»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D2DF182-A8DE-4F25-BE3B-2D6AA0CF59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42874" y="4059314"/>
            <a:ext cx="5459766" cy="2719299"/>
          </a:xfrm>
        </p:spPr>
        <p:txBody>
          <a:bodyPr>
            <a:normAutofit/>
          </a:bodyPr>
          <a:lstStyle/>
          <a:p>
            <a:pPr algn="r"/>
            <a:r>
              <a:rPr lang="ru-RU" sz="2400" dirty="0">
                <a:solidFill>
                  <a:schemeClr val="tx1"/>
                </a:solidFill>
              </a:rPr>
              <a:t>Выполнила: Золотова О.И.</a:t>
            </a:r>
          </a:p>
          <a:p>
            <a:pPr algn="r"/>
            <a:r>
              <a:rPr lang="ru-RU" sz="2400" dirty="0">
                <a:solidFill>
                  <a:schemeClr val="tx1"/>
                </a:solidFill>
              </a:rPr>
              <a:t>Старший методист </a:t>
            </a:r>
          </a:p>
          <a:p>
            <a:pPr algn="r"/>
            <a:r>
              <a:rPr lang="ru-RU" sz="2400" dirty="0">
                <a:solidFill>
                  <a:schemeClr val="tx1"/>
                </a:solidFill>
              </a:rPr>
              <a:t>КГАУДО «Камчатский дом детского и </a:t>
            </a:r>
          </a:p>
          <a:p>
            <a:pPr algn="r"/>
            <a:r>
              <a:rPr lang="ru-RU" sz="2400" dirty="0">
                <a:solidFill>
                  <a:schemeClr val="tx1"/>
                </a:solidFill>
              </a:rPr>
              <a:t>юношеского туризма и экскурсий»</a:t>
            </a:r>
          </a:p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43A918F-A1C9-410A-B112-B302EB3EA0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1068" y="1748064"/>
            <a:ext cx="2348058" cy="38715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A67BE26E-FFDE-4923-9022-C50CEF4E33A3}"/>
              </a:ext>
            </a:extLst>
          </p:cNvPr>
          <p:cNvSpPr txBox="1"/>
          <p:nvPr/>
        </p:nvSpPr>
        <p:spPr>
          <a:xfrm>
            <a:off x="9377779" y="6301797"/>
            <a:ext cx="2814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© Золотова О.И. 2024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2269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605"/>
    </mc:Choice>
    <mc:Fallback xmlns="">
      <p:transition spd="slow" advTm="6605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A4A1A5-F867-4E25-B5B7-3A7E7D0C96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9540" y="0"/>
            <a:ext cx="5728207" cy="1280890"/>
          </a:xfrm>
        </p:spPr>
        <p:txBody>
          <a:bodyPr anchor="ctr">
            <a:normAutofit/>
          </a:bodyPr>
          <a:lstStyle/>
          <a:p>
            <a:pPr algn="ctr"/>
            <a:r>
              <a:rPr lang="ru-RU" sz="4400" b="1" dirty="0"/>
              <a:t>Об организации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073A643-CD40-4B90-8E9A-924273F448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09709" y="1171853"/>
            <a:ext cx="5793367" cy="5370990"/>
          </a:xfrm>
        </p:spPr>
        <p:txBody>
          <a:bodyPr>
            <a:noAutofit/>
          </a:bodyPr>
          <a:lstStyle/>
          <a:p>
            <a:pPr marL="0" indent="0" algn="just" fontAlgn="base">
              <a:buNone/>
            </a:pPr>
            <a:r>
              <a:rPr lang="ru-RU" sz="2000" b="0" i="0" dirty="0">
                <a:solidFill>
                  <a:schemeClr val="tx1"/>
                </a:solidFill>
                <a:effectLst/>
              </a:rPr>
              <a:t>Команда Камчатского дома детского и юношеского туризма приветствует Вас!</a:t>
            </a:r>
          </a:p>
          <a:p>
            <a:pPr marL="0" indent="0" algn="just" fontAlgn="base">
              <a:buNone/>
            </a:pPr>
            <a:r>
              <a:rPr lang="ru-RU" sz="2000" dirty="0">
                <a:solidFill>
                  <a:schemeClr val="tx1"/>
                </a:solidFill>
              </a:rPr>
              <a:t>Все мы, команда дома детского и юношеского туризма, люди, с самого детства увлеченные туризмом.</a:t>
            </a:r>
          </a:p>
          <a:p>
            <a:pPr marL="0" indent="0" algn="just" fontAlgn="base">
              <a:buNone/>
            </a:pPr>
            <a:r>
              <a:rPr lang="ru-RU" sz="2000" b="0" i="0" dirty="0">
                <a:solidFill>
                  <a:schemeClr val="tx1"/>
                </a:solidFill>
                <a:effectLst/>
              </a:rPr>
              <a:t>Наша миссия – через исследования, путешествия и приклю</a:t>
            </a:r>
            <a:r>
              <a:rPr lang="ru-RU" sz="2000" dirty="0">
                <a:solidFill>
                  <a:schemeClr val="tx1"/>
                </a:solidFill>
              </a:rPr>
              <a:t>чения раскрыть удивительный мир природы Камчатки, её истории и уникального сообщества людей, её населяющих.</a:t>
            </a:r>
            <a:endParaRPr lang="ru-RU" sz="2000" b="0" i="0" dirty="0">
              <a:solidFill>
                <a:schemeClr val="tx1"/>
              </a:solidFill>
              <a:effectLst/>
            </a:endParaRPr>
          </a:p>
          <a:p>
            <a:pPr marL="0" indent="0" algn="just" fontAlgn="base">
              <a:buNone/>
            </a:pPr>
            <a:r>
              <a:rPr lang="ru-RU" sz="2000" b="0" i="0" dirty="0">
                <a:solidFill>
                  <a:schemeClr val="tx1"/>
                </a:solidFill>
                <a:effectLst/>
              </a:rPr>
              <a:t>С 1961 года мы работаем для мальчиков и девочек, юношей и девушек Камчатского края: проводим слеты и соревнования, краеведческие конференции и палаточные лагеря, ходим в походы и на сплавы. </a:t>
            </a:r>
            <a:endParaRPr lang="ru-RU" sz="2000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23A9DDB5-72B8-437B-AAFF-C2047E88ADD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620063" y="1168996"/>
            <a:ext cx="5845179" cy="4383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A67BE26E-FFDE-4923-9022-C50CEF4E33A3}"/>
              </a:ext>
            </a:extLst>
          </p:cNvPr>
          <p:cNvSpPr txBox="1"/>
          <p:nvPr/>
        </p:nvSpPr>
        <p:spPr>
          <a:xfrm>
            <a:off x="8701597" y="6283528"/>
            <a:ext cx="2814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© Золотова О.И. 2024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9209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935"/>
    </mc:Choice>
    <mc:Fallback xmlns="">
      <p:transition spd="slow" advTm="15935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CE4FB6-15CD-46CB-A212-86A1212E9F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9212" y="197982"/>
            <a:ext cx="8911687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Количество учащихся занимающихся в организации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E84B56A-B87D-4A7C-A65A-6F68ACAABD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442012" y="1358283"/>
            <a:ext cx="6658252" cy="5499717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ru-RU" sz="2500" dirty="0">
                <a:solidFill>
                  <a:schemeClr val="tx1"/>
                </a:solidFill>
                <a:effectLst/>
                <a:latin typeface="Franklin Gothic Book (Основной текст)"/>
                <a:ea typeface="Times New Roman" panose="02020603050405020304" pitchFamily="18" charset="0"/>
                <a:cs typeface="Times New Roman" panose="02020603050405020304" pitchFamily="18" charset="0"/>
              </a:rPr>
              <a:t>В рамках туристско-спортивного профиля обучение ведется по дополнительным общеразвивающим программам туристско-краеведческой и физкультурно-спортивной направленностей, преимущественно ориентированных на приобретение знаний, умений и навыков в области туризма: </a:t>
            </a:r>
          </a:p>
          <a:p>
            <a:pPr indent="0" algn="just"/>
            <a:r>
              <a:rPr lang="ru-RU" sz="2500" dirty="0">
                <a:solidFill>
                  <a:schemeClr val="tx1"/>
                </a:solidFill>
                <a:effectLst/>
                <a:latin typeface="Franklin Gothic Book (Основной текст)"/>
                <a:ea typeface="Times New Roman" panose="02020603050405020304" pitchFamily="18" charset="0"/>
                <a:cs typeface="Times New Roman" panose="02020603050405020304" pitchFamily="18" charset="0"/>
              </a:rPr>
              <a:t>«Спортивный туризм (дисциплина – дистанции)»</a:t>
            </a:r>
          </a:p>
          <a:p>
            <a:pPr indent="0" algn="just"/>
            <a:r>
              <a:rPr lang="ru-RU" sz="2500" dirty="0">
                <a:solidFill>
                  <a:schemeClr val="tx1"/>
                </a:solidFill>
                <a:effectLst/>
                <a:latin typeface="Franklin Gothic Book (Основной текст)"/>
                <a:ea typeface="Times New Roman" panose="02020603050405020304" pitchFamily="18" charset="0"/>
                <a:cs typeface="Times New Roman" panose="02020603050405020304" pitchFamily="18" charset="0"/>
              </a:rPr>
              <a:t>«Спортивный туризм (учебно-тренировочный этап)»</a:t>
            </a:r>
          </a:p>
          <a:p>
            <a:pPr indent="0" algn="just"/>
            <a:r>
              <a:rPr lang="ru-RU" sz="2500" dirty="0">
                <a:solidFill>
                  <a:schemeClr val="tx1"/>
                </a:solidFill>
                <a:effectLst/>
                <a:latin typeface="Franklin Gothic Book (Основной текст)"/>
                <a:ea typeface="Times New Roman" panose="02020603050405020304" pitchFamily="18" charset="0"/>
                <a:cs typeface="Times New Roman" panose="02020603050405020304" pitchFamily="18" charset="0"/>
              </a:rPr>
              <a:t> «Спортивный туризм (маршруты)»</a:t>
            </a:r>
          </a:p>
          <a:p>
            <a:pPr indent="0" algn="just"/>
            <a:r>
              <a:rPr lang="ru-RU" sz="2500" dirty="0">
                <a:solidFill>
                  <a:schemeClr val="tx1"/>
                </a:solidFill>
                <a:effectLst/>
                <a:latin typeface="Franklin Gothic Book (Основной текст)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500" dirty="0">
                <a:solidFill>
                  <a:schemeClr val="tx1"/>
                </a:solidFill>
                <a:effectLst/>
                <a:latin typeface="Franklin Gothic Book (Основной текст)"/>
                <a:ea typeface="Times New Roman" panose="02020603050405020304" pitchFamily="18" charset="0"/>
              </a:rPr>
              <a:t>Основы тризма»</a:t>
            </a:r>
          </a:p>
          <a:p>
            <a:pPr indent="0" algn="just"/>
            <a:r>
              <a:rPr lang="ru-RU" sz="2500" dirty="0">
                <a:solidFill>
                  <a:schemeClr val="tx1"/>
                </a:solidFill>
                <a:effectLst/>
                <a:latin typeface="Franklin Gothic Book (Основной текст)"/>
                <a:ea typeface="Times New Roman" panose="02020603050405020304" pitchFamily="18" charset="0"/>
              </a:rPr>
              <a:t>«Знакомство с туризмом»</a:t>
            </a:r>
          </a:p>
          <a:p>
            <a:pPr indent="0" algn="just"/>
            <a:r>
              <a:rPr lang="ru-RU" sz="2500" dirty="0">
                <a:solidFill>
                  <a:schemeClr val="tx1"/>
                </a:solidFill>
                <a:effectLst/>
                <a:latin typeface="Franklin Gothic Book (Основной текст)"/>
                <a:ea typeface="Times New Roman" panose="02020603050405020304" pitchFamily="18" charset="0"/>
              </a:rPr>
              <a:t>«Юный путешественник»</a:t>
            </a:r>
          </a:p>
          <a:p>
            <a:pPr indent="0" algn="just"/>
            <a:r>
              <a:rPr lang="ru-RU" sz="2500" dirty="0">
                <a:solidFill>
                  <a:schemeClr val="tx1"/>
                </a:solidFill>
                <a:effectLst/>
                <a:latin typeface="Franklin Gothic Book (Основной текст)"/>
                <a:ea typeface="Times New Roman" panose="02020603050405020304" pitchFamily="18" charset="0"/>
              </a:rPr>
              <a:t>«Знакомство со спортивным туризмом»</a:t>
            </a:r>
          </a:p>
          <a:p>
            <a:pPr indent="0" algn="just"/>
            <a:r>
              <a:rPr lang="ru-RU" sz="2500" dirty="0">
                <a:solidFill>
                  <a:schemeClr val="tx1"/>
                </a:solidFill>
                <a:effectLst/>
                <a:latin typeface="Franklin Gothic Book (Основной текст)"/>
                <a:ea typeface="Times New Roman" panose="02020603050405020304" pitchFamily="18" charset="0"/>
              </a:rPr>
              <a:t>«Спортивный туризм: первые шаги» </a:t>
            </a:r>
          </a:p>
          <a:p>
            <a:pPr indent="0" algn="just"/>
            <a:r>
              <a:rPr lang="ru-RU" sz="2500" dirty="0">
                <a:solidFill>
                  <a:schemeClr val="tx1"/>
                </a:solidFill>
                <a:effectLst/>
                <a:latin typeface="Franklin Gothic Book (Основной текст)"/>
                <a:ea typeface="Times New Roman" panose="02020603050405020304" pitchFamily="18" charset="0"/>
              </a:rPr>
              <a:t>«Туризм  и ориентирование (Олимпиадное движение. Основы безопасности жизнедеятельности)»</a:t>
            </a:r>
          </a:p>
          <a:p>
            <a:pPr indent="0" algn="just"/>
            <a:r>
              <a:rPr lang="ru-RU" sz="2500" dirty="0">
                <a:solidFill>
                  <a:schemeClr val="tx1"/>
                </a:solidFill>
                <a:effectLst/>
                <a:latin typeface="Franklin Gothic Book (Основной текст)"/>
                <a:ea typeface="Times New Roman" panose="02020603050405020304" pitchFamily="18" charset="0"/>
              </a:rPr>
              <a:t>«Туристские приключения»</a:t>
            </a:r>
            <a:endParaRPr lang="ru-RU" sz="2500" dirty="0">
              <a:solidFill>
                <a:schemeClr val="tx1"/>
              </a:solidFill>
              <a:effectLst/>
              <a:latin typeface="Franklin Gothic Book (Основной текст)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graphicFrame>
        <p:nvGraphicFramePr>
          <p:cNvPr id="9" name="Объект 8">
            <a:extLst>
              <a:ext uri="{FF2B5EF4-FFF2-40B4-BE49-F238E27FC236}">
                <a16:creationId xmlns:a16="http://schemas.microsoft.com/office/drawing/2014/main" id="{5D9C974C-381B-43B3-8E62-DD274E089603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820680902"/>
              </p:ext>
            </p:extLst>
          </p:nvPr>
        </p:nvGraphicFramePr>
        <p:xfrm>
          <a:off x="772818" y="1553592"/>
          <a:ext cx="4811235" cy="42704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3">
            <a:extLst>
              <a:ext uri="{FF2B5EF4-FFF2-40B4-BE49-F238E27FC236}">
                <a16:creationId xmlns:a16="http://schemas.microsoft.com/office/drawing/2014/main" id="{A67BE26E-FFDE-4923-9022-C50CEF4E33A3}"/>
              </a:ext>
            </a:extLst>
          </p:cNvPr>
          <p:cNvSpPr txBox="1"/>
          <p:nvPr/>
        </p:nvSpPr>
        <p:spPr>
          <a:xfrm>
            <a:off x="9377779" y="6336852"/>
            <a:ext cx="2814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© Золотова О.И. 2024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753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585"/>
    </mc:Choice>
    <mc:Fallback xmlns="">
      <p:transition spd="slow" advTm="17585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AC885A-C01A-401D-9158-797C21CE46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5068" y="138714"/>
            <a:ext cx="10820400" cy="14859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effectLst/>
                <a:latin typeface="Franklin Gothic Book (Заголовки)"/>
                <a:ea typeface="Times New Roman" panose="02020603050405020304" pitchFamily="18" charset="0"/>
              </a:rPr>
              <a:t>Количество организаций в городских округах и муниципальных районах, </a:t>
            </a:r>
            <a:br>
              <a:rPr lang="ru-RU" sz="3600" b="1" dirty="0">
                <a:effectLst/>
                <a:latin typeface="Franklin Gothic Book (Заголовки)"/>
                <a:ea typeface="Times New Roman" panose="02020603050405020304" pitchFamily="18" charset="0"/>
              </a:rPr>
            </a:br>
            <a:r>
              <a:rPr lang="ru-RU" sz="3600" b="1" dirty="0">
                <a:effectLst/>
                <a:latin typeface="Franklin Gothic Book (Заголовки)"/>
                <a:ea typeface="Times New Roman" panose="02020603050405020304" pitchFamily="18" charset="0"/>
              </a:rPr>
              <a:t>на базе которых</a:t>
            </a:r>
            <a:r>
              <a:rPr lang="ru-RU" sz="3600" b="1" dirty="0">
                <a:effectLst/>
                <a:latin typeface="Franklin Gothic Book (Заголовки)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effectLst/>
                <a:latin typeface="Franklin Gothic Book (Заголовки)"/>
                <a:ea typeface="Times New Roman" panose="02020603050405020304" pitchFamily="18" charset="0"/>
              </a:rPr>
              <a:t>осуществляется образовательная деятельность </a:t>
            </a:r>
            <a:endParaRPr lang="ru-RU" sz="3600" b="1" dirty="0">
              <a:latin typeface="Franklin Gothic Book (Заголовки)"/>
            </a:endParaRPr>
          </a:p>
        </p:txBody>
      </p:sp>
      <p:graphicFrame>
        <p:nvGraphicFramePr>
          <p:cNvPr id="12" name="Таблица 12">
            <a:extLst>
              <a:ext uri="{FF2B5EF4-FFF2-40B4-BE49-F238E27FC236}">
                <a16:creationId xmlns:a16="http://schemas.microsoft.com/office/drawing/2014/main" id="{8D23A7F4-219B-43EF-BED4-8E45DF3AB744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988451321"/>
              </p:ext>
            </p:extLst>
          </p:nvPr>
        </p:nvGraphicFramePr>
        <p:xfrm>
          <a:off x="1518082" y="2171699"/>
          <a:ext cx="9774316" cy="46316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8341">
                  <a:extLst>
                    <a:ext uri="{9D8B030D-6E8A-4147-A177-3AD203B41FA5}">
                      <a16:colId xmlns:a16="http://schemas.microsoft.com/office/drawing/2014/main" val="1881075813"/>
                    </a:ext>
                  </a:extLst>
                </a:gridCol>
                <a:gridCol w="4509484">
                  <a:extLst>
                    <a:ext uri="{9D8B030D-6E8A-4147-A177-3AD203B41FA5}">
                      <a16:colId xmlns:a16="http://schemas.microsoft.com/office/drawing/2014/main" val="2415462213"/>
                    </a:ext>
                  </a:extLst>
                </a:gridCol>
                <a:gridCol w="2092911">
                  <a:extLst>
                    <a:ext uri="{9D8B030D-6E8A-4147-A177-3AD203B41FA5}">
                      <a16:colId xmlns:a16="http://schemas.microsoft.com/office/drawing/2014/main" val="1256409607"/>
                    </a:ext>
                  </a:extLst>
                </a:gridCol>
                <a:gridCol w="2443580">
                  <a:extLst>
                    <a:ext uri="{9D8B030D-6E8A-4147-A177-3AD203B41FA5}">
                      <a16:colId xmlns:a16="http://schemas.microsoft.com/office/drawing/2014/main" val="2629671712"/>
                    </a:ext>
                  </a:extLst>
                </a:gridCol>
              </a:tblGrid>
              <a:tr h="598134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№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Муниципальный район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Количество </a:t>
                      </a:r>
                    </a:p>
                    <a:p>
                      <a:pPr algn="ctr"/>
                      <a:r>
                        <a:rPr lang="ru-RU" dirty="0"/>
                        <a:t>организаций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Численность педагогов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24108981"/>
                  </a:ext>
                </a:extLst>
              </a:tr>
              <a:tr h="478787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Петропавловск – Камчатский городской округ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1727883"/>
                  </a:ext>
                </a:extLst>
              </a:tr>
              <a:tr h="478787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Елизовский муниципальный район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02910795"/>
                  </a:ext>
                </a:extLst>
              </a:tr>
              <a:tr h="478787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err="1"/>
                        <a:t>Вилючинский</a:t>
                      </a:r>
                      <a:r>
                        <a:rPr lang="ru-RU" dirty="0"/>
                        <a:t> городской округ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69156545"/>
                  </a:ext>
                </a:extLst>
              </a:tr>
              <a:tr h="478787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Усть-Большерецкий муниципальный район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03415667"/>
                  </a:ext>
                </a:extLst>
              </a:tr>
              <a:tr h="478787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Мильковский муниципальный район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38827066"/>
                  </a:ext>
                </a:extLst>
              </a:tr>
              <a:tr h="478787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Быстринский муниципальный район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70861805"/>
                  </a:ext>
                </a:extLst>
              </a:tr>
              <a:tr h="478787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Тигильский муниципальный район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9714266"/>
                  </a:ext>
                </a:extLst>
              </a:tr>
              <a:tr h="478787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Всего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31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02474609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A67BE26E-FFDE-4923-9022-C50CEF4E33A3}"/>
              </a:ext>
            </a:extLst>
          </p:cNvPr>
          <p:cNvSpPr txBox="1"/>
          <p:nvPr/>
        </p:nvSpPr>
        <p:spPr>
          <a:xfrm>
            <a:off x="9065581" y="1703164"/>
            <a:ext cx="2814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© Золотова О.И. 2024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32718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6522">
        <p15:prstTrans prst="fallOver"/>
      </p:transition>
    </mc:Choice>
    <mc:Fallback xmlns="">
      <p:transition spd="slow" advTm="16522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D8DBEC-1EFF-4832-A51C-655489F397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4860" y="96253"/>
            <a:ext cx="9601200" cy="1071561"/>
          </a:xfrm>
        </p:spPr>
        <p:txBody>
          <a:bodyPr/>
          <a:lstStyle/>
          <a:p>
            <a:pPr algn="ctr"/>
            <a:r>
              <a:rPr lang="ru-RU" b="1" dirty="0"/>
              <a:t>Основные направления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B95A6DD-018C-4600-AD2C-05C31D54D9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95400" y="1776428"/>
            <a:ext cx="4443984" cy="540995"/>
          </a:xfrm>
        </p:spPr>
        <p:txBody>
          <a:bodyPr/>
          <a:lstStyle/>
          <a:p>
            <a:pPr algn="ctr"/>
            <a:r>
              <a:rPr lang="ru-RU" b="1" dirty="0"/>
              <a:t>Дистанции</a:t>
            </a:r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035E95AD-5A8D-4F25-B0F8-2CD16F8146E4}"/>
              </a:ext>
            </a:extLst>
          </p:cNvPr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392" y="2703889"/>
            <a:ext cx="4320000" cy="324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00956B1D-CEBF-4B4D-90DE-ECCBEE54B0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525014" y="1776428"/>
            <a:ext cx="4443984" cy="540995"/>
          </a:xfrm>
        </p:spPr>
        <p:txBody>
          <a:bodyPr/>
          <a:lstStyle/>
          <a:p>
            <a:pPr algn="ctr"/>
            <a:r>
              <a:rPr lang="ru-RU" b="1" dirty="0"/>
              <a:t>Маршрут</a:t>
            </a:r>
          </a:p>
        </p:txBody>
      </p:sp>
      <p:pic>
        <p:nvPicPr>
          <p:cNvPr id="13" name="Объект 12">
            <a:extLst>
              <a:ext uri="{FF2B5EF4-FFF2-40B4-BE49-F238E27FC236}">
                <a16:creationId xmlns:a16="http://schemas.microsoft.com/office/drawing/2014/main" id="{E31A1029-71A4-48EA-AE41-120AD915A1C8}"/>
              </a:ext>
            </a:extLst>
          </p:cNvPr>
          <p:cNvPicPr>
            <a:picLocks noGrp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3694">
            <a:off x="7069260" y="2840780"/>
            <a:ext cx="4319571" cy="324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Стрелка: вниз 7">
            <a:extLst>
              <a:ext uri="{FF2B5EF4-FFF2-40B4-BE49-F238E27FC236}">
                <a16:creationId xmlns:a16="http://schemas.microsoft.com/office/drawing/2014/main" id="{A974659E-6A2E-400B-A17D-5486321AAC9F}"/>
              </a:ext>
            </a:extLst>
          </p:cNvPr>
          <p:cNvSpPr/>
          <p:nvPr/>
        </p:nvSpPr>
        <p:spPr>
          <a:xfrm>
            <a:off x="3036622" y="914400"/>
            <a:ext cx="816745" cy="9432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: вниз 8">
            <a:extLst>
              <a:ext uri="{FF2B5EF4-FFF2-40B4-BE49-F238E27FC236}">
                <a16:creationId xmlns:a16="http://schemas.microsoft.com/office/drawing/2014/main" id="{095AA033-27AB-4AAC-AAD6-8D643970943C}"/>
              </a:ext>
            </a:extLst>
          </p:cNvPr>
          <p:cNvSpPr/>
          <p:nvPr/>
        </p:nvSpPr>
        <p:spPr>
          <a:xfrm>
            <a:off x="8338633" y="914112"/>
            <a:ext cx="816745" cy="9435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3">
            <a:extLst>
              <a:ext uri="{FF2B5EF4-FFF2-40B4-BE49-F238E27FC236}">
                <a16:creationId xmlns:a16="http://schemas.microsoft.com/office/drawing/2014/main" id="{A67BE26E-FFDE-4923-9022-C50CEF4E33A3}"/>
              </a:ext>
            </a:extLst>
          </p:cNvPr>
          <p:cNvSpPr txBox="1"/>
          <p:nvPr/>
        </p:nvSpPr>
        <p:spPr>
          <a:xfrm>
            <a:off x="7529744" y="6438581"/>
            <a:ext cx="2814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© Золотова О.И. 2024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5149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951"/>
    </mc:Choice>
    <mc:Fallback xmlns="">
      <p:transition spd="slow" advTm="595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F168EA7E-9098-4419-A2A0-D142C6A980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0842" y="484637"/>
            <a:ext cx="4091085" cy="27664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E92779-C2CB-4170-A816-F641919C8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7798" y="2408"/>
            <a:ext cx="9601200" cy="748364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/>
              <a:t>Дистанции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7AA4BED-54DC-45CC-85C1-6C91833059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44893" y="929637"/>
            <a:ext cx="5831995" cy="6323796"/>
          </a:xfrm>
        </p:spPr>
        <p:txBody>
          <a:bodyPr/>
          <a:lstStyle/>
          <a:p>
            <a:pPr algn="just" fontAlgn="base"/>
            <a:r>
              <a:rPr lang="ru-RU" sz="2200" b="0" i="0" dirty="0">
                <a:solidFill>
                  <a:srgbClr val="000000"/>
                </a:solidFill>
                <a:effectLst/>
              </a:rPr>
              <a:t>По программам этого направления занимаются более 300 ребят старше 8 лет в разных уголках Камчатского края. На занятиях они учатся работать со специальным снаряжением как в спортивном зале, так и в природной среде, применять приемы спортивного ориентирования на местности, знакомятся с правилами судейства, демонстрируют свои умения на соревнованиях, по результатам которых им присваиваются спортивные разряды. Здесь важны и скорость, и техника, и спортивный азарт, и, конечно, командный дух.</a:t>
            </a:r>
            <a:endParaRPr lang="ru-RU" sz="2200" b="0" i="0" dirty="0">
              <a:solidFill>
                <a:srgbClr val="605E5E"/>
              </a:solidFill>
              <a:effectLst/>
            </a:endParaRPr>
          </a:p>
          <a:p>
            <a:pPr algn="just" fontAlgn="base"/>
            <a:r>
              <a:rPr lang="ru-RU" sz="2200" b="0" i="0" dirty="0">
                <a:solidFill>
                  <a:srgbClr val="000000"/>
                </a:solidFill>
                <a:effectLst/>
              </a:rPr>
              <a:t>В Петропавловске-Камчатском программы физкультурно-спортивной направленности «</a:t>
            </a:r>
            <a:r>
              <a:rPr lang="ru-RU" sz="2200" b="0" i="0" u="none" strike="noStrike" dirty="0">
                <a:solidFill>
                  <a:schemeClr val="bg2">
                    <a:lumMod val="50000"/>
                  </a:schemeClr>
                </a:solidFill>
                <a:effectLst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Спортивный туризм (дисциплина - дистанции)</a:t>
            </a:r>
            <a:r>
              <a:rPr lang="ru-RU" sz="2200" b="0" i="0" dirty="0">
                <a:solidFill>
                  <a:schemeClr val="bg2">
                    <a:lumMod val="50000"/>
                  </a:schemeClr>
                </a:solidFill>
                <a:effectLst/>
              </a:rPr>
              <a:t>»,  "</a:t>
            </a:r>
            <a:r>
              <a:rPr lang="ru-RU" sz="2200" b="0" i="0" u="none" strike="noStrike" dirty="0">
                <a:solidFill>
                  <a:schemeClr val="bg2">
                    <a:lumMod val="50000"/>
                  </a:schemeClr>
                </a:solidFill>
                <a:effectLst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Спортивный туризм (учебно-тренировочный этап)</a:t>
            </a:r>
            <a:r>
              <a:rPr lang="ru-RU" sz="2200" b="0" i="0" dirty="0">
                <a:solidFill>
                  <a:schemeClr val="bg2">
                    <a:lumMod val="50000"/>
                  </a:schemeClr>
                </a:solidFill>
                <a:effectLst/>
              </a:rPr>
              <a:t>" </a:t>
            </a:r>
            <a:r>
              <a:rPr lang="ru-RU" sz="2200" b="0" i="0" dirty="0">
                <a:solidFill>
                  <a:srgbClr val="000000"/>
                </a:solidFill>
                <a:effectLst/>
              </a:rPr>
              <a:t>осваивают ребята клубов «</a:t>
            </a:r>
            <a:r>
              <a:rPr lang="ru-RU" sz="2200" b="0" i="0" u="none" strike="noStrike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Вершина</a:t>
            </a:r>
            <a:r>
              <a:rPr lang="ru-RU" sz="2200" b="0" i="0" dirty="0">
                <a:solidFill>
                  <a:srgbClr val="000000"/>
                </a:solidFill>
                <a:effectLst/>
              </a:rPr>
              <a:t>», «</a:t>
            </a:r>
            <a:r>
              <a:rPr lang="ru-RU" sz="2200" b="0" i="0" u="none" strike="noStrike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Феникс</a:t>
            </a:r>
            <a:r>
              <a:rPr lang="ru-RU" sz="2200" b="0" i="0" dirty="0">
                <a:solidFill>
                  <a:srgbClr val="000000"/>
                </a:solidFill>
                <a:effectLst/>
              </a:rPr>
              <a:t>», «</a:t>
            </a:r>
            <a:r>
              <a:rPr lang="ru-RU" sz="2200" b="0" i="0" u="none" strike="noStrike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Горизонт</a:t>
            </a:r>
            <a:r>
              <a:rPr lang="ru-RU" sz="2200" b="0" i="0" dirty="0">
                <a:solidFill>
                  <a:srgbClr val="000000"/>
                </a:solidFill>
                <a:effectLst/>
              </a:rPr>
              <a:t>», «</a:t>
            </a:r>
            <a:r>
              <a:rPr lang="ru-RU" sz="2200" b="0" i="0" u="none" strike="noStrike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Скала</a:t>
            </a:r>
            <a:r>
              <a:rPr lang="ru-RU" sz="2200" b="0" i="0" dirty="0">
                <a:solidFill>
                  <a:srgbClr val="000000"/>
                </a:solidFill>
                <a:effectLst/>
              </a:rPr>
              <a:t>». В пос. Октябрьский – «Чайка», в с. Мильково – «Бастион».</a:t>
            </a:r>
            <a:endParaRPr lang="ru-RU" sz="2200" b="0" i="0" dirty="0">
              <a:solidFill>
                <a:srgbClr val="605E5E"/>
              </a:solidFill>
              <a:effectLst/>
            </a:endParaRPr>
          </a:p>
          <a:p>
            <a:endParaRPr lang="ru-RU" dirty="0"/>
          </a:p>
        </p:txBody>
      </p:sp>
      <p:pic>
        <p:nvPicPr>
          <p:cNvPr id="12" name="Объект 7">
            <a:extLst>
              <a:ext uri="{FF2B5EF4-FFF2-40B4-BE49-F238E27FC236}">
                <a16:creationId xmlns:a16="http://schemas.microsoft.com/office/drawing/2014/main" id="{275654F2-44AA-4485-B97D-6D6028FF967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0084" y="2390207"/>
            <a:ext cx="3416300" cy="2562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Объект 13">
            <a:extLst>
              <a:ext uri="{FF2B5EF4-FFF2-40B4-BE49-F238E27FC236}">
                <a16:creationId xmlns:a16="http://schemas.microsoft.com/office/drawing/2014/main" id="{1314EF1F-89F5-4015-9ADA-70C11299DEE7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4846" y="4091535"/>
            <a:ext cx="3937081" cy="27664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A67BE26E-FFDE-4923-9022-C50CEF4E33A3}"/>
              </a:ext>
            </a:extLst>
          </p:cNvPr>
          <p:cNvSpPr txBox="1"/>
          <p:nvPr/>
        </p:nvSpPr>
        <p:spPr>
          <a:xfrm>
            <a:off x="9217706" y="53424"/>
            <a:ext cx="2814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© Золотова О.И. 2024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7549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921"/>
    </mc:Choice>
    <mc:Fallback xmlns="">
      <p:transition spd="slow" advTm="2092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3D794B-4BC0-4B33-AFFC-9E04EB5419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989" y="252663"/>
            <a:ext cx="9601200" cy="661737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/>
              <a:t>Маршрут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F24F69C-2152-4AC2-AC4B-6771664917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18147" y="1010653"/>
            <a:ext cx="5001239" cy="5390147"/>
          </a:xfrm>
        </p:spPr>
        <p:txBody>
          <a:bodyPr>
            <a:normAutofit/>
          </a:bodyPr>
          <a:lstStyle/>
          <a:p>
            <a:pPr marL="0" indent="0" algn="just" fontAlgn="base">
              <a:buNone/>
            </a:pPr>
            <a:r>
              <a:rPr lang="ru-RU" sz="2200" b="0" i="0" dirty="0">
                <a:solidFill>
                  <a:srgbClr val="000000"/>
                </a:solidFill>
                <a:effectLst/>
              </a:rPr>
              <a:t>Ребята, которых привлекает романтика путешествий и не пугает туристский быт, занимаются по программам </a:t>
            </a:r>
            <a:r>
              <a:rPr lang="ru-RU" sz="2200" b="0" i="0" dirty="0">
                <a:solidFill>
                  <a:schemeClr val="bg2">
                    <a:lumMod val="50000"/>
                  </a:schemeClr>
                </a:solidFill>
                <a:effectLst/>
              </a:rPr>
              <a:t>«</a:t>
            </a:r>
            <a:r>
              <a:rPr lang="ru-RU" sz="2200" b="0" i="0" u="none" strike="noStrike" dirty="0">
                <a:solidFill>
                  <a:schemeClr val="bg2">
                    <a:lumMod val="50000"/>
                  </a:schemeClr>
                </a:solidFill>
                <a:effectLst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Юный путешественник</a:t>
            </a:r>
            <a:r>
              <a:rPr lang="ru-RU" sz="2200" b="0" i="0" dirty="0">
                <a:solidFill>
                  <a:schemeClr val="bg2">
                    <a:lumMod val="50000"/>
                  </a:schemeClr>
                </a:solidFill>
                <a:effectLst/>
              </a:rPr>
              <a:t>» и </a:t>
            </a:r>
            <a:r>
              <a:rPr lang="ru-RU" sz="2200" b="0" i="0" u="none" strike="noStrike" dirty="0">
                <a:solidFill>
                  <a:schemeClr val="bg2">
                    <a:lumMod val="50000"/>
                  </a:schemeClr>
                </a:solidFill>
                <a:effectLst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"Спортивный туризм (маршруты)".</a:t>
            </a:r>
            <a:r>
              <a:rPr lang="ru-RU" sz="2200" b="0" i="0" dirty="0">
                <a:solidFill>
                  <a:schemeClr val="bg2">
                    <a:lumMod val="50000"/>
                  </a:schemeClr>
                </a:solidFill>
                <a:effectLst/>
              </a:rPr>
              <a:t> </a:t>
            </a:r>
            <a:r>
              <a:rPr lang="ru-RU" sz="2200" b="0" i="0" dirty="0">
                <a:solidFill>
                  <a:srgbClr val="000000"/>
                </a:solidFill>
                <a:effectLst/>
              </a:rPr>
              <a:t>Под руководством увлечённых педагогов они учатся самостоятельности и взаимовыручке, совершают однодневные и многодневные походы, открывая удивительный мир Камчатки.</a:t>
            </a:r>
            <a:endParaRPr lang="ru-RU" sz="2200" dirty="0">
              <a:solidFill>
                <a:srgbClr val="605E5E"/>
              </a:solidFill>
            </a:endParaRPr>
          </a:p>
          <a:p>
            <a:pPr marL="0" indent="0" algn="just" fontAlgn="base">
              <a:buNone/>
            </a:pPr>
            <a:r>
              <a:rPr lang="ru-RU" sz="2200" b="0" i="0" dirty="0">
                <a:solidFill>
                  <a:srgbClr val="000000"/>
                </a:solidFill>
                <a:effectLst/>
              </a:rPr>
              <a:t>Ребят 11 лет и старше ждут в клубах г. Петропавловска-Камчатского </a:t>
            </a:r>
            <a:r>
              <a:rPr lang="ru-RU" sz="2200" b="0" i="0" dirty="0">
                <a:solidFill>
                  <a:schemeClr val="bg2">
                    <a:lumMod val="50000"/>
                  </a:schemeClr>
                </a:solidFill>
                <a:effectLst/>
              </a:rPr>
              <a:t>«</a:t>
            </a:r>
            <a:r>
              <a:rPr lang="ru-RU" sz="2200" b="0" i="0" u="none" strike="noStrike" dirty="0">
                <a:solidFill>
                  <a:schemeClr val="bg2">
                    <a:lumMod val="50000"/>
                  </a:schemeClr>
                </a:solidFill>
                <a:effectLst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Медведи</a:t>
            </a:r>
            <a:r>
              <a:rPr lang="ru-RU" sz="2200" b="0" i="0" dirty="0">
                <a:solidFill>
                  <a:schemeClr val="bg2">
                    <a:lumMod val="50000"/>
                  </a:schemeClr>
                </a:solidFill>
                <a:effectLst/>
              </a:rPr>
              <a:t>», «</a:t>
            </a:r>
            <a:r>
              <a:rPr lang="ru-RU" sz="2200" b="0" i="0" u="none" strike="noStrike" dirty="0">
                <a:solidFill>
                  <a:schemeClr val="bg2">
                    <a:lumMod val="50000"/>
                  </a:schemeClr>
                </a:solidFill>
                <a:effectLst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Следопыты</a:t>
            </a:r>
            <a:r>
              <a:rPr lang="ru-RU" sz="2200" b="0" i="0" dirty="0">
                <a:solidFill>
                  <a:schemeClr val="bg2">
                    <a:lumMod val="50000"/>
                  </a:schemeClr>
                </a:solidFill>
                <a:effectLst/>
              </a:rPr>
              <a:t>», </a:t>
            </a:r>
            <a:r>
              <a:rPr lang="ru-RU" sz="2200" b="0" i="0" dirty="0">
                <a:solidFill>
                  <a:srgbClr val="000000"/>
                </a:solidFill>
                <a:effectLst/>
              </a:rPr>
              <a:t>«Росомахи», «Вулкан», «Искатели»,</a:t>
            </a:r>
            <a:r>
              <a:rPr lang="ru-RU" sz="2200" b="0" i="0" u="none" strike="noStrike" dirty="0">
                <a:solidFill>
                  <a:schemeClr val="bg2">
                    <a:lumMod val="50000"/>
                  </a:schemeClr>
                </a:solidFill>
                <a:effectLst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 «</a:t>
            </a:r>
            <a:r>
              <a:rPr lang="ru-RU" sz="2200" b="0" i="0" u="sng" strike="noStrike" dirty="0">
                <a:solidFill>
                  <a:schemeClr val="bg2">
                    <a:lumMod val="50000"/>
                  </a:schemeClr>
                </a:solidFill>
                <a:effectLst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Де</a:t>
            </a:r>
            <a:r>
              <a:rPr lang="ru-RU" sz="2200" b="0" i="0" u="none" strike="noStrike" dirty="0">
                <a:solidFill>
                  <a:schemeClr val="bg2">
                    <a:lumMod val="50000"/>
                  </a:schemeClr>
                </a:solidFill>
                <a:effectLst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ти гор», «Орлята»</a:t>
            </a:r>
            <a:endParaRPr lang="ru-RU" sz="2200" b="0" i="0" dirty="0">
              <a:solidFill>
                <a:schemeClr val="bg2">
                  <a:lumMod val="50000"/>
                </a:schemeClr>
              </a:solidFill>
              <a:effectLst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AC05CD4-A86C-4971-9845-725ADA5A28A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789" y="712269"/>
            <a:ext cx="3811604" cy="25410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2AEB1BC-63DB-4F00-BF6A-A843067FF4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225842"/>
            <a:ext cx="3619099" cy="24063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D371B81-1FC0-4EB1-8B2B-6E5F7B6E4B5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5925" y="4244741"/>
            <a:ext cx="3378468" cy="2252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3">
            <a:extLst>
              <a:ext uri="{FF2B5EF4-FFF2-40B4-BE49-F238E27FC236}">
                <a16:creationId xmlns:a16="http://schemas.microsoft.com/office/drawing/2014/main" id="{A67BE26E-FFDE-4923-9022-C50CEF4E33A3}"/>
              </a:ext>
            </a:extLst>
          </p:cNvPr>
          <p:cNvSpPr txBox="1"/>
          <p:nvPr/>
        </p:nvSpPr>
        <p:spPr>
          <a:xfrm>
            <a:off x="4965505" y="6400800"/>
            <a:ext cx="2814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© Золотова О.И. 2024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4744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937"/>
    </mc:Choice>
    <mc:Fallback xmlns="">
      <p:transition spd="slow" advTm="20937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213CFD-B127-4352-B199-E8946FE51D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813"/>
            <a:ext cx="9601200" cy="709863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/>
              <a:t>Почему именно мы?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9C34CA1-EBC5-4883-B0D1-77F8E43C18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27772" y="856649"/>
            <a:ext cx="5268228" cy="6169794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300" dirty="0">
                <a:solidFill>
                  <a:schemeClr val="tx1"/>
                </a:solidFill>
              </a:rPr>
              <a:t>Камчатский дом детского и юношеского туризма и экскурсий вот уже много лет ведет туристскую подготовку мальчиков и девочек, юношей и девушек в Камчатском крае.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300" dirty="0">
                <a:solidFill>
                  <a:schemeClr val="tx1"/>
                </a:solidFill>
              </a:rPr>
              <a:t>Ежегодно мы проводим туристские слеты и соревнования, конкурсы, выставки и конференции для юных туристов, краеведов, экологов и спасателей Камчатского края.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300" dirty="0">
                <a:solidFill>
                  <a:schemeClr val="tx1"/>
                </a:solidFill>
              </a:rPr>
              <a:t>Мы отстаиваем честь края на межрегиональных и всероссийских соревнованиях и конкурсах. У нас есть традиции побеждать – наши учащиеся не один раз становились победителями и призёрами, достойно представляли Камчатку</a:t>
            </a:r>
            <a:r>
              <a:rPr lang="ru-RU" sz="2400" dirty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5E692E7-31D2-476B-A2D6-B112262039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7094" y="3741822"/>
            <a:ext cx="4045819" cy="3034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00459AD-04C5-4C6B-B137-21B108872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4405" y="714676"/>
            <a:ext cx="4068508" cy="2695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C914D60-78B7-4D04-B393-8B47FEA8E3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296830"/>
            <a:ext cx="3503596" cy="26276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3">
            <a:extLst>
              <a:ext uri="{FF2B5EF4-FFF2-40B4-BE49-F238E27FC236}">
                <a16:creationId xmlns:a16="http://schemas.microsoft.com/office/drawing/2014/main" id="{A67BE26E-FFDE-4923-9022-C50CEF4E33A3}"/>
              </a:ext>
            </a:extLst>
          </p:cNvPr>
          <p:cNvSpPr txBox="1"/>
          <p:nvPr/>
        </p:nvSpPr>
        <p:spPr>
          <a:xfrm>
            <a:off x="5033576" y="6380112"/>
            <a:ext cx="2814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© Золотова О.И. 2024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0029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312"/>
    </mc:Choice>
    <mc:Fallback xmlns="">
      <p:transition spd="slow" advTm="16312"/>
    </mc:Fallback>
  </mc:AlternateContent>
</p:sld>
</file>

<file path=ppt/theme/theme1.xml><?xml version="1.0" encoding="utf-8"?>
<a:theme xmlns:a="http://schemas.openxmlformats.org/drawingml/2006/main" name="Уголки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Уголки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Уголки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TM10001105[[fn=Уголки]]</Template>
  <TotalTime>344</TotalTime>
  <Words>653</Words>
  <Application>Microsoft Office PowerPoint</Application>
  <PresentationFormat>Широкоэкранный</PresentationFormat>
  <Paragraphs>82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Calibri</vt:lpstr>
      <vt:lpstr>Franklin Gothic Book</vt:lpstr>
      <vt:lpstr>Franklin Gothic Book (Заголовки)</vt:lpstr>
      <vt:lpstr>Franklin Gothic Book (Основной текст)</vt:lpstr>
      <vt:lpstr>Уголки</vt:lpstr>
      <vt:lpstr>Направление работы КГАУДО «Камчатский дом детского и юношеского туризма и экскурсий»</vt:lpstr>
      <vt:lpstr>Об организации</vt:lpstr>
      <vt:lpstr>Количество учащихся занимающихся в организации</vt:lpstr>
      <vt:lpstr>Количество организаций в городских округах и муниципальных районах,  на базе которых осуществляется образовательная деятельность </vt:lpstr>
      <vt:lpstr>Основные направления</vt:lpstr>
      <vt:lpstr>Дистанции</vt:lpstr>
      <vt:lpstr>Маршрут</vt:lpstr>
      <vt:lpstr>Почему именно мы?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КГАУДО «Камчатский дом детского и юношеского туризма и экскурсий»</dc:title>
  <dc:creator>Золотова О.И.</dc:creator>
  <cp:lastModifiedBy>User</cp:lastModifiedBy>
  <cp:revision>19</cp:revision>
  <dcterms:created xsi:type="dcterms:W3CDTF">2024-01-28T22:56:06Z</dcterms:created>
  <dcterms:modified xsi:type="dcterms:W3CDTF">2024-05-20T22:20:51Z</dcterms:modified>
</cp:coreProperties>
</file>