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27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3E6E-6DD7-499D-9AA5-F8A88483E3B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37C07308-476F-45C0-9E6B-51E9D2B75BC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708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3E6E-6DD7-499D-9AA5-F8A88483E3B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7308-476F-45C0-9E6B-51E9D2B75BC7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6059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3E6E-6DD7-499D-9AA5-F8A88483E3B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7308-476F-45C0-9E6B-51E9D2B75BC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5003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3E6E-6DD7-499D-9AA5-F8A88483E3B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7308-476F-45C0-9E6B-51E9D2B75BC7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4329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3E6E-6DD7-499D-9AA5-F8A88483E3B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7308-476F-45C0-9E6B-51E9D2B75BC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8605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3E6E-6DD7-499D-9AA5-F8A88483E3B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7308-476F-45C0-9E6B-51E9D2B75BC7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2048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3E6E-6DD7-499D-9AA5-F8A88483E3B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7308-476F-45C0-9E6B-51E9D2B75BC7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8212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3E6E-6DD7-499D-9AA5-F8A88483E3B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7308-476F-45C0-9E6B-51E9D2B75BC7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1388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3E6E-6DD7-499D-9AA5-F8A88483E3B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7308-476F-45C0-9E6B-51E9D2B75B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19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63E6E-6DD7-499D-9AA5-F8A88483E3B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7308-476F-45C0-9E6B-51E9D2B75BC7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3445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A2A63E6E-6DD7-499D-9AA5-F8A88483E3B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7308-476F-45C0-9E6B-51E9D2B75BC7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7056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63E6E-6DD7-499D-9AA5-F8A88483E3BD}" type="datetimeFigureOut">
              <a:rPr lang="ru-RU" smtClean="0"/>
              <a:t>22.05.2024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37C07308-476F-45C0-9E6B-51E9D2B75BC7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0831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3339" y="802298"/>
            <a:ext cx="10551514" cy="2541431"/>
          </a:xfrm>
        </p:spPr>
        <p:txBody>
          <a:bodyPr>
            <a:normAutofit fontScale="90000"/>
          </a:bodyPr>
          <a:lstStyle/>
          <a:p>
            <a:pPr algn="ctr"/>
            <a:r>
              <a:rPr lang="sah-RU" dirty="0" smtClean="0"/>
              <a:t>Презентация “Акустический </a:t>
            </a:r>
            <a:r>
              <a:rPr lang="sah-RU" dirty="0"/>
              <a:t>аутотренинг для </a:t>
            </a:r>
            <a:r>
              <a:rPr lang="sah-RU" dirty="0" smtClean="0"/>
              <a:t>детей</a:t>
            </a:r>
            <a:r>
              <a:rPr lang="sah-RU" dirty="0" smtClean="0"/>
              <a:t>” </a:t>
            </a:r>
            <a:br>
              <a:rPr lang="sah-RU" dirty="0" smtClean="0"/>
            </a:br>
            <a:r>
              <a:rPr lang="sah-RU" sz="3600" dirty="0" smtClean="0"/>
              <a:t>(1-4 классы)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ah-RU" dirty="0" smtClean="0"/>
              <a:t>Для улучшения обучению по хоровому или сольному пению пению и ансамблю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342077" y="4127383"/>
            <a:ext cx="5176007" cy="2105637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/>
              <a:t>Презентацию составил: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/>
              <a:t>Фёдоров Александр Иванович – учитель музыки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/>
              <a:t>Гимназия «Центр глобального образования»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/>
              <a:t>Республика Саха (Якутия)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dirty="0"/>
              <a:t>г</a:t>
            </a:r>
            <a:r>
              <a:rPr lang="ru-RU" dirty="0" smtClean="0"/>
              <a:t>. Якутск 2024 </a:t>
            </a:r>
          </a:p>
        </p:txBody>
      </p:sp>
    </p:spTree>
    <p:extLst>
      <p:ext uri="{BB962C8B-B14F-4D97-AF65-F5344CB8AC3E}">
        <p14:creationId xmlns:p14="http://schemas.microsoft.com/office/powerpoint/2010/main" val="1186209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ah-RU" dirty="0" smtClean="0"/>
              <a:t>Актуальность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3891292"/>
          </a:xfrm>
        </p:spPr>
        <p:txBody>
          <a:bodyPr>
            <a:normAutofit fontScale="92500" lnSpcReduction="20000"/>
          </a:bodyPr>
          <a:lstStyle/>
          <a:p>
            <a:pPr marL="0" indent="182563" algn="just">
              <a:buNone/>
            </a:pPr>
            <a:r>
              <a:rPr lang="sah-RU" dirty="0" smtClean="0"/>
              <a:t>Для успешного волспитания вокальных данных ребенка необходимо развитие интонационных навыков. Одного только включения элементов сольфеджио при распевках можеть быть недостаточно. </a:t>
            </a:r>
          </a:p>
          <a:p>
            <a:pPr marL="0" indent="182563" algn="just">
              <a:buNone/>
            </a:pPr>
            <a:r>
              <a:rPr lang="sah-RU" dirty="0" smtClean="0"/>
              <a:t>По личному опыту могу сказать, что этот аспект крайне важен в особенности на первых занятиях, ведь без обученного слуха невозможна вокальная деятельность в целом. </a:t>
            </a:r>
          </a:p>
          <a:p>
            <a:pPr marL="0" indent="182563" algn="just">
              <a:buNone/>
            </a:pPr>
            <a:r>
              <a:rPr lang="sah-RU" dirty="0" smtClean="0"/>
              <a:t>Часто бывает, что ребенок по итогу слышал высоту звуков, но не мог их правильно интонировать. при исполнении. Поэтому в своей работе я привел несколько упражнений для развития интонационной координации.</a:t>
            </a:r>
          </a:p>
          <a:p>
            <a:pPr marL="0" indent="182563" algn="just">
              <a:buNone/>
            </a:pPr>
            <a:r>
              <a:rPr lang="sah-RU" dirty="0" smtClean="0"/>
              <a:t>Данная работа носит рекомендательный характер. Приведенные в ней упражнения должны помочь детям правильно интонировать звуки и получать удовольствие от исполнения как сольно, так и в коллективе.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1523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ah-RU" dirty="0" smtClean="0"/>
              <a:t>Цели и задачи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ah-RU" dirty="0" smtClean="0"/>
              <a:t>Цель</a:t>
            </a:r>
            <a:r>
              <a:rPr lang="ru-RU" dirty="0" smtClean="0"/>
              <a:t>: Улучшить вокальную интонацию</a:t>
            </a:r>
          </a:p>
          <a:p>
            <a:pPr marL="0" indent="0">
              <a:buNone/>
            </a:pPr>
            <a:r>
              <a:rPr lang="ru-RU" dirty="0" smtClean="0"/>
              <a:t>Задачи: </a:t>
            </a:r>
          </a:p>
          <a:p>
            <a:pPr marL="457200" indent="-457200">
              <a:buAutoNum type="arabicPeriod"/>
            </a:pPr>
            <a:r>
              <a:rPr lang="ru-RU" dirty="0"/>
              <a:t>П</a:t>
            </a:r>
            <a:r>
              <a:rPr lang="ru-RU" dirty="0" smtClean="0"/>
              <a:t>одобрать слуховые упражнения при сольфеджио для каждого ученика; </a:t>
            </a:r>
          </a:p>
          <a:p>
            <a:pPr marL="457200" indent="-457200">
              <a:buAutoNum type="arabicPeriod"/>
            </a:pPr>
            <a:r>
              <a:rPr lang="ru-RU" dirty="0"/>
              <a:t>И</a:t>
            </a:r>
            <a:r>
              <a:rPr lang="ru-RU" dirty="0" smtClean="0"/>
              <a:t>спользовать ИКТ при самостоятельном домашнем закреплении (запись на диктофон в телефоне, самоанализ, отправка записи педагогу для оценивания)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6258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ah-RU" dirty="0" smtClean="0"/>
              <a:t>Упражнения для сольного интонирования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Упражнение 1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sz="half" idx="2"/>
          </p:nvPr>
        </p:nvSpPr>
        <p:spPr>
          <a:xfrm>
            <a:off x="922790" y="2824269"/>
            <a:ext cx="5645790" cy="358491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  Это упражнение ориентировано для самого первого этапа улучшения интонации.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Ребенок должен услышать себя. Он закрывает уши (можно закрыть глаза) и пытается интонировать услышанный звук.</a:t>
            </a:r>
          </a:p>
          <a:p>
            <a:pPr marL="0" indent="0">
              <a:buNone/>
            </a:pPr>
            <a:r>
              <a:rPr lang="ru-RU" dirty="0" smtClean="0"/>
              <a:t>  Сначала с закрытым ртом звук «м» протяжно: «м-м-м-м-м-м…» (см. фото1)</a:t>
            </a:r>
          </a:p>
          <a:p>
            <a:pPr marL="0" indent="0">
              <a:buNone/>
            </a:pPr>
            <a:r>
              <a:rPr lang="ru-RU" dirty="0" smtClean="0"/>
              <a:t>  Затем гласный звук, например «А»: «а-а-а-а-а…» (см. фото 2)</a:t>
            </a:r>
          </a:p>
          <a:p>
            <a:pPr marL="0" indent="0">
              <a:buNone/>
            </a:pPr>
            <a:r>
              <a:rPr lang="ru-RU" dirty="0" smtClean="0"/>
              <a:t>  Далее могут быть другие звуки «О», «У», «Ы», «И», можно давать последовательности звуков. (см. фото 3)</a:t>
            </a:r>
          </a:p>
          <a:p>
            <a:pPr marL="0" indent="0">
              <a:buNone/>
            </a:pPr>
            <a:r>
              <a:rPr lang="ru-RU" dirty="0" smtClean="0"/>
              <a:t>  Главное делать это не громко, в полголоса. 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850" y="4760025"/>
            <a:ext cx="2866153" cy="13227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423" y="3370261"/>
            <a:ext cx="2866153" cy="13227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423" y="1981340"/>
            <a:ext cx="2864328" cy="1321887"/>
          </a:xfrm>
          <a:prstGeom prst="rect">
            <a:avLst/>
          </a:prstGeom>
        </p:spPr>
      </p:pic>
      <p:sp>
        <p:nvSpPr>
          <p:cNvPr id="11" name="Подзаголовок 2"/>
          <p:cNvSpPr>
            <a:spLocks noGrp="1"/>
          </p:cNvSpPr>
          <p:nvPr>
            <p:ph sz="half" idx="2"/>
          </p:nvPr>
        </p:nvSpPr>
        <p:spPr>
          <a:xfrm>
            <a:off x="9868401" y="2571758"/>
            <a:ext cx="1047696" cy="4994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i="1" dirty="0"/>
              <a:t>ф</a:t>
            </a:r>
            <a:r>
              <a:rPr lang="ru-RU" sz="1600" i="1" dirty="0" smtClean="0"/>
              <a:t>ото 1</a:t>
            </a:r>
          </a:p>
        </p:txBody>
      </p:sp>
      <p:sp>
        <p:nvSpPr>
          <p:cNvPr id="12" name="Подзаголовок 2"/>
          <p:cNvSpPr>
            <a:spLocks noGrp="1"/>
          </p:cNvSpPr>
          <p:nvPr>
            <p:ph sz="half" idx="2"/>
          </p:nvPr>
        </p:nvSpPr>
        <p:spPr>
          <a:xfrm>
            <a:off x="9883003" y="4081036"/>
            <a:ext cx="1047696" cy="4994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i="1" dirty="0"/>
              <a:t>ф</a:t>
            </a:r>
            <a:r>
              <a:rPr lang="ru-RU" sz="1600" i="1" dirty="0" smtClean="0"/>
              <a:t>ото 2</a:t>
            </a:r>
          </a:p>
        </p:txBody>
      </p:sp>
      <p:sp>
        <p:nvSpPr>
          <p:cNvPr id="13" name="Подзаголовок 2"/>
          <p:cNvSpPr>
            <a:spLocks noGrp="1"/>
          </p:cNvSpPr>
          <p:nvPr>
            <p:ph sz="half" idx="2"/>
          </p:nvPr>
        </p:nvSpPr>
        <p:spPr>
          <a:xfrm>
            <a:off x="9883003" y="5667656"/>
            <a:ext cx="1047696" cy="4994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i="1" dirty="0"/>
              <a:t>ф</a:t>
            </a:r>
            <a:r>
              <a:rPr lang="ru-RU" sz="1600" i="1" dirty="0" smtClean="0"/>
              <a:t>ото 3</a:t>
            </a:r>
          </a:p>
        </p:txBody>
      </p:sp>
    </p:spTree>
    <p:extLst>
      <p:ext uri="{BB962C8B-B14F-4D97-AF65-F5344CB8AC3E}">
        <p14:creationId xmlns:p14="http://schemas.microsoft.com/office/powerpoint/2010/main" val="3362747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ah-RU" dirty="0" smtClean="0"/>
              <a:t>Упражнения для сольного интонирования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26134" y="2017462"/>
            <a:ext cx="4645152" cy="801943"/>
          </a:xfrm>
        </p:spPr>
        <p:txBody>
          <a:bodyPr/>
          <a:lstStyle/>
          <a:p>
            <a:r>
              <a:rPr lang="ru-RU" dirty="0" smtClean="0"/>
              <a:t>Упражнение 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sz="half" idx="2"/>
          </p:nvPr>
        </p:nvSpPr>
        <p:spPr>
          <a:xfrm>
            <a:off x="427145" y="2803331"/>
            <a:ext cx="5146556" cy="264445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В этом упражнении даются гласные звуки (см. упражнение 1), руки ставятся в положении «экран</a:t>
            </a:r>
            <a:r>
              <a:rPr lang="ru-RU" dirty="0"/>
              <a:t>» (меняется акустическое восприятие, см. фото </a:t>
            </a:r>
            <a:r>
              <a:rPr lang="ru-RU" dirty="0" smtClean="0"/>
              <a:t>1, 2).</a:t>
            </a:r>
          </a:p>
          <a:p>
            <a:pPr marL="0" indent="0">
              <a:buNone/>
            </a:pPr>
            <a:r>
              <a:rPr lang="ru-RU" dirty="0" smtClean="0"/>
              <a:t>  </a:t>
            </a:r>
          </a:p>
          <a:p>
            <a:pPr marL="0" indent="0">
              <a:buNone/>
            </a:pPr>
            <a:r>
              <a:rPr lang="ru-RU" dirty="0"/>
              <a:t>П</a:t>
            </a:r>
            <a:r>
              <a:rPr lang="ru-RU" dirty="0" smtClean="0"/>
              <a:t>оочередно </a:t>
            </a:r>
            <a:r>
              <a:rPr lang="ru-RU" dirty="0"/>
              <a:t>закрываются уши (см. фото </a:t>
            </a:r>
            <a:r>
              <a:rPr lang="ru-RU" dirty="0" smtClean="0"/>
              <a:t>3, 4), </a:t>
            </a:r>
            <a:r>
              <a:rPr lang="ru-RU" dirty="0"/>
              <a:t>даются гласные звуки (см. упражнение 1)</a:t>
            </a:r>
            <a:r>
              <a:rPr lang="ru-RU" dirty="0" smtClean="0"/>
              <a:t>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1" name="Подзаголовок 2"/>
          <p:cNvSpPr>
            <a:spLocks noGrp="1"/>
          </p:cNvSpPr>
          <p:nvPr>
            <p:ph sz="half" idx="2"/>
          </p:nvPr>
        </p:nvSpPr>
        <p:spPr>
          <a:xfrm>
            <a:off x="10941405" y="2839789"/>
            <a:ext cx="1047696" cy="4994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i="1" dirty="0"/>
              <a:t>ф</a:t>
            </a:r>
            <a:r>
              <a:rPr lang="ru-RU" sz="1600" i="1" dirty="0" smtClean="0"/>
              <a:t>ото 1,2</a:t>
            </a:r>
          </a:p>
        </p:txBody>
      </p:sp>
      <p:sp>
        <p:nvSpPr>
          <p:cNvPr id="13" name="Подзаголовок 2"/>
          <p:cNvSpPr>
            <a:spLocks noGrp="1"/>
          </p:cNvSpPr>
          <p:nvPr>
            <p:ph sz="half" idx="2"/>
          </p:nvPr>
        </p:nvSpPr>
        <p:spPr>
          <a:xfrm>
            <a:off x="10965631" y="4723049"/>
            <a:ext cx="1047696" cy="4994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i="1" dirty="0"/>
              <a:t>ф</a:t>
            </a:r>
            <a:r>
              <a:rPr lang="ru-RU" sz="1600" i="1" dirty="0" smtClean="0"/>
              <a:t>ото 3, 4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63675" y="2470879"/>
            <a:ext cx="2557063" cy="11800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68" y="2470879"/>
            <a:ext cx="2597429" cy="11987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475" y="4256616"/>
            <a:ext cx="2581089" cy="119117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054" y="4263742"/>
            <a:ext cx="2581087" cy="1191172"/>
          </a:xfrm>
          <a:prstGeom prst="rect">
            <a:avLst/>
          </a:prstGeom>
        </p:spPr>
      </p:pic>
      <p:sp>
        <p:nvSpPr>
          <p:cNvPr id="12" name="Текст 4"/>
          <p:cNvSpPr>
            <a:spLocks noGrp="1"/>
          </p:cNvSpPr>
          <p:nvPr>
            <p:ph type="body" idx="1"/>
          </p:nvPr>
        </p:nvSpPr>
        <p:spPr>
          <a:xfrm>
            <a:off x="426134" y="4251163"/>
            <a:ext cx="4645152" cy="471886"/>
          </a:xfrm>
        </p:spPr>
        <p:txBody>
          <a:bodyPr/>
          <a:lstStyle/>
          <a:p>
            <a:r>
              <a:rPr lang="ru-RU" dirty="0" smtClean="0"/>
              <a:t>Упражнение 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8976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ah-RU" dirty="0" smtClean="0"/>
              <a:t>Упражнения для коллективного интонирования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26134" y="2017462"/>
            <a:ext cx="4645152" cy="801943"/>
          </a:xfrm>
        </p:spPr>
        <p:txBody>
          <a:bodyPr/>
          <a:lstStyle/>
          <a:p>
            <a:r>
              <a:rPr lang="ru-RU" dirty="0" smtClean="0"/>
              <a:t>Упражнение 4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sz="half" idx="2"/>
          </p:nvPr>
        </p:nvSpPr>
        <p:spPr>
          <a:xfrm>
            <a:off x="117446" y="2803331"/>
            <a:ext cx="5456255" cy="36226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  Это упражнение повторяет упражнения 1-3, но проводится коллективно в разных помещениях, желательно с разной интенсивностью эха. </a:t>
            </a:r>
          </a:p>
          <a:p>
            <a:pPr marL="0" indent="0" algn="just">
              <a:buNone/>
            </a:pPr>
            <a:r>
              <a:rPr lang="ru-RU" dirty="0" smtClean="0"/>
              <a:t>  Детям нужно научиться слышать себя и друг друга в разных акустических условиях и с разной субъективной слышимостью. </a:t>
            </a:r>
          </a:p>
          <a:p>
            <a:pPr marL="0" indent="0" algn="just">
              <a:buNone/>
            </a:pPr>
            <a:r>
              <a:rPr lang="ru-RU" dirty="0" smtClean="0"/>
              <a:t>  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402" y="1917999"/>
            <a:ext cx="4139569" cy="191041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402" y="3885928"/>
            <a:ext cx="4653821" cy="2147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389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ah-RU" dirty="0" smtClean="0"/>
              <a:t>Заключение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sz="half" idx="2"/>
          </p:nvPr>
        </p:nvSpPr>
        <p:spPr>
          <a:xfrm>
            <a:off x="1447191" y="2023155"/>
            <a:ext cx="8703488" cy="421825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  Данные упражнения должны помочь развить, воспитать правильную слуховую и вокальную координацию. Их допускается выполнять детям так же на инструментальных кружках для общего музыкального развития.</a:t>
            </a:r>
          </a:p>
          <a:p>
            <a:pPr marL="0" indent="0" algn="just">
              <a:buNone/>
            </a:pPr>
            <a:r>
              <a:rPr lang="ru-RU" dirty="0" smtClean="0"/>
              <a:t>  Основной нацеленностью упражнений так же является психологическая подготовка к выступлениям в разных акустических условиях. Ребенок должен запоминать правильные ощущения. </a:t>
            </a:r>
          </a:p>
          <a:p>
            <a:pPr marL="0" indent="0" algn="just">
              <a:buNone/>
            </a:pPr>
            <a:r>
              <a:rPr lang="ru-RU" dirty="0" smtClean="0"/>
              <a:t>  Так же эти упражнения применимы для самостоятельной домашней работы с использованием ИКТ (обратной связи с отправкой записей) для анализа материалов, что может быть актуально в условиях дистанционного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2990409602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Галерея</Template>
  <TotalTime>86</TotalTime>
  <Words>509</Words>
  <Application>Microsoft Office PowerPoint</Application>
  <PresentationFormat>Широкоэкранный</PresentationFormat>
  <Paragraphs>45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Gill Sans MT</vt:lpstr>
      <vt:lpstr>Gallery</vt:lpstr>
      <vt:lpstr>Презентация “Акустический аутотренинг для детей”  (1-4 классы)</vt:lpstr>
      <vt:lpstr>Актуальность</vt:lpstr>
      <vt:lpstr>Цели и задачи</vt:lpstr>
      <vt:lpstr>Упражнения для сольного интонирования</vt:lpstr>
      <vt:lpstr>Упражнения для сольного интонирования</vt:lpstr>
      <vt:lpstr>Упражнения для коллективного интонирования</vt:lpstr>
      <vt:lpstr>Заключение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</dc:title>
  <dc:creator>Админ</dc:creator>
  <cp:lastModifiedBy>ЦГО</cp:lastModifiedBy>
  <cp:revision>20</cp:revision>
  <dcterms:created xsi:type="dcterms:W3CDTF">2024-05-22T02:40:40Z</dcterms:created>
  <dcterms:modified xsi:type="dcterms:W3CDTF">2024-05-22T10:57:05Z</dcterms:modified>
</cp:coreProperties>
</file>