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60" r:id="rId4"/>
    <p:sldId id="261" r:id="rId5"/>
    <p:sldId id="262" r:id="rId6"/>
    <p:sldId id="263" r:id="rId7"/>
    <p:sldId id="280" r:id="rId8"/>
    <p:sldId id="28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3" r:id="rId20"/>
    <p:sldId id="275" r:id="rId21"/>
    <p:sldId id="279" r:id="rId22"/>
    <p:sldId id="276" r:id="rId23"/>
    <p:sldId id="282" r:id="rId24"/>
    <p:sldId id="277" r:id="rId25"/>
  </p:sldIdLst>
  <p:sldSz cx="9144000" cy="6858000" type="screen4x3"/>
  <p:notesSz cx="6858000" cy="9144000"/>
  <p:embeddedFontLst>
    <p:embeddedFont>
      <p:font typeface="Round Script" charset="0"/>
      <p:italic r:id="rId27"/>
    </p:embeddedFont>
    <p:embeddedFont>
      <p:font typeface="Arial Black" pitchFamily="34" charset="0"/>
      <p:bold r:id="rId28"/>
    </p:embeddedFont>
    <p:embeddedFont>
      <p:font typeface="Calibri" pitchFamily="34" charset="0"/>
      <p:regular r:id="rId29"/>
      <p:bold r:id="rId30"/>
      <p:italic r:id="rId31"/>
      <p:boldItalic r:id="rId3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2320"/>
    <a:srgbClr val="C42A26"/>
    <a:srgbClr val="DD524F"/>
    <a:srgbClr val="7A1A18"/>
    <a:srgbClr val="285EA0"/>
    <a:srgbClr val="193B65"/>
    <a:srgbClr val="D83834"/>
    <a:srgbClr val="CC0066"/>
    <a:srgbClr val="8D1E1B"/>
    <a:srgbClr val="8200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7BF688-8E68-40D7-8A0A-D6E0528AB275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F883F-71BE-4313-AA9F-9F3A9719F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286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F883F-71BE-4313-AA9F-9F3A9719F00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581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5301208"/>
            <a:ext cx="4968552" cy="115212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ts val="0"/>
              </a:spcBef>
            </a:pPr>
            <a:r>
              <a:rPr lang="ru-RU" sz="2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Разработала:</a:t>
            </a:r>
            <a:r>
              <a:rPr lang="en-US" sz="20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 </a:t>
            </a:r>
          </a:p>
          <a:p>
            <a:pPr algn="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воспитатель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Рыжанкова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 Н.В.</a:t>
            </a:r>
          </a:p>
          <a:p>
            <a:pPr>
              <a:spcBef>
                <a:spcPts val="0"/>
              </a:spcBef>
            </a:pP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ound Script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035189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Презентация к проекту по речевому развитию:</a:t>
            </a:r>
          </a:p>
          <a:p>
            <a:pPr algn="ctr"/>
            <a:endParaRPr lang="ru-RU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«В </a:t>
            </a: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гостях у сказки»</a:t>
            </a: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872" y="188640"/>
            <a:ext cx="8640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Этапы работы:</a:t>
            </a:r>
          </a:p>
          <a:p>
            <a:endParaRPr lang="en-US" sz="2000" b="1" dirty="0" smtClean="0"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1-й </a:t>
            </a: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</a:rPr>
              <a:t>этап: Подготовительный:</a:t>
            </a:r>
          </a:p>
          <a:p>
            <a:r>
              <a:rPr lang="ru-RU" sz="2000" b="1" dirty="0">
                <a:latin typeface="Arial Black" pitchFamily="34" charset="0"/>
              </a:rPr>
              <a:t>- определение проблемы;</a:t>
            </a:r>
          </a:p>
          <a:p>
            <a:r>
              <a:rPr lang="ru-RU" sz="2000" b="1" dirty="0">
                <a:latin typeface="Arial Black" pitchFamily="34" charset="0"/>
              </a:rPr>
              <a:t>- постановка цели, задач;</a:t>
            </a:r>
          </a:p>
          <a:p>
            <a:r>
              <a:rPr lang="ru-RU" sz="2000" b="1" dirty="0">
                <a:latin typeface="Arial Black" pitchFamily="34" charset="0"/>
              </a:rPr>
              <a:t>- сбор информации, литературы, дополнительного </a:t>
            </a:r>
            <a:r>
              <a:rPr lang="ru-RU" sz="2000" b="1" dirty="0" smtClean="0">
                <a:latin typeface="Arial Black" pitchFamily="34" charset="0"/>
              </a:rPr>
              <a:t>материала;</a:t>
            </a:r>
            <a:endParaRPr lang="ru-RU" sz="2000" b="1" dirty="0">
              <a:latin typeface="Arial Black" pitchFamily="34" charset="0"/>
            </a:endParaRPr>
          </a:p>
          <a:p>
            <a:r>
              <a:rPr lang="ru-RU" sz="2000" b="1" dirty="0">
                <a:latin typeface="Arial Black" pitchFamily="34" charset="0"/>
              </a:rPr>
              <a:t>  - составление перспективного плана работы.</a:t>
            </a:r>
          </a:p>
          <a:p>
            <a:endParaRPr lang="en-US" sz="2000" b="1" dirty="0" smtClean="0"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2-й </a:t>
            </a: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</a:rPr>
              <a:t>этап: Основной, организационно – практический</a:t>
            </a:r>
          </a:p>
          <a:p>
            <a:r>
              <a:rPr lang="ru-RU" sz="2000" b="1" dirty="0">
                <a:latin typeface="Arial Black" pitchFamily="34" charset="0"/>
              </a:rPr>
              <a:t> - работа по плану с детьми, </a:t>
            </a:r>
            <a:r>
              <a:rPr lang="ru-RU" sz="2000" b="1" dirty="0" smtClean="0">
                <a:latin typeface="Arial Black" pitchFamily="34" charset="0"/>
              </a:rPr>
              <a:t>родителями,   педагогами;                                                                              </a:t>
            </a:r>
            <a:r>
              <a:rPr lang="ru-RU" sz="2000" b="1" dirty="0">
                <a:latin typeface="Arial Black" pitchFamily="34" charset="0"/>
              </a:rPr>
              <a:t> </a:t>
            </a:r>
            <a:r>
              <a:rPr lang="ru-RU" sz="2000" b="1" dirty="0" smtClean="0">
                <a:latin typeface="Arial Black" pitchFamily="34" charset="0"/>
              </a:rPr>
              <a:t>- выполнение </a:t>
            </a:r>
            <a:r>
              <a:rPr lang="ru-RU" sz="2000" b="1" dirty="0">
                <a:latin typeface="Arial Black" pitchFamily="34" charset="0"/>
              </a:rPr>
              <a:t>проекта.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Arial Black" pitchFamily="34" charset="0"/>
              </a:rPr>
              <a:t>3-й этап: Заключительный:</a:t>
            </a:r>
          </a:p>
          <a:p>
            <a:r>
              <a:rPr lang="ru-RU" sz="2000" b="1" dirty="0">
                <a:latin typeface="Arial Black" pitchFamily="34" charset="0"/>
              </a:rPr>
              <a:t> </a:t>
            </a:r>
            <a:r>
              <a:rPr lang="ru-RU" sz="2000" b="1" dirty="0" smtClean="0">
                <a:latin typeface="Arial Black" pitchFamily="34" charset="0"/>
              </a:rPr>
              <a:t>-</a:t>
            </a:r>
            <a:r>
              <a:rPr lang="ru-RU" sz="2000" b="1" dirty="0">
                <a:latin typeface="Arial Black" pitchFamily="34" charset="0"/>
              </a:rPr>
              <a:t>  подведение итогов, анализ ожидаемого результата;</a:t>
            </a:r>
          </a:p>
          <a:p>
            <a:r>
              <a:rPr lang="ru-RU" sz="2000" b="1" dirty="0">
                <a:latin typeface="Arial Black" pitchFamily="34" charset="0"/>
              </a:rPr>
              <a:t>  - обобщение результатов работы;                                                                           - оформление выставки рисунков «Русские народные сказки»;</a:t>
            </a:r>
            <a:br>
              <a:rPr lang="ru-RU" sz="2000" b="1" dirty="0">
                <a:latin typeface="Arial Black" pitchFamily="34" charset="0"/>
              </a:rPr>
            </a:br>
            <a:r>
              <a:rPr lang="ru-RU" sz="2000" b="1" dirty="0">
                <a:latin typeface="Arial Black" pitchFamily="34" charset="0"/>
              </a:rPr>
              <a:t> - презентация по данной теме.</a:t>
            </a:r>
          </a:p>
        </p:txBody>
      </p:sp>
    </p:spTree>
    <p:extLst>
      <p:ext uri="{BB962C8B-B14F-4D97-AF65-F5344CB8AC3E}">
        <p14:creationId xmlns:p14="http://schemas.microsoft.com/office/powerpoint/2010/main" val="4032604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69127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Реализация проекта:	</a:t>
            </a:r>
          </a:p>
          <a:p>
            <a:endParaRPr lang="ru-RU" sz="2400" b="1" dirty="0" smtClean="0">
              <a:latin typeface="Arial Black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Работа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с детьми: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Образовательные </a:t>
            </a:r>
            <a:r>
              <a:rPr lang="ru-RU" sz="2400" b="1" dirty="0">
                <a:latin typeface="Arial Black" pitchFamily="34" charset="0"/>
              </a:rPr>
              <a:t>области: </a:t>
            </a:r>
          </a:p>
          <a:p>
            <a:pPr algn="ctr"/>
            <a:r>
              <a:rPr lang="ru-RU" sz="2400" b="1" dirty="0">
                <a:latin typeface="Arial Black" pitchFamily="34" charset="0"/>
              </a:rPr>
              <a:t>Социально – коммуникативное, речевое, познавательное, физическое, художественно- эстетическое развитие.</a:t>
            </a:r>
          </a:p>
        </p:txBody>
      </p:sp>
      <p:pic>
        <p:nvPicPr>
          <p:cNvPr id="3" name="Picture 3" descr="C:\Users\user\Desktop\P90118-1128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30747"/>
            <a:ext cx="3240360" cy="316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279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068" y="144877"/>
            <a:ext cx="78843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Black" pitchFamily="34" charset="0"/>
              </a:rPr>
              <a:t>Для того чтобы наш проект реализовался, мы планировали и проводили разные виды деятельности с детьми в следующих направлениях.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844824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 Black" pitchFamily="34" charset="0"/>
              </a:rPr>
              <a:t>Познавательное развитие:</a:t>
            </a:r>
          </a:p>
          <a:p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- НОД:  «Путешествие по русским народным сказкам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»</a:t>
            </a: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74424"/>
            <a:ext cx="3492388" cy="362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user\Desktop\P90122-0938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61135"/>
            <a:ext cx="3427248" cy="355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107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32082"/>
            <a:ext cx="64087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Рассматривание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альбома: «Узнай сказку» (иллюстрации к сказкам)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5" name="Picture 2" descr="C:\Users\user\Desktop\DSCN11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88" y="3401963"/>
            <a:ext cx="403244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user\Desktop\P90118-0823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3"/>
            <a:ext cx="2376264" cy="292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770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08720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Просмотр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мультфильмов по любимым русским народным сказкам.      </a:t>
            </a:r>
          </a:p>
        </p:txBody>
      </p:sp>
      <p:pic>
        <p:nvPicPr>
          <p:cNvPr id="3" name="Picture 3" descr="C:\Users\user\Desktop\DSCN12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85" y="3068960"/>
            <a:ext cx="38512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DSCN12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068959"/>
            <a:ext cx="37084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670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937" y="404664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Дидактические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игры:  «Расскажи сказку по серии картинок», «Составь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сказку»,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Из какой мы сказки?», «Сложи картинку и узнай сказку», 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Что лишнее?», «Узнай по описанию», «Путаница», «Сказки о животных», 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«Разыграй свою сказку».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73016"/>
            <a:ext cx="2376264" cy="2898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C:\Users\user\Desktop\P90118-1127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865" y="3573016"/>
            <a:ext cx="2592288" cy="289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user\Desktop\P90118-1125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73016"/>
            <a:ext cx="2376264" cy="289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634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6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Беседы: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 «На кого из сказочных героев я похож», «В гости к книге»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«Кто рисует картинки к сказкам».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60848"/>
            <a:ext cx="4248472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600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 Black" pitchFamily="34" charset="0"/>
              </a:rPr>
              <a:t>Речевое развитие:</a:t>
            </a:r>
          </a:p>
          <a:p>
            <a:endParaRPr lang="en-US" sz="2400" b="1" dirty="0" smtClean="0">
              <a:latin typeface="Arial Black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чтение сказок «</a:t>
            </a:r>
            <a:r>
              <a:rPr lang="ru-RU" sz="2400" b="1" dirty="0" err="1">
                <a:solidFill>
                  <a:srgbClr val="002060"/>
                </a:solidFill>
                <a:latin typeface="Arial Black" pitchFamily="34" charset="0"/>
              </a:rPr>
              <a:t>Жихарка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», «Смоляной бычок», «Зимовье зверей», и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др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</p:txBody>
      </p:sp>
      <p:pic>
        <p:nvPicPr>
          <p:cNvPr id="4" name="Picture 2" descr="C:\Users\user\Desktop\P90118-082310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852936"/>
            <a:ext cx="3060339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P90118-0824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52936"/>
            <a:ext cx="324036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087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8171" y="404664"/>
            <a:ext cx="72994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 Black" pitchFamily="34" charset="0"/>
              </a:rPr>
              <a:t>Художественно-эстетическое развитие:</a:t>
            </a:r>
          </a:p>
          <a:p>
            <a:endParaRPr lang="en-US" sz="2400" b="1" dirty="0" smtClean="0">
              <a:latin typeface="Arial Black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раскрашивание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иллюстраций к сказке «Колобок»; </a:t>
            </a:r>
            <a:endParaRPr lang="ru-RU" sz="24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лепка по мотивам русской народной сказки «Колобок».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user\Desktop\DSCN11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71" y="3645024"/>
            <a:ext cx="219965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P90118-0817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645024"/>
            <a:ext cx="20882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P90118-0827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645024"/>
            <a:ext cx="230425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842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user\Desktop\P90122-0943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51807"/>
            <a:ext cx="2662921" cy="307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P90122-0959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50"/>
            <a:ext cx="2304256" cy="312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P90122-0959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172" y="3469156"/>
            <a:ext cx="2749204" cy="305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69534" y="9241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НОД: 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Рисование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по русской народной сказки «Колобок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».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2400" dirty="0"/>
          </a:p>
        </p:txBody>
      </p:sp>
      <p:pic>
        <p:nvPicPr>
          <p:cNvPr id="8" name="Picture 4" descr="C:\Users\user\Desktop\P90122-0938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316" y="260649"/>
            <a:ext cx="2435373" cy="312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874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48680"/>
            <a:ext cx="8136904" cy="532859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Тип </a:t>
            </a:r>
            <a:r>
              <a:rPr lang="ru-RU" sz="2400" b="1" dirty="0">
                <a:solidFill>
                  <a:srgbClr val="C00000"/>
                </a:solidFill>
                <a:latin typeface="Arial Black" pitchFamily="34" charset="0"/>
              </a:rPr>
              <a:t>проекта: </a:t>
            </a:r>
            <a:r>
              <a:rPr lang="en-US" sz="24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практико-ориентированный</a:t>
            </a:r>
            <a:r>
              <a:rPr lang="ru-RU" sz="2400" b="1" dirty="0">
                <a:latin typeface="Arial Black" pitchFamily="34" charset="0"/>
              </a:rPr>
              <a:t>, </a:t>
            </a:r>
            <a:r>
              <a:rPr lang="ru-RU" sz="2400" b="1" dirty="0" smtClean="0">
                <a:latin typeface="Arial Black" pitchFamily="34" charset="0"/>
              </a:rPr>
              <a:t>групповой.</a:t>
            </a:r>
            <a:endParaRPr lang="en-US" sz="2400" b="1" dirty="0">
              <a:latin typeface="Arial Black" pitchFamily="34" charset="0"/>
            </a:endParaRPr>
          </a:p>
          <a:p>
            <a:endParaRPr lang="en-US" sz="24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Вид проекта: </a:t>
            </a:r>
            <a:r>
              <a:rPr lang="en-US" sz="24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творческо-игровой</a:t>
            </a:r>
          </a:p>
          <a:p>
            <a:endParaRPr lang="en-US" sz="24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Продолжительность</a:t>
            </a:r>
            <a:r>
              <a:rPr lang="ru-RU" sz="2400" b="1" dirty="0">
                <a:solidFill>
                  <a:srgbClr val="C00000"/>
                </a:solidFill>
                <a:latin typeface="Arial Black" pitchFamily="34" charset="0"/>
              </a:rPr>
              <a:t>: </a:t>
            </a:r>
            <a:r>
              <a:rPr lang="en-US" sz="24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краткосрочный</a:t>
            </a:r>
            <a:r>
              <a:rPr lang="ru-RU" sz="2400" b="1" dirty="0">
                <a:latin typeface="Arial Black" pitchFamily="34" charset="0"/>
              </a:rPr>
              <a:t> </a:t>
            </a:r>
          </a:p>
          <a:p>
            <a:endParaRPr lang="en-US" sz="24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Срок </a:t>
            </a:r>
            <a:r>
              <a:rPr lang="ru-RU" sz="2400" b="1" dirty="0">
                <a:solidFill>
                  <a:srgbClr val="C00000"/>
                </a:solidFill>
                <a:latin typeface="Arial Black" pitchFamily="34" charset="0"/>
              </a:rPr>
              <a:t>реализации: </a:t>
            </a:r>
            <a:r>
              <a:rPr lang="en-US" sz="24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1 </a:t>
            </a:r>
            <a:r>
              <a:rPr lang="ru-RU" sz="2400" b="1" dirty="0">
                <a:latin typeface="Arial Black" pitchFamily="34" charset="0"/>
              </a:rPr>
              <a:t>неделя (21. 01. 2019. - 25 .01. </a:t>
            </a:r>
            <a:r>
              <a:rPr lang="ru-RU" sz="2400" b="1" dirty="0" smtClean="0">
                <a:latin typeface="Arial Black" pitchFamily="34" charset="0"/>
              </a:rPr>
              <a:t>2019.)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    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Участники: </a:t>
            </a:r>
            <a:r>
              <a:rPr lang="en-US" sz="24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дети средней группы, </a:t>
            </a:r>
            <a:r>
              <a:rPr lang="en-US" sz="2400" b="1" dirty="0" smtClean="0">
                <a:latin typeface="Arial Black" pitchFamily="34" charset="0"/>
              </a:rPr>
              <a:t>     </a:t>
            </a:r>
            <a:r>
              <a:rPr lang="ru-RU" sz="2400" b="1" dirty="0" smtClean="0">
                <a:latin typeface="Arial Black" pitchFamily="34" charset="0"/>
              </a:rPr>
              <a:t>воспитатель, родители.</a:t>
            </a:r>
          </a:p>
          <a:p>
            <a:pPr marL="0" indent="0" algn="ctr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 Black" pitchFamily="34" charset="0"/>
              </a:rPr>
              <a:t>Физическое развитие:</a:t>
            </a:r>
          </a:p>
          <a:p>
            <a:pPr algn="ctr"/>
            <a:endParaRPr lang="en-US" sz="2400" b="1" dirty="0" smtClean="0">
              <a:latin typeface="Arial Black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русские народные игры - «Водяной», «Бабушка Маланья», «Волк и семеро козлят»;  «У медведя во бору», «Гуси- лебеди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»,</a:t>
            </a:r>
            <a:r>
              <a:rPr lang="en-US" sz="2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Кот и мышь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»,</a:t>
            </a:r>
            <a:r>
              <a:rPr lang="en-US" sz="2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Курочка -хохлатка», «Золотые ворота».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Picture 3" descr="C:\Users\user\Desktop\DSCN1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40968"/>
            <a:ext cx="4392488" cy="356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DSCN13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4032448" cy="356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544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DSCN11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181" y="4046569"/>
            <a:ext cx="2969809" cy="251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25" y="1351133"/>
            <a:ext cx="3074703" cy="2542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69719" y="25773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2060"/>
                </a:solidFill>
                <a:latin typeface="Arial Black" pitchFamily="34" charset="0"/>
              </a:rPr>
              <a:t>Создали  предметно – развивающую среду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" name="Picture 5" descr="C:\Users\user\Desktop\P90118-1141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342" y="4087090"/>
            <a:ext cx="1466850" cy="242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P90118-0821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577" y="1343891"/>
            <a:ext cx="2883350" cy="254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P90118-08203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15" y="4046569"/>
            <a:ext cx="3168352" cy="251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301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4589" y="476672"/>
            <a:ext cx="5250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Работа с родителями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57883" y="1052736"/>
            <a:ext cx="79465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анкетирование родителей: «Русская народная сказка в жизни вашего ребенка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»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;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- консультации для родителей:  «Сказка в жизни ребенка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»;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«Как читать сказку детям»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оформление наглядной информация по данной теме.                                                                         - организация выставок совместных работ родителей и детей.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56981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/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3611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5486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Black" pitchFamily="34" charset="0"/>
              </a:rPr>
              <a:t>Информация для родителей</a:t>
            </a:r>
            <a:b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rial Black" pitchFamily="34" charset="0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" name="Picture 5" descr="C:\Users\user\Desktop\P90111-1131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316835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user\Desktop\P90122-0705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0648"/>
            <a:ext cx="208823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user\Desktop\P90122-0705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24944"/>
            <a:ext cx="338437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9925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5846"/>
            <a:ext cx="84969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Результат проекта:</a:t>
            </a:r>
          </a:p>
          <a:p>
            <a:endParaRPr lang="en-US" sz="2000" b="1" dirty="0" smtClean="0"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Проведенный</a:t>
            </a:r>
            <a:r>
              <a:rPr lang="ru-RU" sz="2000" b="1" dirty="0">
                <a:solidFill>
                  <a:srgbClr val="002060"/>
                </a:solidFill>
                <a:latin typeface="Arial Black" pitchFamily="34" charset="0"/>
              </a:rPr>
              <a:t> проект позволил подтвердить правомерность наших подходов к процессу речевого развития средних дошкольников посредством сказки, что является одной из насущных проблем современной педагогики сотрудничества.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Arial Black" pitchFamily="34" charset="0"/>
              </a:rPr>
              <a:t>У детей повысился уровень знаний о сказках; умение узнавать сказки, определять её героев и отношения между ними; понимание детьми сказки; способность понимать связь между событиями и строить умозаключения; повысилась речевая активность. Сформировалось умение выразительно читать стихи, инсценировать эпизоды сказок. Создание на занятии благоприятной психологической атмосферы способствовало обогащению эмоционально-чувственной сферы ребенка.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 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13692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63588" y="980728"/>
            <a:ext cx="7632848" cy="79208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Постановка проблемы: </a:t>
            </a:r>
            <a:b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Низкий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уровень активного словарного запаса детей.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2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204864"/>
            <a:ext cx="66967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Обоснование проблемы: </a:t>
            </a:r>
          </a:p>
          <a:p>
            <a:endParaRPr lang="en-US" sz="24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недостаточно высокий уровень использования разнообразных форм работы с детьми по расширению активного словаря;</a:t>
            </a:r>
            <a:b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- отсутствие интереса родителей к инициативе детей заниматься словотворчеством.</a:t>
            </a:r>
            <a:endParaRPr lang="en-US" sz="2400" b="1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58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56084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Актуальность проекта:</a:t>
            </a:r>
          </a:p>
          <a:p>
            <a:r>
              <a:rPr lang="ru-RU" sz="2400" b="1" dirty="0">
                <a:latin typeface="Arial Black" pitchFamily="34" charset="0"/>
              </a:rPr>
              <a:t>Одной из главных задач воспитания и обучения детей дошкольного возраста является развитие речи, речевого общения. Владение родным языком - это не только умение правильно построить предложение. Ребенок должен научиться рассказывать: не просто называть предмет, но и описать его, рассказать о каком-то событии, явлении, о последовательности событий. В формировании связной речи детей дошкольного возраста отчетливо выступает тесная связь речевого и умственного развития детей, развития их мышления, восприятия, наблюдательности.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540681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20688"/>
            <a:ext cx="669674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Цель:</a:t>
            </a:r>
          </a:p>
          <a:p>
            <a:endParaRPr lang="en-US" sz="2400" b="1" dirty="0" smtClean="0">
              <a:latin typeface="Arial Black" pitchFamily="34" charset="0"/>
            </a:endParaRPr>
          </a:p>
          <a:p>
            <a:r>
              <a:rPr lang="ru-RU" sz="2400" b="1" dirty="0" smtClean="0">
                <a:latin typeface="Arial Black" pitchFamily="34" charset="0"/>
              </a:rPr>
              <a:t>Развитие </a:t>
            </a:r>
            <a:r>
              <a:rPr lang="ru-RU" sz="2400" b="1" dirty="0">
                <a:latin typeface="Arial Black" pitchFamily="34" charset="0"/>
              </a:rPr>
              <a:t>связной последовательной речи детей среднего дошкольного возраста посредством чтения художественной литературы.</a:t>
            </a:r>
          </a:p>
        </p:txBody>
      </p:sp>
      <p:pic>
        <p:nvPicPr>
          <p:cNvPr id="3" name="Picture 7" descr="DSCN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56992"/>
            <a:ext cx="4572508" cy="3230666"/>
          </a:xfrm>
          <a:prstGeom prst="rect">
            <a:avLst/>
          </a:prstGeom>
          <a:noFill/>
          <a:ln w="6350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240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7087" y="332656"/>
            <a:ext cx="734481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Задачи:</a:t>
            </a:r>
          </a:p>
          <a:p>
            <a:endParaRPr lang="en-US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en-US" sz="2400" dirty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Образовательные</a:t>
            </a:r>
            <a:r>
              <a:rPr lang="ru-RU" sz="2800" b="1" dirty="0">
                <a:solidFill>
                  <a:srgbClr val="002060"/>
                </a:solidFill>
                <a:latin typeface="Arial Black" pitchFamily="34" charset="0"/>
              </a:rPr>
              <a:t>:</a:t>
            </a:r>
            <a:r>
              <a:rPr lang="ru-RU" sz="2400" b="1" dirty="0">
                <a:latin typeface="Arial Black" pitchFamily="34" charset="0"/>
              </a:rPr>
              <a:t/>
            </a:r>
            <a:br>
              <a:rPr lang="ru-RU" sz="2400" b="1" dirty="0">
                <a:latin typeface="Arial Black" pitchFamily="34" charset="0"/>
              </a:rPr>
            </a:br>
            <a:endParaRPr lang="en-US" sz="2400" b="1" dirty="0" smtClean="0">
              <a:latin typeface="Arial Black" pitchFamily="34" charset="0"/>
            </a:endParaRPr>
          </a:p>
          <a:p>
            <a:r>
              <a:rPr lang="ru-RU" sz="2400" b="1" dirty="0" smtClean="0">
                <a:latin typeface="Arial Black" pitchFamily="34" charset="0"/>
              </a:rPr>
              <a:t>- </a:t>
            </a:r>
            <a:r>
              <a:rPr lang="ru-RU" sz="2400" b="1" dirty="0">
                <a:latin typeface="Arial Black" pitchFamily="34" charset="0"/>
              </a:rPr>
              <a:t>учить узнавать персонажи сказок по загадкам, иллюстрациям, стихотворениям; пересказывать содержание;  обогащать и расширять словарный запас детей.</a:t>
            </a:r>
          </a:p>
          <a:p>
            <a:r>
              <a:rPr lang="ru-RU" sz="2400" b="1" dirty="0">
                <a:latin typeface="Arial Black" pitchFamily="34" charset="0"/>
              </a:rPr>
              <a:t>- продолжать учить  поддерживать интерес ребёнка к художественному слову; развивать выразительность речи, привлекать к повторению наиболее ярких выражений, эпитетов, сравнений</a:t>
            </a:r>
            <a:r>
              <a:rPr lang="ru-RU" sz="2400" b="1" dirty="0" smtClean="0">
                <a:latin typeface="Arial Black" pitchFamily="34" charset="0"/>
              </a:rPr>
              <a:t>.</a:t>
            </a:r>
            <a:endParaRPr lang="ru-RU" sz="24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380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84887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 Black" pitchFamily="34" charset="0"/>
              </a:rPr>
              <a:t>Развивающие:</a:t>
            </a:r>
            <a:r>
              <a:rPr lang="ru-RU" sz="2400" dirty="0">
                <a:latin typeface="Arial Black" pitchFamily="34" charset="0"/>
              </a:rPr>
              <a:t/>
            </a:r>
            <a:br>
              <a:rPr lang="ru-RU" sz="2400" dirty="0">
                <a:latin typeface="Arial Black" pitchFamily="34" charset="0"/>
              </a:rPr>
            </a:br>
            <a:endParaRPr lang="ru-RU" sz="2400" dirty="0">
              <a:latin typeface="Arial Black" pitchFamily="34" charset="0"/>
            </a:endParaRPr>
          </a:p>
          <a:p>
            <a:r>
              <a:rPr lang="ru-RU" sz="2400" dirty="0">
                <a:latin typeface="Arial Black" pitchFamily="34" charset="0"/>
              </a:rPr>
              <a:t>- </a:t>
            </a:r>
            <a:r>
              <a:rPr lang="ru-RU" sz="2400" b="1" dirty="0">
                <a:latin typeface="Arial Black" pitchFamily="34" charset="0"/>
              </a:rPr>
              <a:t>закреплять умения использовать средства выразительности (мимику, интонации, движения) и разные виды театров (пальчиковый, театр картинок, настольный) при передаче содержания сказки. Совершенствовать навыки самостоятельно выбирать сказку для вечернего прочтения. Формировать у детей запас литературных художественных впечатлений.                                 - развивать представления об особенностях литературного жанра – сказки.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0929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548680"/>
            <a:ext cx="676875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 Black" pitchFamily="34" charset="0"/>
              </a:rPr>
              <a:t>Воспитательные:         </a:t>
            </a:r>
          </a:p>
          <a:p>
            <a:endParaRPr lang="en-US" sz="2400" b="1" dirty="0" smtClean="0">
              <a:latin typeface="Arial Black" pitchFamily="34" charset="0"/>
            </a:endParaRPr>
          </a:p>
          <a:p>
            <a:r>
              <a:rPr lang="ru-RU" sz="2400" b="1" dirty="0" smtClean="0">
                <a:latin typeface="Arial Black" pitchFamily="34" charset="0"/>
              </a:rPr>
              <a:t>- </a:t>
            </a:r>
            <a:r>
              <a:rPr lang="ru-RU" sz="2400" b="1" dirty="0">
                <a:latin typeface="Arial Black" pitchFamily="34" charset="0"/>
              </a:rPr>
              <a:t>воспитывать партнерские отношения между детьми, коммуникативные качества, раскрывать ценности традиции семейного чтении и совместного творчества детей с родителями, </a:t>
            </a:r>
          </a:p>
          <a:p>
            <a:r>
              <a:rPr lang="ru-RU" sz="2400" b="1" dirty="0">
                <a:latin typeface="Arial Black" pitchFamily="34" charset="0"/>
              </a:rPr>
              <a:t>- воспитывать культуру речи,  навыки  аккуратного обращения с книгой.</a:t>
            </a:r>
          </a:p>
        </p:txBody>
      </p:sp>
    </p:spTree>
    <p:extLst>
      <p:ext uri="{BB962C8B-B14F-4D97-AF65-F5344CB8AC3E}">
        <p14:creationId xmlns:p14="http://schemas.microsoft.com/office/powerpoint/2010/main" val="1186287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08720"/>
            <a:ext cx="66967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 Black" pitchFamily="34" charset="0"/>
              </a:rPr>
              <a:t>Предполагаемый результат:</a:t>
            </a:r>
          </a:p>
          <a:p>
            <a:endParaRPr lang="en-US" sz="2400" b="1" dirty="0" smtClean="0">
              <a:latin typeface="Arial Black" pitchFamily="34" charset="0"/>
            </a:endParaRPr>
          </a:p>
          <a:p>
            <a:pPr marL="342900" indent="-342900" algn="ctr">
              <a:buFontTx/>
              <a:buChar char="-"/>
            </a:pPr>
            <a:r>
              <a:rPr lang="ru-RU" sz="2400" b="1" dirty="0" smtClean="0">
                <a:latin typeface="Arial Black" pitchFamily="34" charset="0"/>
              </a:rPr>
              <a:t>последовательность </a:t>
            </a:r>
            <a:r>
              <a:rPr lang="ru-RU" sz="2400" b="1" dirty="0">
                <a:latin typeface="Arial Black" pitchFamily="34" charset="0"/>
              </a:rPr>
              <a:t>и связность речи. (Пересказ сказки, выразительность и эмоциональность речи при драматизации</a:t>
            </a:r>
            <a:r>
              <a:rPr lang="ru-RU" sz="2400" b="1" dirty="0" smtClean="0">
                <a:latin typeface="Arial Black" pitchFamily="34" charset="0"/>
              </a:rPr>
              <a:t>);</a:t>
            </a:r>
            <a:endParaRPr lang="en-US" sz="2400" b="1" dirty="0" smtClean="0">
              <a:latin typeface="Arial Black" pitchFamily="34" charset="0"/>
            </a:endParaRPr>
          </a:p>
          <a:p>
            <a:pPr marL="342900" indent="-342900" algn="ctr">
              <a:buFontTx/>
              <a:buChar char="-"/>
            </a:pPr>
            <a:r>
              <a:rPr lang="ru-RU" sz="2400" b="1" dirty="0" smtClean="0">
                <a:latin typeface="Arial Black" pitchFamily="34" charset="0"/>
              </a:rPr>
              <a:t>умение </a:t>
            </a:r>
            <a:r>
              <a:rPr lang="ru-RU" sz="2400" b="1" dirty="0">
                <a:latin typeface="Arial Black" pitchFamily="34" charset="0"/>
              </a:rPr>
              <a:t>слушать сказки;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- </a:t>
            </a:r>
            <a:r>
              <a:rPr lang="en-US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бережно </a:t>
            </a:r>
            <a:r>
              <a:rPr lang="ru-RU" sz="2400" b="1" dirty="0">
                <a:latin typeface="Arial Black" pitchFamily="34" charset="0"/>
              </a:rPr>
              <a:t>обращаться с книгой.</a:t>
            </a:r>
          </a:p>
        </p:txBody>
      </p:sp>
    </p:spTree>
    <p:extLst>
      <p:ext uri="{BB962C8B-B14F-4D97-AF65-F5344CB8AC3E}">
        <p14:creationId xmlns:p14="http://schemas.microsoft.com/office/powerpoint/2010/main" val="29418566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360</Words>
  <Application>Microsoft Office PowerPoint</Application>
  <PresentationFormat>Экран (4:3)</PresentationFormat>
  <Paragraphs>92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Round Script</vt:lpstr>
      <vt:lpstr>Times New Roman</vt:lpstr>
      <vt:lpstr>Arial Black</vt:lpstr>
      <vt:lpstr>Calibri</vt:lpstr>
      <vt:lpstr>Тема Office</vt:lpstr>
      <vt:lpstr>Презентация PowerPoint</vt:lpstr>
      <vt:lpstr>Презентация PowerPoint</vt:lpstr>
      <vt:lpstr>Постановка проблемы:   Низкий уровень активного словарного запаса детей.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МАОУ лицей №21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Детские</dc:title>
  <dc:creator>Ранько Елена</dc:creator>
  <cp:lastModifiedBy>user</cp:lastModifiedBy>
  <cp:revision>73</cp:revision>
  <dcterms:created xsi:type="dcterms:W3CDTF">2015-04-19T15:51:03Z</dcterms:created>
  <dcterms:modified xsi:type="dcterms:W3CDTF">2019-12-02T04:50:09Z</dcterms:modified>
</cp:coreProperties>
</file>