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61" r:id="rId6"/>
    <p:sldId id="262" r:id="rId7"/>
    <p:sldId id="263" r:id="rId8"/>
    <p:sldId id="258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20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29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6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121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98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240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38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189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0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889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000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23D225-06D5-4BAB-92BF-F67BDDD57F8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FECAAAF6-73D6-486C-B09A-F9C562D86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16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000" dirty="0"/>
              <a:t>Преемственность программ дошкольного и начального школьного образования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3273" y="4446122"/>
            <a:ext cx="6196426" cy="1645920"/>
          </a:xfrm>
        </p:spPr>
        <p:txBody>
          <a:bodyPr/>
          <a:lstStyle/>
          <a:p>
            <a:pPr algn="ctr"/>
            <a:r>
              <a:rPr lang="ru-RU" dirty="0"/>
              <a:t>Выполнила: Ложкарева Мария</a:t>
            </a:r>
          </a:p>
          <a:p>
            <a:pPr algn="ctr"/>
            <a:r>
              <a:rPr lang="ru-RU" dirty="0"/>
              <a:t>Группы 244</a:t>
            </a:r>
          </a:p>
          <a:p>
            <a:endParaRPr lang="ru-RU" dirty="0"/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43273" y="609204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2024г.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955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0073" y="499533"/>
            <a:ext cx="8769926" cy="1281821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Что же такое преемственность?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274" y="2094807"/>
            <a:ext cx="10753725" cy="156279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"</a:t>
            </a:r>
            <a:r>
              <a:rPr lang="ru-RU" dirty="0"/>
              <a:t>Преемственность - непрерывный процесс воспитания и обучения ребенка, имеющий общие и специфические цели для каждого возрастного периода, т.е. это связь между различными ступенями развития, сущность которой состоит в сохранении тех или иных элементов целого или отдельных характеристик при переходе к новому состоянию</a:t>
            </a:r>
            <a:r>
              <a:rPr lang="ru-RU" dirty="0" smtClean="0"/>
              <a:t>".</a:t>
            </a:r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281442" y="4502994"/>
            <a:ext cx="9021710" cy="1181594"/>
            <a:chOff x="1332965" y="4308764"/>
            <a:chExt cx="9021710" cy="11815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332965" y="4314701"/>
              <a:ext cx="2303813" cy="117565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/>
                <a:t>ДОУ</a:t>
              </a:r>
              <a:endParaRPr lang="ru-RU" sz="2800" dirty="0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4671343" y="4308764"/>
              <a:ext cx="2303813" cy="117565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/>
                <a:t>Начальная школа</a:t>
              </a:r>
              <a:endParaRPr lang="ru-RU" sz="2800" dirty="0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050862" y="4308764"/>
              <a:ext cx="2303813" cy="117565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/>
                <a:t>Средняя школа</a:t>
              </a:r>
              <a:endParaRPr lang="ru-RU" sz="2800" dirty="0"/>
            </a:p>
          </p:txBody>
        </p:sp>
        <p:sp>
          <p:nvSpPr>
            <p:cNvPr id="8" name="Стрелка вниз 7"/>
            <p:cNvSpPr/>
            <p:nvPr/>
          </p:nvSpPr>
          <p:spPr>
            <a:xfrm rot="16200000">
              <a:off x="3795044" y="4593771"/>
              <a:ext cx="676893" cy="60564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трелка вниз 8"/>
            <p:cNvSpPr/>
            <p:nvPr/>
          </p:nvSpPr>
          <p:spPr>
            <a:xfrm rot="16200000">
              <a:off x="7195133" y="4593770"/>
              <a:ext cx="676893" cy="60564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3073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2581" y="392655"/>
            <a:ext cx="5332021" cy="165819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Цели и задачи: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1828799"/>
            <a:ext cx="10753725" cy="479763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/>
              <a:t>Цель</a:t>
            </a:r>
            <a:r>
              <a:rPr lang="ru-RU" dirty="0" smtClean="0"/>
              <a:t> </a:t>
            </a:r>
            <a:r>
              <a:rPr lang="ru-RU" dirty="0"/>
              <a:t>преемственности – обеспечить полноценное личностное развитие, физиологическое и психологическое благополучие ребенка в переходный период от дошкольного воспитания к школе, направленное на перспективное формирование личности ребенка с опорой на его предыдущий опыт и накопленные знания.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</a:t>
            </a:r>
            <a:r>
              <a:rPr lang="ru-RU" dirty="0"/>
              <a:t>реемственность </a:t>
            </a:r>
            <a:r>
              <a:rPr lang="ru-RU" dirty="0"/>
              <a:t>дошкольного учреждения и школы предусматривает 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Подготовить детей в школу с высоким уровнем общего развития и воспитанности, который отвечает требованиям школьного обучения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Развивать знания, умения, качества детей, которые уже приобретены дошкольниками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Активно использовать полученные знания, умения и навыки для дальнейшего всестороннего развития учащихся</a:t>
            </a:r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5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0691" y="238319"/>
            <a:ext cx="8864929" cy="165819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Организация работы по преемственности детского сада и школы в современном образовательном пространстве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232561"/>
            <a:ext cx="7814201" cy="354530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«Школьное обучение никогда не начинается с пустого места, а всегда опирается на определённую стадию развития, проделанную ребёнком». Л. С. Выготский</a:t>
            </a:r>
            <a:endParaRPr lang="ru-RU" dirty="0"/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330" y="1918867"/>
            <a:ext cx="2934793" cy="41726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49064" y="6234546"/>
            <a:ext cx="274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Лев Семёнович Выготский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756" y="3504457"/>
            <a:ext cx="2744170" cy="28791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183" y="3423688"/>
            <a:ext cx="2974047" cy="303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4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4447" y="353482"/>
            <a:ext cx="9007433" cy="1658198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Критерии готовности ребенка к школе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Физическая </a:t>
            </a:r>
            <a:r>
              <a:rPr lang="ru-RU" dirty="0"/>
              <a:t>готовность - это такой уровень развития всех систем организма, при котором ежедневные учебные нагрузки не вредят ребенку, не вызывают у него чрезмерного напряжения и переутомления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Социальная </a:t>
            </a:r>
            <a:r>
              <a:rPr lang="ru-RU" dirty="0"/>
              <a:t>готовность - это настрой ребенка на работу и сотрудничество с другими людьми, в частности взрослыми, принявшими на себя роль учителей-наставников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Мотивационная </a:t>
            </a:r>
            <a:r>
              <a:rPr lang="ru-RU" dirty="0"/>
              <a:t>готовность - предполагает обоснованное желание идти в школу. В психологии различают разные мотивы готовности ребенка к школе : игровой, познавательный, социальный.</a:t>
            </a:r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813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1319" y="499533"/>
            <a:ext cx="8888680" cy="1658198"/>
          </a:xfrm>
        </p:spPr>
        <p:txBody>
          <a:bodyPr/>
          <a:lstStyle/>
          <a:p>
            <a:r>
              <a:rPr lang="ru-RU" dirty="0" smtClean="0"/>
              <a:t>К </a:t>
            </a:r>
            <a:r>
              <a:rPr lang="ru-RU" dirty="0"/>
              <a:t>началу обучения в школе дети должны </a:t>
            </a:r>
            <a:r>
              <a:rPr lang="ru-RU" dirty="0" smtClean="0"/>
              <a:t>уметь: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8543" y="2557944"/>
            <a:ext cx="4239728" cy="376618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Строить сложные предложения разных видов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Составлять рассказы по картине, серии картинок, небольшие сказки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Находить слова с определённым звуком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Определять место звука в слове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Составлять предложения из 3–4 слов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412674" y="2557944"/>
            <a:ext cx="4560125" cy="3472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 indent="-91440">
              <a:lnSpc>
                <a:spcPct val="85000"/>
              </a:lnSpc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Членить простые предложения на слова.</a:t>
            </a:r>
          </a:p>
          <a:p>
            <a:pPr marL="91440" indent="-91440">
              <a:lnSpc>
                <a:spcPct val="85000"/>
              </a:lnSpc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Членить слова на слоги (части).</a:t>
            </a:r>
          </a:p>
          <a:p>
            <a:pPr marL="91440" indent="-91440">
              <a:lnSpc>
                <a:spcPct val="85000"/>
              </a:lnSpc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Различать разные жанры художественной литературы: сказку, рассказ, стихотворение.</a:t>
            </a:r>
          </a:p>
          <a:p>
            <a:pPr marL="91440" indent="-91440">
              <a:lnSpc>
                <a:spcPct val="85000"/>
              </a:lnSpc>
              <a:spcBef>
                <a:spcPts val="13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Самостоятельно, выразительно, последовательно передавать содержание небольших литературных текстов, драматизировать небольшие произведения.</a:t>
            </a:r>
          </a:p>
        </p:txBody>
      </p:sp>
      <p:pic>
        <p:nvPicPr>
          <p:cNvPr id="5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447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317" y="499533"/>
            <a:ext cx="8983682" cy="1658198"/>
          </a:xfrm>
        </p:spPr>
        <p:txBody>
          <a:bodyPr>
            <a:normAutofit/>
          </a:bodyPr>
          <a:lstStyle/>
          <a:p>
            <a:r>
              <a:rPr lang="ru-RU" sz="4400" dirty="0"/>
              <a:t>Основными задачами сотрудничества ДОУ и школы являются: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748" y="2157731"/>
            <a:ext cx="10753725" cy="3766185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установление </a:t>
            </a:r>
            <a:r>
              <a:rPr lang="ru-RU" dirty="0"/>
              <a:t>единства стремлений и взглядов на воспитательный процесс между детским садом, семьей и школой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выработка </a:t>
            </a:r>
            <a:r>
              <a:rPr lang="ru-RU" dirty="0"/>
              <a:t>общих целей и воспитательных задач, путей достижения намеченных результатов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создание </a:t>
            </a:r>
            <a:r>
              <a:rPr lang="ru-RU" dirty="0"/>
              <a:t>условий для благоприятного взаимодействия всех участников </a:t>
            </a:r>
            <a:r>
              <a:rPr lang="ru-RU" dirty="0" err="1"/>
              <a:t>воспитательно</a:t>
            </a:r>
            <a:r>
              <a:rPr lang="ru-RU" dirty="0"/>
              <a:t> - образовательного процесса – воспитателей, учителей, детей и родителей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всестороннее </a:t>
            </a:r>
            <a:r>
              <a:rPr lang="ru-RU" dirty="0"/>
              <a:t>психолого-педагогическое просвещение родителей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оказание </a:t>
            </a:r>
            <a:r>
              <a:rPr lang="ru-RU" dirty="0"/>
              <a:t>психологической помощи в осознании собственных семейных и социальных ресурсов, способствующих преодолению проблем при поступлении ребенка в школу</a:t>
            </a:r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656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 вниз 9"/>
          <p:cNvSpPr/>
          <p:nvPr/>
        </p:nvSpPr>
        <p:spPr>
          <a:xfrm>
            <a:off x="5791392" y="3780758"/>
            <a:ext cx="816467" cy="9922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2401646">
            <a:off x="7270947" y="4316043"/>
            <a:ext cx="816467" cy="9922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556398">
            <a:off x="4301035" y="4276868"/>
            <a:ext cx="816467" cy="9922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3572" y="639182"/>
            <a:ext cx="9155380" cy="1414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Важную роль в обеспечении эффективной преемственности дошкольного и начального образования играет координация взаимодействия между педагогическими коллективами ДОУ и школы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695504" y="4918457"/>
            <a:ext cx="2951150" cy="172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Организация работы по преемственности</a:t>
            </a:r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34783" y="2603583"/>
            <a:ext cx="2351314" cy="13181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Работа с родителями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772820" y="3262663"/>
            <a:ext cx="2351314" cy="13181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Работа с детьми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14698" y="3262663"/>
            <a:ext cx="2351314" cy="13181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Методическая работа с педагогами</a:t>
            </a:r>
            <a:endParaRPr lang="ru-RU" sz="2400" dirty="0"/>
          </a:p>
        </p:txBody>
      </p:sp>
      <p:pic>
        <p:nvPicPr>
          <p:cNvPr id="15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560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2578" y="410511"/>
            <a:ext cx="8514608" cy="1658198"/>
          </a:xfrm>
        </p:spPr>
        <p:txBody>
          <a:bodyPr>
            <a:noAutofit/>
          </a:bodyPr>
          <a:lstStyle/>
          <a:p>
            <a:r>
              <a:rPr lang="ru-RU" sz="4000" dirty="0"/>
              <a:t>Таким образом, значение организации единого образовательного пространства ДОУ и школы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274" y="2356064"/>
            <a:ext cx="10753725" cy="376618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условие </a:t>
            </a:r>
            <a:r>
              <a:rPr lang="ru-RU" dirty="0"/>
              <a:t>успешного осуществления задачи подготовки детей к школе</a:t>
            </a:r>
            <a:r>
              <a:rPr lang="ru-RU" dirty="0" smtClean="0"/>
              <a:t>;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создание условий для реализации в педагогическом процессе единой, динамичной и перспективной системы воспитания и обучения, которая обеспечивает формирование личности</a:t>
            </a:r>
            <a:r>
              <a:rPr lang="ru-RU" dirty="0" smtClean="0"/>
              <a:t>.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сближение условий воспитания и обучения, благодаря чему переход к новым условиям обучения осуществляется с наименьшими психологическими трудностями.</a:t>
            </a:r>
          </a:p>
        </p:txBody>
      </p:sp>
      <p:pic>
        <p:nvPicPr>
          <p:cNvPr id="4" name="Picture 2" descr="Moodle НГ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05" y="295454"/>
            <a:ext cx="189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457923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62</TotalTime>
  <Words>558</Words>
  <Application>Microsoft Office PowerPoint</Application>
  <PresentationFormat>Широкоэкранный</PresentationFormat>
  <Paragraphs>47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 Light</vt:lpstr>
      <vt:lpstr>Wingdings</vt:lpstr>
      <vt:lpstr>Метрополия</vt:lpstr>
      <vt:lpstr>Преемственность программ дошкольного и начального школьного образования</vt:lpstr>
      <vt:lpstr>Что же такое преемственность?</vt:lpstr>
      <vt:lpstr>Цели и задачи:</vt:lpstr>
      <vt:lpstr>Организация работы по преемственности детского сада и школы в современном образовательном пространстве</vt:lpstr>
      <vt:lpstr>Критерии готовности ребенка к школе</vt:lpstr>
      <vt:lpstr>К началу обучения в школе дети должны уметь:</vt:lpstr>
      <vt:lpstr>Основными задачами сотрудничества ДОУ и школы являются:</vt:lpstr>
      <vt:lpstr>Презентация PowerPoint</vt:lpstr>
      <vt:lpstr>Таким образом, значение организации единого образовательного пространства ДОУ и школы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Дмитрий</cp:lastModifiedBy>
  <cp:revision>7</cp:revision>
  <dcterms:created xsi:type="dcterms:W3CDTF">2024-05-21T16:39:55Z</dcterms:created>
  <dcterms:modified xsi:type="dcterms:W3CDTF">2024-05-22T05:23:34Z</dcterms:modified>
</cp:coreProperties>
</file>