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5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2" r:id="rId9"/>
    <p:sldId id="267" r:id="rId10"/>
    <p:sldId id="263" r:id="rId11"/>
    <p:sldId id="264" r:id="rId12"/>
    <p:sldId id="265" r:id="rId13"/>
    <p:sldId id="266" r:id="rId14"/>
    <p:sldId id="269" r:id="rId15"/>
    <p:sldId id="270" r:id="rId16"/>
    <p:sldId id="271" r:id="rId1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текст над объектом" type="txOverObj">
  <p:cSld name="TEXT_OVER_OBJEC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"/>
          <p:cNvSpPr txBox="1"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2189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4"/>
          <p:cNvSpPr txBox="1">
            <a:spLocks noGrp="1"/>
          </p:cNvSpPr>
          <p:nvPr>
            <p:ph type="body" idx="2"/>
          </p:nvPr>
        </p:nvSpPr>
        <p:spPr>
          <a:xfrm>
            <a:off x="457200" y="3941763"/>
            <a:ext cx="8229600" cy="2189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3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3"/>
          <p:cNvSpPr>
            <a:spLocks noGrp="1"/>
          </p:cNvSpPr>
          <p:nvPr>
            <p:ph type="pic" idx="2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None/>
              <a:def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5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Google Shape;104;p13"/>
          <p:cNvSpPr txBox="1">
            <a:spLocks noGrp="1"/>
          </p:cNvSpPr>
          <p:nvPr>
            <p:ph type="body" idx="1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/>
            </a:lvl1pPr>
            <a:lvl2pPr marL="914400" lvl="1" indent="-228600" algn="l">
              <a:spcBef>
                <a:spcPts val="280"/>
              </a:spcBef>
              <a:spcAft>
                <a:spcPts val="0"/>
              </a:spcAft>
              <a:buSzPts val="1050"/>
              <a:buNone/>
              <a:defRPr sz="1400"/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SzPts val="900"/>
              <a:buNone/>
              <a:defRPr sz="1200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SzPts val="750"/>
              <a:buNone/>
              <a:defRPr sz="1000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SzPts val="75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5" name="Google Shape;105;p13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4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4"/>
          <p:cNvSpPr txBox="1">
            <a:spLocks noGrp="1"/>
          </p:cNvSpPr>
          <p:nvPr>
            <p:ph type="body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640"/>
              </a:spcBef>
              <a:spcAft>
                <a:spcPts val="0"/>
              </a:spcAft>
              <a:buSzPts val="2400"/>
              <a:buChar char="●"/>
              <a:defRPr sz="3200"/>
            </a:lvl1pPr>
            <a:lvl2pPr marL="914400" lvl="1" indent="-361950" algn="l">
              <a:spcBef>
                <a:spcPts val="560"/>
              </a:spcBef>
              <a:spcAft>
                <a:spcPts val="0"/>
              </a:spcAft>
              <a:buSzPts val="2100"/>
              <a:buChar char="●"/>
              <a:defRPr sz="2800"/>
            </a:lvl2pPr>
            <a:lvl3pPr marL="1371600" lvl="2" indent="-342900" algn="l">
              <a:spcBef>
                <a:spcPts val="480"/>
              </a:spcBef>
              <a:spcAft>
                <a:spcPts val="0"/>
              </a:spcAft>
              <a:buSzPts val="1800"/>
              <a:buChar char="●"/>
              <a:defRPr sz="2400"/>
            </a:lvl3pPr>
            <a:lvl4pPr marL="1828800" lvl="3" indent="-323850" algn="l">
              <a:spcBef>
                <a:spcPts val="400"/>
              </a:spcBef>
              <a:spcAft>
                <a:spcPts val="0"/>
              </a:spcAft>
              <a:buSzPts val="1500"/>
              <a:buChar char="●"/>
              <a:defRPr sz="2000"/>
            </a:lvl4pPr>
            <a:lvl5pPr marL="2286000" lvl="4" indent="-323850" algn="l">
              <a:spcBef>
                <a:spcPts val="400"/>
              </a:spcBef>
              <a:spcAft>
                <a:spcPts val="0"/>
              </a:spcAft>
              <a:buSzPts val="1500"/>
              <a:buChar char="●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11" name="Google Shape;111;p14"/>
          <p:cNvSpPr txBox="1">
            <a:spLocks noGrp="1"/>
          </p:cNvSpPr>
          <p:nvPr>
            <p:ph type="body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/>
            </a:lvl1pPr>
            <a:lvl2pPr marL="914400" lvl="1" indent="-228600" algn="l">
              <a:spcBef>
                <a:spcPts val="280"/>
              </a:spcBef>
              <a:spcAft>
                <a:spcPts val="0"/>
              </a:spcAft>
              <a:buSzPts val="1050"/>
              <a:buNone/>
              <a:defRPr sz="1400"/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SzPts val="900"/>
              <a:buNone/>
              <a:defRPr sz="1200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SzPts val="750"/>
              <a:buNone/>
              <a:defRPr sz="1000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SzPts val="75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2" name="Google Shape;112;p14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5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7"/>
          <p:cNvSpPr txBox="1"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7"/>
          <p:cNvSpPr txBox="1"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8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5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35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7" name="Google Shape;127;p17"/>
          <p:cNvSpPr txBox="1">
            <a:spLocks noGrp="1"/>
          </p:cNvSpPr>
          <p:nvPr>
            <p:ph type="body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" name="Google Shape;128;p17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8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5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35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9" name="Google Shape;129;p17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8"/>
          <p:cNvSpPr txBox="1"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800"/>
              <a:buNone/>
              <a:defRPr sz="2400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500"/>
              <a:buNone/>
              <a:defRPr sz="2000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350"/>
              <a:buNone/>
              <a:defRPr sz="1800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6" name="Google Shape;136;p18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, текст и объект" type="txAndObj">
  <p:cSld name="TEXT_AND_OBJEC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, объект и текст" type="objAndTx">
  <p:cSld name="OBJECT_AND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"/>
          <p:cNvSpPr txBox="1"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6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, текст и два объекта" type="txAndTwoObj">
  <p:cSld name="TEXT_AND_TWO_OBJECTS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7"/>
          <p:cNvSpPr txBox="1"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7"/>
          <p:cNvSpPr txBox="1">
            <a:spLocks noGrp="1"/>
          </p:cNvSpPr>
          <p:nvPr>
            <p:ph type="body" idx="3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7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8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8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, 2 маленьких объекта и 1 большой объект" type="twoObjAndObj">
  <p:cSld name="TWO_OBJECTS_AND_OBJEC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9"/>
          <p:cNvSpPr txBox="1"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2189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9"/>
          <p:cNvSpPr txBox="1">
            <a:spLocks noGrp="1"/>
          </p:cNvSpPr>
          <p:nvPr>
            <p:ph type="body" idx="2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9"/>
          <p:cNvSpPr txBox="1">
            <a:spLocks noGrp="1"/>
          </p:cNvSpPr>
          <p:nvPr>
            <p:ph type="body" idx="3"/>
          </p:nvPr>
        </p:nvSpPr>
        <p:spPr>
          <a:xfrm>
            <a:off x="4648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9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0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10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0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1"/>
          <p:cNvSpPr txBox="1">
            <a:spLocks noGrp="1"/>
          </p:cNvSpPr>
          <p:nvPr>
            <p:ph type="title"/>
          </p:nvPr>
        </p:nvSpPr>
        <p:spPr>
          <a:xfrm rot="5400000">
            <a:off x="4731544" y="2175669"/>
            <a:ext cx="5853112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1"/>
          <p:cNvSpPr txBox="1">
            <a:spLocks noGrp="1"/>
          </p:cNvSpPr>
          <p:nvPr>
            <p:ph type="body" idx="1"/>
          </p:nvPr>
        </p:nvSpPr>
        <p:spPr>
          <a:xfrm rot="5400000">
            <a:off x="540544" y="194469"/>
            <a:ext cx="5853112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1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2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2"/>
          <p:cNvSpPr txBox="1">
            <a:spLocks noGrp="1"/>
          </p:cNvSpPr>
          <p:nvPr>
            <p:ph type="body" idx="1"/>
          </p:nvPr>
        </p:nvSpPr>
        <p:spPr>
          <a:xfrm rot="5400000">
            <a:off x="2306637" y="-249238"/>
            <a:ext cx="4530725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1pPr>
            <a:lvl2pPr marL="914400" lvl="1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2pPr>
            <a:lvl3pPr marL="1371600" lvl="2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3pPr>
            <a:lvl4pPr marL="1828800" lvl="3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4pPr>
            <a:lvl5pPr marL="2286000" lvl="4" indent="-314325" algn="l">
              <a:spcBef>
                <a:spcPts val="360"/>
              </a:spcBef>
              <a:spcAft>
                <a:spcPts val="0"/>
              </a:spcAft>
              <a:buSzPts val="1350"/>
              <a:buChar char="●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12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oogle Shape;26;p3"/>
          <p:cNvGrpSpPr/>
          <p:nvPr/>
        </p:nvGrpSpPr>
        <p:grpSpPr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27" name="Google Shape;27;p3"/>
            <p:cNvSpPr/>
            <p:nvPr/>
          </p:nvSpPr>
          <p:spPr>
            <a:xfrm>
              <a:off x="0" y="2508"/>
              <a:ext cx="2142" cy="1804"/>
            </a:xfrm>
            <a:custGeom>
              <a:avLst/>
              <a:gdLst/>
              <a:ahLst/>
              <a:cxnLst/>
              <a:rect l="l" t="t" r="r" b="b"/>
              <a:pathLst>
                <a:path w="2135" h="1804" extrusionOk="0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50000">
                  <a:schemeClr val="dk1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0" y="2458"/>
              <a:ext cx="1854" cy="1858"/>
            </a:xfrm>
            <a:custGeom>
              <a:avLst/>
              <a:gdLst/>
              <a:ahLst/>
              <a:cxnLst/>
              <a:rect l="l" t="t" r="r" b="b"/>
              <a:pathLst>
                <a:path w="1854" h="1858" extrusionOk="0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50000">
                  <a:schemeClr val="dk2"/>
                </a:gs>
                <a:gs pos="100000">
                  <a:schemeClr val="dk1"/>
                </a:gs>
              </a:gsLst>
              <a:lin ang="189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3"/>
            <p:cNvSpPr/>
            <p:nvPr/>
          </p:nvSpPr>
          <p:spPr>
            <a:xfrm>
              <a:off x="0" y="2735"/>
              <a:ext cx="1745" cy="1577"/>
            </a:xfrm>
            <a:custGeom>
              <a:avLst/>
              <a:gdLst/>
              <a:ahLst/>
              <a:cxnLst/>
              <a:rect l="l" t="t" r="r" b="b"/>
              <a:pathLst>
                <a:path w="1745" h="1577" extrusionOk="0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50000">
                  <a:schemeClr val="dk1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0" y="2544"/>
              <a:ext cx="1745" cy="1768"/>
            </a:xfrm>
            <a:custGeom>
              <a:avLst/>
              <a:gdLst/>
              <a:ahLst/>
              <a:cxnLst/>
              <a:rect l="l" t="t" r="r" b="b"/>
              <a:pathLst>
                <a:path w="1745" h="1768" extrusionOk="0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dk2"/>
                </a:gs>
                <a:gs pos="50000">
                  <a:schemeClr val="dk1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3"/>
            <p:cNvSpPr/>
            <p:nvPr/>
          </p:nvSpPr>
          <p:spPr>
            <a:xfrm>
              <a:off x="209" y="2784"/>
              <a:ext cx="86" cy="86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189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1536" y="3884"/>
              <a:ext cx="92" cy="92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791" y="2723"/>
              <a:ext cx="121" cy="12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189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34;p3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●"/>
              <a:def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195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100"/>
              <a:buFont typeface="Noto Sans Symbols"/>
              <a:buChar char="●"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●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385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5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385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3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Google Shape;37;p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19" descr="75-zemlja-12117302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35262" y="3609975"/>
            <a:ext cx="3673475" cy="3248025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9"/>
          <p:cNvSpPr txBox="1">
            <a:spLocks noGrp="1"/>
          </p:cNvSpPr>
          <p:nvPr>
            <p:ph type="title"/>
          </p:nvPr>
        </p:nvSpPr>
        <p:spPr>
          <a:xfrm>
            <a:off x="495298" y="2026444"/>
            <a:ext cx="8229600" cy="1650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Arial"/>
              <a:buNone/>
            </a:pPr>
            <a:r>
              <a:rPr lang="ru-RU" b="1" i="0" u="none" dirty="0" smtClean="0">
                <a:solidFill>
                  <a:srgbClr val="FF0000"/>
                </a:solidFill>
                <a:latin typeface="Arial Black" panose="020B0A04020102020204" pitchFamily="34" charset="0"/>
                <a:sym typeface="Arial"/>
              </a:rPr>
              <a:t>«</a:t>
            </a:r>
            <a:r>
              <a:rPr lang="en-US" b="1" i="0" u="none" dirty="0" err="1" smtClean="0">
                <a:solidFill>
                  <a:srgbClr val="FF0000"/>
                </a:solidFill>
                <a:latin typeface="Arial Black" panose="020B0A04020102020204" pitchFamily="34" charset="0"/>
                <a:sym typeface="Arial"/>
              </a:rPr>
              <a:t>Начало</a:t>
            </a:r>
            <a:r>
              <a:rPr lang="en-US" b="1" i="0" u="none" dirty="0" smtClean="0">
                <a:solidFill>
                  <a:srgbClr val="FF0000"/>
                </a:solidFill>
                <a:latin typeface="Arial Black" panose="020B0A04020102020204" pitchFamily="34" charset="0"/>
                <a:sym typeface="Arial"/>
              </a:rPr>
              <a:t> </a:t>
            </a:r>
            <a:r>
              <a:rPr lang="en-US" b="1" i="0" u="none" dirty="0" err="1">
                <a:solidFill>
                  <a:srgbClr val="FF0000"/>
                </a:solidFill>
                <a:latin typeface="Arial Black" panose="020B0A04020102020204" pitchFamily="34" charset="0"/>
                <a:sym typeface="Arial"/>
              </a:rPr>
              <a:t>истории</a:t>
            </a:r>
            <a:r>
              <a:rPr lang="en-US" b="1" i="0" u="none" dirty="0">
                <a:solidFill>
                  <a:srgbClr val="FF0000"/>
                </a:solidFill>
                <a:latin typeface="Arial Black" panose="020B0A04020102020204" pitchFamily="34" charset="0"/>
                <a:sym typeface="Arial"/>
              </a:rPr>
              <a:t> </a:t>
            </a:r>
            <a:r>
              <a:rPr lang="en-US" b="1" i="0" u="none" dirty="0" err="1" smtClean="0">
                <a:solidFill>
                  <a:srgbClr val="FF0000"/>
                </a:solidFill>
                <a:latin typeface="Arial Black" panose="020B0A04020102020204" pitchFamily="34" charset="0"/>
                <a:sym typeface="Arial"/>
              </a:rPr>
              <a:t>человечества</a:t>
            </a:r>
            <a:r>
              <a:rPr lang="ru-RU" b="1" i="0" u="none" dirty="0" smtClean="0">
                <a:solidFill>
                  <a:srgbClr val="FF0000"/>
                </a:solidFill>
                <a:latin typeface="Arial Black" panose="020B0A04020102020204" pitchFamily="34" charset="0"/>
                <a:sym typeface="Arial"/>
              </a:rPr>
              <a:t>»</a:t>
            </a:r>
            <a:endParaRPr b="1" dirty="0">
              <a:latin typeface="Arial Black" panose="020B0A04020102020204" pitchFamily="34" charset="0"/>
            </a:endParaRPr>
          </a:p>
        </p:txBody>
      </p:sp>
      <p:sp>
        <p:nvSpPr>
          <p:cNvPr id="145" name="Google Shape;145;p19"/>
          <p:cNvSpPr txBox="1">
            <a:spLocks noGrp="1"/>
          </p:cNvSpPr>
          <p:nvPr>
            <p:ph type="body" idx="1"/>
          </p:nvPr>
        </p:nvSpPr>
        <p:spPr>
          <a:xfrm>
            <a:off x="457199" y="335756"/>
            <a:ext cx="8229600" cy="2189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3200" b="0" i="0" u="none" dirty="0" err="1" smtClean="0">
                <a:solidFill>
                  <a:srgbClr val="FFFF00"/>
                </a:solidFill>
                <a:latin typeface="Arial Black" panose="020B0A04020102020204" pitchFamily="34" charset="0"/>
                <a:sym typeface="Arial"/>
              </a:rPr>
              <a:t>Урок</a:t>
            </a:r>
            <a:r>
              <a:rPr lang="en-US" sz="3200" b="0" i="0" u="none" dirty="0" smtClean="0">
                <a:solidFill>
                  <a:srgbClr val="FFFF00"/>
                </a:solidFill>
                <a:latin typeface="Arial Black" panose="020B0A04020102020204" pitchFamily="34" charset="0"/>
                <a:sym typeface="Arial"/>
              </a:rPr>
              <a:t> </a:t>
            </a:r>
            <a:r>
              <a:rPr lang="en-US" sz="3200" b="0" i="0" u="none" dirty="0" err="1" smtClean="0">
                <a:solidFill>
                  <a:srgbClr val="FFFF00"/>
                </a:solidFill>
                <a:latin typeface="Arial Black" panose="020B0A04020102020204" pitchFamily="34" charset="0"/>
                <a:sym typeface="Arial"/>
              </a:rPr>
              <a:t>окружающего</a:t>
            </a:r>
            <a:r>
              <a:rPr lang="en-US" sz="3200" b="0" i="0" u="none" dirty="0" smtClean="0">
                <a:solidFill>
                  <a:srgbClr val="FFFF00"/>
                </a:solidFill>
                <a:latin typeface="Arial Black" panose="020B0A04020102020204" pitchFamily="34" charset="0"/>
                <a:sym typeface="Arial"/>
              </a:rPr>
              <a:t> </a:t>
            </a:r>
            <a:r>
              <a:rPr lang="en-US" sz="3200" b="0" i="0" u="none" dirty="0" err="1">
                <a:solidFill>
                  <a:srgbClr val="FFFF00"/>
                </a:solidFill>
                <a:latin typeface="Arial Black" panose="020B0A04020102020204" pitchFamily="34" charset="0"/>
                <a:sym typeface="Arial"/>
              </a:rPr>
              <a:t>мира</a:t>
            </a:r>
            <a:r>
              <a:rPr lang="en-US" sz="3200" b="0" i="0" u="none" dirty="0">
                <a:solidFill>
                  <a:srgbClr val="FFFF00"/>
                </a:solidFill>
                <a:latin typeface="Arial Black" panose="020B0A04020102020204" pitchFamily="34" charset="0"/>
                <a:sym typeface="Arial"/>
              </a:rPr>
              <a:t> </a:t>
            </a:r>
            <a:endParaRPr lang="ru-RU" sz="3200" b="0" i="0" u="none" dirty="0" smtClean="0">
              <a:solidFill>
                <a:srgbClr val="FFFF00"/>
              </a:solidFill>
              <a:latin typeface="Arial Black" panose="020B0A04020102020204" pitchFamily="34" charset="0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3200" b="0" i="0" u="none" dirty="0" smtClean="0">
                <a:solidFill>
                  <a:srgbClr val="FFFF00"/>
                </a:solidFill>
                <a:latin typeface="Arial Black" panose="020B0A04020102020204" pitchFamily="34" charset="0"/>
                <a:sym typeface="Arial"/>
              </a:rPr>
              <a:t>4 </a:t>
            </a:r>
            <a:r>
              <a:rPr lang="en-US" sz="3200" b="0" i="0" u="none" dirty="0" err="1">
                <a:solidFill>
                  <a:srgbClr val="FFFF00"/>
                </a:solidFill>
                <a:latin typeface="Arial Black" panose="020B0A04020102020204" pitchFamily="34" charset="0"/>
                <a:sym typeface="Arial"/>
              </a:rPr>
              <a:t>класс</a:t>
            </a:r>
            <a:endParaRPr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6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endParaRPr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3609975"/>
            <a:ext cx="8229600" cy="3000375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buClrTx/>
              <a:buSzTx/>
              <a:buNone/>
            </a:pPr>
            <a:r>
              <a:rPr lang="ru-RU" sz="2800" kern="1200" dirty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Большая часть времени первобытных людей уходила на поиски пищи. </a:t>
            </a:r>
            <a:r>
              <a:rPr lang="ru-RU" sz="2800" kern="1200" dirty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Женщины и дети срывали плоды с деревьев, находили съедобные корешки, разыскивали яйца птиц и черепах. А мужчины добывали на охоте мясо. В то время на земле жили мамонты. </a:t>
            </a:r>
            <a:endParaRPr lang="ru-RU" sz="2800" kern="1200" dirty="0">
              <a:solidFill>
                <a:srgbClr val="C00000"/>
              </a:solidFill>
              <a:latin typeface="Calibri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34" y="-150813"/>
            <a:ext cx="3633366" cy="40602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1098" y="0"/>
            <a:ext cx="5392902" cy="3755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6000" b="0" i="0" u="none" dirty="0" err="1">
                <a:solidFill>
                  <a:srgbClr val="C00000"/>
                </a:solidFill>
                <a:latin typeface="Arial Black" panose="020B0A04020102020204" pitchFamily="34" charset="0"/>
                <a:sym typeface="Arial"/>
              </a:rPr>
              <a:t>Охота</a:t>
            </a:r>
            <a:r>
              <a:rPr lang="en-US" sz="6000" b="0" i="0" u="none" dirty="0">
                <a:solidFill>
                  <a:srgbClr val="C00000"/>
                </a:solidFill>
                <a:latin typeface="Arial Black" panose="020B0A04020102020204" pitchFamily="34" charset="0"/>
                <a:sym typeface="Arial"/>
              </a:rPr>
              <a:t> </a:t>
            </a:r>
            <a:endParaRPr sz="6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1" name="Google Shape;201;p27" descr="865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19111" y="1417637"/>
            <a:ext cx="3509963" cy="2608262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 lim="524288"/>
            <a:headEnd type="none" w="sm" len="sm"/>
            <a:tailEnd type="none" w="sm" len="sm"/>
          </a:ln>
        </p:spPr>
      </p:pic>
      <p:pic>
        <p:nvPicPr>
          <p:cNvPr id="202" name="Google Shape;202;p27" descr="http%3A%2F%2Fpics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4243387" y="1417638"/>
            <a:ext cx="4595813" cy="5278438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 lim="524288"/>
            <a:headEnd type="none" w="sm" len="sm"/>
            <a:tailEnd type="none" w="sm" len="sm"/>
          </a:ln>
        </p:spPr>
      </p:pic>
      <p:pic>
        <p:nvPicPr>
          <p:cNvPr id="203" name="Google Shape;203;p27" descr="627"/>
          <p:cNvPicPr preferRelativeResize="0">
            <a:picLocks noGrp="1"/>
          </p:cNvPicPr>
          <p:nvPr>
            <p:ph type="body" idx="3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457200" y="4133850"/>
            <a:ext cx="3571875" cy="2562225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 lim="524288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8"/>
          <p:cNvSpPr txBox="1">
            <a:spLocks noGrp="1"/>
          </p:cNvSpPr>
          <p:nvPr>
            <p:ph type="title"/>
          </p:nvPr>
        </p:nvSpPr>
        <p:spPr>
          <a:xfrm>
            <a:off x="428625" y="10795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1" i="0" u="none" dirty="0" err="1">
                <a:solidFill>
                  <a:srgbClr val="C00000"/>
                </a:solidFill>
                <a:latin typeface="Arial Black" panose="020B0A04020102020204" pitchFamily="34" charset="0"/>
                <a:sym typeface="Arial"/>
              </a:rPr>
              <a:t>Занятия</a:t>
            </a:r>
            <a:r>
              <a:rPr lang="en-US" sz="4400" b="1" i="0" u="none" dirty="0">
                <a:solidFill>
                  <a:srgbClr val="C00000"/>
                </a:solidFill>
                <a:latin typeface="Arial Black" panose="020B0A04020102020204" pitchFamily="34" charset="0"/>
                <a:sym typeface="Arial"/>
              </a:rPr>
              <a:t> </a:t>
            </a:r>
            <a:r>
              <a:rPr lang="en-US" sz="4400" b="1" i="0" u="none" dirty="0" err="1">
                <a:solidFill>
                  <a:srgbClr val="C00000"/>
                </a:solidFill>
                <a:latin typeface="Arial Black" panose="020B0A04020102020204" pitchFamily="34" charset="0"/>
                <a:sym typeface="Arial"/>
              </a:rPr>
              <a:t>человека</a:t>
            </a:r>
            <a:endParaRPr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9" name="Google Shape;209;p28" descr="00000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95250" y="981076"/>
            <a:ext cx="3019425" cy="2876550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 lim="524288"/>
            <a:headEnd type="none" w="sm" len="sm"/>
            <a:tailEnd type="none" w="sm" len="sm"/>
          </a:ln>
        </p:spPr>
      </p:pic>
      <p:pic>
        <p:nvPicPr>
          <p:cNvPr id="210" name="Google Shape;210;p28" descr="pitecantrop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524625" y="1050925"/>
            <a:ext cx="2466975" cy="2806701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 lim="524288"/>
            <a:headEnd type="none" w="sm" len="sm"/>
            <a:tailEnd type="none" w="sm" len="sm"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4352924"/>
            <a:ext cx="7239000" cy="25050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14675" y="2906374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Первобытные орудия труда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4307230" y="6081514"/>
            <a:ext cx="1485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Tx/>
              <a:buFontTx/>
              <a:buNone/>
            </a:pPr>
            <a:r>
              <a:rPr lang="ru-RU" sz="3200" kern="1200" dirty="0">
                <a:solidFill>
                  <a:prstClr val="black"/>
                </a:solidFill>
                <a:latin typeface="Calibri" charset="-52"/>
                <a:ea typeface="+mn-ea"/>
                <a:cs typeface="+mn-cs"/>
              </a:rPr>
              <a:t>Дубина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910013" y="5122951"/>
            <a:ext cx="27574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Tx/>
              <a:buFontTx/>
              <a:buNone/>
            </a:pPr>
            <a:r>
              <a:rPr lang="ru-RU" sz="3200" kern="1200" dirty="0">
                <a:solidFill>
                  <a:prstClr val="black"/>
                </a:solidFill>
                <a:latin typeface="Calibri" charset="-52"/>
                <a:ea typeface="+mn-ea"/>
                <a:cs typeface="+mn-cs"/>
              </a:rPr>
              <a:t>Палка-копалка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571500" y="6273800"/>
            <a:ext cx="38465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Tx/>
              <a:buFontTx/>
              <a:buNone/>
            </a:pPr>
            <a:r>
              <a:rPr lang="ru-RU" sz="3200" kern="1200" dirty="0">
                <a:solidFill>
                  <a:prstClr val="black"/>
                </a:solidFill>
                <a:latin typeface="Calibri" charset="-52"/>
                <a:ea typeface="+mn-ea"/>
                <a:cs typeface="+mn-cs"/>
              </a:rPr>
              <a:t>Заостренный камень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9"/>
          <p:cNvSpPr txBox="1">
            <a:spLocks noGrp="1"/>
          </p:cNvSpPr>
          <p:nvPr>
            <p:ph type="title"/>
          </p:nvPr>
        </p:nvSpPr>
        <p:spPr>
          <a:xfrm>
            <a:off x="114300" y="277812"/>
            <a:ext cx="85725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 dirty="0" err="1">
                <a:solidFill>
                  <a:srgbClr val="C00000"/>
                </a:solidFill>
                <a:latin typeface="Arial Black" panose="020B0A04020102020204" pitchFamily="34" charset="0"/>
                <a:sym typeface="Arial"/>
              </a:rPr>
              <a:t>Первобытные</a:t>
            </a:r>
            <a:r>
              <a:rPr lang="en-US" sz="4400" b="0" i="0" u="none" dirty="0">
                <a:solidFill>
                  <a:srgbClr val="C00000"/>
                </a:solidFill>
                <a:latin typeface="Arial Black" panose="020B0A04020102020204" pitchFamily="34" charset="0"/>
                <a:sym typeface="Arial"/>
              </a:rPr>
              <a:t> </a:t>
            </a:r>
            <a:r>
              <a:rPr lang="en-US" sz="4400" b="0" i="0" u="none" dirty="0" err="1">
                <a:solidFill>
                  <a:srgbClr val="C00000"/>
                </a:solidFill>
                <a:latin typeface="Arial Black" panose="020B0A04020102020204" pitchFamily="34" charset="0"/>
                <a:sym typeface="Arial"/>
              </a:rPr>
              <a:t>художники</a:t>
            </a:r>
            <a:endParaRPr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16" name="Google Shape;216;p29" descr="115_17080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4300" y="2027237"/>
            <a:ext cx="3527425" cy="4752975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 lim="524288"/>
            <a:headEnd type="none" w="sm" len="sm"/>
            <a:tailEnd type="none" w="sm" len="sm"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7257" y="4102369"/>
            <a:ext cx="4139543" cy="27556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9525" y="1730986"/>
            <a:ext cx="4999153" cy="2280102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kern="120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latin typeface="Comic Sans MS" pitchFamily="66" charset="0"/>
                <a:ea typeface="+mj-ea"/>
                <a:cs typeface="+mj-cs"/>
              </a:rPr>
              <a:t>Жизнь людей к концу первобытной истории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76200" y="4114800"/>
            <a:ext cx="8896350" cy="2743200"/>
          </a:xfrm>
        </p:spPr>
        <p:txBody>
          <a:bodyPr/>
          <a:lstStyle/>
          <a:p>
            <a:r>
              <a:rPr lang="ru-RU" sz="2800" kern="1200" dirty="0">
                <a:solidFill>
                  <a:srgbClr val="FFFF00"/>
                </a:solidFill>
                <a:latin typeface="Comic Sans MS" pitchFamily="66" charset="0"/>
                <a:ea typeface="+mn-ea"/>
                <a:cs typeface="+mn-cs"/>
              </a:rPr>
              <a:t>Разнообразными стали занятия людей: сбор </a:t>
            </a:r>
            <a:r>
              <a:rPr lang="ru-RU" sz="2800" kern="1200" dirty="0" smtClean="0">
                <a:solidFill>
                  <a:srgbClr val="FFFF00"/>
                </a:solidFill>
                <a:latin typeface="Comic Sans MS" pitchFamily="66" charset="0"/>
                <a:ea typeface="+mn-ea"/>
                <a:cs typeface="+mn-cs"/>
              </a:rPr>
              <a:t>плодов</a:t>
            </a:r>
            <a:r>
              <a:rPr lang="ru-RU" sz="2800" kern="1200" dirty="0">
                <a:solidFill>
                  <a:srgbClr val="FFFF00"/>
                </a:solidFill>
                <a:latin typeface="Comic Sans MS" pitchFamily="66" charset="0"/>
                <a:ea typeface="+mn-ea"/>
                <a:cs typeface="+mn-cs"/>
              </a:rPr>
              <a:t>, охота и рыболовство, земледелие и </a:t>
            </a:r>
            <a:r>
              <a:rPr lang="ru-RU" sz="2800" kern="1200" dirty="0" smtClean="0">
                <a:solidFill>
                  <a:srgbClr val="FFFF00"/>
                </a:solidFill>
                <a:latin typeface="Comic Sans MS" pitchFamily="66" charset="0"/>
                <a:ea typeface="+mn-ea"/>
                <a:cs typeface="+mn-cs"/>
              </a:rPr>
              <a:t>скотоводство</a:t>
            </a:r>
            <a:r>
              <a:rPr lang="ru-RU" sz="2800" kern="1200" dirty="0">
                <a:solidFill>
                  <a:srgbClr val="FFFF00"/>
                </a:solidFill>
                <a:latin typeface="Comic Sans MS" pitchFamily="66" charset="0"/>
                <a:ea typeface="+mn-ea"/>
                <a:cs typeface="+mn-cs"/>
              </a:rPr>
              <a:t>. Люди научились строить прочные дома, делать орудия из металла, шить одежду из ткани, изготавливать глиняную посуду и многое другое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050" y="1417637"/>
            <a:ext cx="2914650" cy="295234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7637"/>
            <a:ext cx="5276850" cy="295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525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0"/>
            <a:ext cx="9067800" cy="41090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6737" y="4480535"/>
            <a:ext cx="8315325" cy="2117114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buClrTx/>
              <a:buSzTx/>
              <a:buNone/>
            </a:pPr>
            <a:r>
              <a:rPr lang="ru-RU" sz="2800" kern="1200" dirty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Первобытная история длилась сотни тысяч лет. За это время </a:t>
            </a:r>
            <a:r>
              <a:rPr lang="ru-RU" sz="2800" kern="1200" dirty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люди заселили все материки, </a:t>
            </a:r>
            <a:r>
              <a:rPr lang="ru-RU" sz="2800" kern="1200" dirty="0" smtClean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кроме </a:t>
            </a:r>
            <a:r>
              <a:rPr lang="ru-RU" sz="2800" kern="1200" dirty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Антарктиды</a:t>
            </a:r>
            <a:r>
              <a:rPr lang="ru-RU" sz="2800" kern="1200" dirty="0">
                <a:solidFill>
                  <a:srgbClr val="000099"/>
                </a:solidFill>
                <a:latin typeface="Comic Sans MS" pitchFamily="66" charset="0"/>
                <a:ea typeface="+mn-ea"/>
                <a:cs typeface="+mn-cs"/>
              </a:rPr>
              <a:t>. </a:t>
            </a:r>
            <a:r>
              <a:rPr lang="ru-RU" sz="2800" kern="1200" dirty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На территории нашей страны они появились примерно полмиллиона лет назад.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0708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72357" y="2112885"/>
            <a:ext cx="7759084" cy="2680410"/>
          </a:xfrm>
        </p:spPr>
        <p:txBody>
          <a:bodyPr/>
          <a:lstStyle/>
          <a:p>
            <a:r>
              <a:rPr lang="ru-RU" sz="4000" dirty="0" smtClean="0"/>
              <a:t>Домашнее задание стр.4-7, пересказ</a:t>
            </a:r>
            <a:br>
              <a:rPr lang="ru-RU" sz="4000" dirty="0" smtClean="0"/>
            </a:br>
            <a:r>
              <a:rPr lang="ru-RU" sz="4000" dirty="0" err="1" smtClean="0"/>
              <a:t>Говрякова</a:t>
            </a:r>
            <a:r>
              <a:rPr lang="ru-RU" sz="4000" dirty="0" smtClean="0"/>
              <a:t> Л.- доклад про бога Ра, Сотов А. про бога </a:t>
            </a:r>
            <a:r>
              <a:rPr lang="ru-RU" sz="4000" dirty="0" err="1" smtClean="0"/>
              <a:t>Тота</a:t>
            </a:r>
            <a:r>
              <a:rPr lang="ru-RU" sz="4000" dirty="0" smtClean="0"/>
              <a:t>, </a:t>
            </a:r>
            <a:r>
              <a:rPr lang="ru-RU" sz="4000" dirty="0" err="1" smtClean="0"/>
              <a:t>Маштаева</a:t>
            </a:r>
            <a:r>
              <a:rPr lang="ru-RU" sz="4000" dirty="0" smtClean="0"/>
              <a:t> А. про бога </a:t>
            </a:r>
            <a:r>
              <a:rPr lang="ru-RU" sz="4000" dirty="0" err="1" smtClean="0"/>
              <a:t>Себека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0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lvl="0">
              <a:buClr>
                <a:schemeClr val="lt2"/>
              </a:buClr>
              <a:buSzPts val="4400"/>
            </a:pPr>
            <a:r>
              <a:rPr lang="ru-RU" sz="4000" b="1" kern="120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+mj-ea"/>
                <a:cs typeface="+mj-cs"/>
              </a:rPr>
              <a:t>Что такое история </a:t>
            </a:r>
            <a:br>
              <a:rPr lang="ru-RU" sz="4000" b="1" kern="120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+mj-ea"/>
                <a:cs typeface="+mj-cs"/>
              </a:rPr>
            </a:br>
            <a:r>
              <a:rPr lang="ru-RU" sz="4000" b="1" kern="120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+mj-ea"/>
                <a:cs typeface="+mj-cs"/>
              </a:rPr>
              <a:t>и что она изучает?</a:t>
            </a:r>
            <a:endParaRPr dirty="0"/>
          </a:p>
        </p:txBody>
      </p:sp>
      <p:sp>
        <p:nvSpPr>
          <p:cNvPr id="151" name="Google Shape;151;p20"/>
          <p:cNvSpPr txBox="1">
            <a:spLocks noGrp="1"/>
          </p:cNvSpPr>
          <p:nvPr>
            <p:ph type="body" idx="1"/>
          </p:nvPr>
        </p:nvSpPr>
        <p:spPr>
          <a:xfrm>
            <a:off x="238125" y="1485900"/>
            <a:ext cx="8343899" cy="2189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spcBef>
                <a:spcPct val="20000"/>
              </a:spcBef>
              <a:buClrTx/>
              <a:buSzTx/>
              <a:buNone/>
            </a:pPr>
            <a:r>
              <a:rPr lang="ru-RU" sz="2800" u="sng" kern="1200" dirty="0" smtClean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История</a:t>
            </a:r>
            <a:r>
              <a:rPr lang="ru-RU" sz="2800" kern="1200" dirty="0" smtClean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 </a:t>
            </a:r>
            <a:r>
              <a:rPr lang="ru-RU" sz="2800" kern="1200" dirty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– </a:t>
            </a:r>
            <a:r>
              <a:rPr lang="ru-RU" sz="2800" kern="1200" dirty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это наука о </a:t>
            </a:r>
            <a:r>
              <a:rPr lang="ru-RU" sz="2800" kern="1200" dirty="0" smtClean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прошлом</a:t>
            </a:r>
            <a:endParaRPr lang="ru-RU" sz="2800" kern="1200" dirty="0">
              <a:solidFill>
                <a:srgbClr val="C00000"/>
              </a:solidFill>
              <a:latin typeface="Comic Sans MS" pitchFamily="66" charset="0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ClrTx/>
              <a:buSzTx/>
              <a:buNone/>
              <a:defRPr/>
            </a:pPr>
            <a:r>
              <a:rPr lang="ru-RU" sz="2600" u="sng" kern="1200" dirty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История изучает</a:t>
            </a:r>
            <a:r>
              <a:rPr lang="ru-RU" sz="2600" kern="1200" dirty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, </a:t>
            </a:r>
            <a:r>
              <a:rPr lang="ru-RU" sz="2600" kern="1200" dirty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как жили различные народы, какие события происходили.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None/>
            </a:pPr>
            <a:endParaRPr lang="ru-RU" sz="2800" kern="1200" dirty="0">
              <a:solidFill>
                <a:srgbClr val="000099"/>
              </a:solidFill>
              <a:latin typeface="Comic Sans MS" pitchFamily="66" charset="0"/>
              <a:ea typeface="+mn-ea"/>
              <a:cs typeface="+mn-cs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100"/>
              <a:buFont typeface="Noto Sans Symbols"/>
              <a:buChar char="●"/>
            </a:pPr>
            <a:endParaRPr dirty="0"/>
          </a:p>
        </p:txBody>
      </p:sp>
      <p:pic>
        <p:nvPicPr>
          <p:cNvPr id="5" name="Рисунок 4" descr="6.gi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505574" y="2150294"/>
            <a:ext cx="2651057" cy="47077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" y="3362326"/>
            <a:ext cx="5943599" cy="3696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1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3200" b="1" kern="120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+mn-ea"/>
                <a:cs typeface="+mn-cs"/>
              </a:rPr>
              <a:t>Учёные разделяют историю человечества на несколько больших эпох.</a:t>
            </a:r>
            <a:br>
              <a:rPr lang="ru-RU" sz="3200" b="1" kern="120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+mn-ea"/>
                <a:cs typeface="+mn-cs"/>
              </a:rPr>
            </a:br>
            <a:endParaRPr dirty="0"/>
          </a:p>
        </p:txBody>
      </p:sp>
      <p:sp>
        <p:nvSpPr>
          <p:cNvPr id="158" name="Google Shape;158;p2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00"/>
              <a:buFont typeface="Noto Sans Symbols"/>
              <a:buChar char="●"/>
            </a:pPr>
            <a:endParaRPr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8235" y="3000538"/>
            <a:ext cx="4499238" cy="7498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1083" y="4194137"/>
            <a:ext cx="4499238" cy="7498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436" y="3136525"/>
            <a:ext cx="774259" cy="76816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769" y="4061440"/>
            <a:ext cx="1316850" cy="13778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553" y="1914751"/>
            <a:ext cx="8791194" cy="11522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51083" y="3555133"/>
            <a:ext cx="4499238" cy="7559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51084" y="4865698"/>
            <a:ext cx="4499238" cy="7498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51083" y="5557518"/>
            <a:ext cx="4499239" cy="7559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2406" y="1436733"/>
            <a:ext cx="1676545" cy="49991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00702" y="1458629"/>
            <a:ext cx="1658256" cy="4999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66882" y="1225842"/>
            <a:ext cx="969348" cy="77425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75955" y="3136525"/>
            <a:ext cx="1615580" cy="64623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08724" y="583702"/>
            <a:ext cx="1365622" cy="1268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2"/>
          <p:cNvSpPr txBox="1">
            <a:spLocks noGrp="1"/>
          </p:cNvSpPr>
          <p:nvPr>
            <p:ph type="title"/>
          </p:nvPr>
        </p:nvSpPr>
        <p:spPr>
          <a:xfrm>
            <a:off x="523875" y="390525"/>
            <a:ext cx="8229600" cy="1100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lvl="0"/>
            <a:r>
              <a:rPr lang="ru-RU" sz="4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  <a:ea typeface="+mn-ea"/>
              </a:rPr>
              <a:t>Первобытная история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a typeface="+mn-ea"/>
              </a:rPr>
              <a:t/>
            </a:r>
            <a:b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a typeface="+mn-ea"/>
              </a:rPr>
            </a:br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199" y="1645468"/>
            <a:ext cx="4407535" cy="5212532"/>
          </a:xfrm>
          <a:prstGeom prst="rect">
            <a:avLst/>
          </a:prstGeom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61950" y="1588824"/>
            <a:ext cx="4076699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ru-RU" sz="4000" kern="1200" dirty="0">
                <a:solidFill>
                  <a:srgbClr val="FFFF00"/>
                </a:solidFill>
                <a:latin typeface="Calibri"/>
                <a:ea typeface="+mn-ea"/>
                <a:cs typeface="+mn-cs"/>
              </a:rPr>
              <a:t>Почему самая древняя эпоха в истории человечества названа первобытной?</a:t>
            </a:r>
          </a:p>
        </p:txBody>
      </p:sp>
      <p:pic>
        <p:nvPicPr>
          <p:cNvPr id="10" name="Рисунок 9" descr="e26a4a26ffb3245efd507cf74911f8b1_0_500_0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735285" y="5170909"/>
            <a:ext cx="1330027" cy="1687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3"/>
          <p:cNvSpPr txBox="1">
            <a:spLocks noGrp="1"/>
          </p:cNvSpPr>
          <p:nvPr>
            <p:ph type="title"/>
          </p:nvPr>
        </p:nvSpPr>
        <p:spPr>
          <a:xfrm>
            <a:off x="342900" y="782637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lvl="0">
              <a:buClr>
                <a:schemeClr val="lt2"/>
              </a:buClr>
              <a:buSzPts val="4400"/>
            </a:pPr>
            <a:r>
              <a:rPr lang="ru-RU" sz="2800" b="1" kern="1200" dirty="0">
                <a:ln w="6350"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+mj-cs"/>
              </a:rPr>
              <a:t>Первой и самой долгой была </a:t>
            </a:r>
            <a:r>
              <a:rPr lang="ru-RU" sz="2800" b="1" u="sng" kern="1200" dirty="0">
                <a:ln w="6350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+mj-cs"/>
              </a:rPr>
              <a:t>первобытная история</a:t>
            </a:r>
            <a:r>
              <a:rPr lang="ru-RU" sz="2800" b="1" kern="1200" dirty="0">
                <a:ln w="6350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+mj-cs"/>
              </a:rPr>
              <a:t>.</a:t>
            </a:r>
            <a:r>
              <a:rPr lang="ru-RU" sz="2800" b="1" kern="1200" dirty="0">
                <a:ln w="6350"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+mj-cs"/>
              </a:rPr>
              <a:t> Людей, которые тогда жили, называли первобытными. До сих пор нет точного ответа, когда они появились на Земле. Большинство учёных считают, что древнейшие люди появились свыше 2 миллионов лет назад.</a:t>
            </a:r>
            <a:endParaRPr dirty="0"/>
          </a:p>
        </p:txBody>
      </p:sp>
      <p:pic>
        <p:nvPicPr>
          <p:cNvPr id="174" name="Google Shape;174;p23" descr="http%3A%2F%2Fpics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614988" y="2681288"/>
            <a:ext cx="3529012" cy="4176712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 lim="524288"/>
            <a:headEnd type="none" w="sm" len="sm"/>
            <a:tailEnd type="none" w="sm" len="sm"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81289"/>
            <a:ext cx="5712447" cy="4289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mercedes-benz-prezentatsiya.ru/wp-content/uploads/2015/12/04-12-2015-17-00-01-image01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152400"/>
            <a:ext cx="8667750" cy="6705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9947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4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lvl="0">
              <a:buClr>
                <a:schemeClr val="lt2"/>
              </a:buClr>
              <a:buSzPts val="4400"/>
            </a:pPr>
            <a:r>
              <a:rPr lang="ru-RU" sz="4000" b="1" kern="120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+mj-ea"/>
                <a:cs typeface="+mj-cs"/>
              </a:rPr>
              <a:t>Как люди узнали о первобытных людях?</a:t>
            </a:r>
            <a:endParaRPr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" y="2562225"/>
            <a:ext cx="3352800" cy="2838450"/>
          </a:xfrm>
          <a:prstGeom prst="rect">
            <a:avLst/>
          </a:prstGeom>
        </p:spPr>
      </p:pic>
      <p:sp>
        <p:nvSpPr>
          <p:cNvPr id="181" name="Google Shape;181;p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371600" lvl="3" indent="0">
              <a:lnSpc>
                <a:spcPct val="90000"/>
              </a:lnSpc>
              <a:spcBef>
                <a:spcPts val="0"/>
              </a:spcBef>
              <a:buClr>
                <a:schemeClr val="hlink"/>
              </a:buClr>
              <a:buSzPts val="2100"/>
              <a:buNone/>
            </a:pPr>
            <a:endParaRPr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028950" y="1790700"/>
            <a:ext cx="6115050" cy="5067300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buClrTx/>
              <a:buSzTx/>
              <a:buNone/>
            </a:pPr>
            <a:r>
              <a:rPr lang="ru-RU" sz="2800" b="1" kern="12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Археологи производят раскопки, извлекают из земли вещи древних людей, их кости. Учёные считают, что </a:t>
            </a:r>
            <a:r>
              <a:rPr lang="ru-RU" sz="2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древнейшие люди</a:t>
            </a:r>
            <a:r>
              <a:rPr lang="ru-RU" sz="2800" b="1" kern="12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, «следы» которых обнаружены в Африке и Азии, </a:t>
            </a:r>
            <a:r>
              <a:rPr lang="ru-RU" sz="2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жили более </a:t>
            </a:r>
            <a:r>
              <a:rPr lang="ru-RU" sz="2800" b="1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милли</a:t>
            </a:r>
            <a:r>
              <a:rPr lang="ru-RU" sz="2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-она лет назад</a:t>
            </a:r>
            <a:r>
              <a:rPr lang="ru-RU" sz="2800" b="1" kern="12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. По </a:t>
            </a:r>
            <a:r>
              <a:rPr lang="ru-RU" sz="2800" b="1" kern="12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остан-кам</a:t>
            </a:r>
            <a:r>
              <a:rPr lang="ru-RU" sz="2800" b="1" kern="12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скелетов древнейших людей удалось </a:t>
            </a:r>
            <a:r>
              <a:rPr lang="ru-RU" sz="2800" b="1" kern="12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устано</a:t>
            </a:r>
            <a:r>
              <a:rPr lang="ru-RU" sz="2800" b="1" kern="12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-вить, как они выглядели.</a:t>
            </a:r>
          </a:p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5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endParaRPr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038600" y="1417637"/>
            <a:ext cx="5105400" cy="6273799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buClrTx/>
              <a:buSzTx/>
              <a:buNone/>
            </a:pPr>
            <a:r>
              <a:rPr lang="ru-RU" sz="2400" kern="1200" dirty="0" smtClean="0">
                <a:solidFill>
                  <a:srgbClr val="000099"/>
                </a:solidFill>
                <a:latin typeface="Comic Sans MS" pitchFamily="66" charset="0"/>
                <a:ea typeface="+mn-ea"/>
                <a:cs typeface="+mn-cs"/>
              </a:rPr>
              <a:t>     </a:t>
            </a:r>
            <a:r>
              <a:rPr lang="ru-RU" sz="2400" kern="1200" dirty="0" smtClean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Древнейший </a:t>
            </a:r>
            <a:r>
              <a:rPr lang="ru-RU" sz="2400" kern="1200" dirty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человек </a:t>
            </a:r>
            <a:r>
              <a:rPr lang="ru-RU" sz="2400" kern="1200" dirty="0" smtClean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сильно </a:t>
            </a:r>
            <a:r>
              <a:rPr lang="ru-RU" sz="2400" kern="1200" dirty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отличался от </a:t>
            </a:r>
            <a:r>
              <a:rPr lang="ru-RU" sz="2400" kern="1200" dirty="0" smtClean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современного</a:t>
            </a:r>
            <a:r>
              <a:rPr lang="ru-RU" sz="2400" kern="1200" dirty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, </a:t>
            </a:r>
            <a:r>
              <a:rPr lang="ru-RU" sz="2400" kern="1200" dirty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был похож на </a:t>
            </a:r>
            <a:r>
              <a:rPr lang="ru-RU" sz="2400" kern="1200" dirty="0" smtClean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крупную </a:t>
            </a:r>
            <a:r>
              <a:rPr lang="ru-RU" sz="2400" kern="1200" dirty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обезьяну</a:t>
            </a:r>
            <a:r>
              <a:rPr lang="ru-RU" sz="2400" kern="1200" dirty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, но ходил на двух ногах. Руки были длинные, свешивались до колен. Лбы были низкие, покатые. Говорить древний человек ещё не мог, он </a:t>
            </a:r>
            <a:r>
              <a:rPr lang="ru-RU" sz="2400" kern="1200" dirty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издавал лишь немногие отрывистые звуки</a:t>
            </a:r>
            <a:r>
              <a:rPr lang="ru-RU" sz="2400" kern="1200" dirty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,</a:t>
            </a:r>
            <a:r>
              <a:rPr lang="ru-RU" sz="2400" kern="1200" dirty="0">
                <a:solidFill>
                  <a:srgbClr val="000099"/>
                </a:solidFill>
                <a:latin typeface="Comic Sans MS" pitchFamily="66" charset="0"/>
                <a:ea typeface="+mn-ea"/>
                <a:cs typeface="+mn-cs"/>
              </a:rPr>
              <a:t> </a:t>
            </a:r>
            <a:r>
              <a:rPr lang="ru-RU" sz="2400" kern="1200" dirty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ими люди выражали гнев и страх, призывали на помощь и предупреждали друг друга об опасности.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98628"/>
            <a:ext cx="4229099" cy="33165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550" y="0"/>
            <a:ext cx="2990850" cy="349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250" y="4050971"/>
            <a:ext cx="9048750" cy="2807028"/>
          </a:xfrm>
        </p:spPr>
        <p:txBody>
          <a:bodyPr/>
          <a:lstStyle/>
          <a:p>
            <a:pPr marL="342900" lvl="0" indent="-342900" algn="ctr">
              <a:spcBef>
                <a:spcPct val="20000"/>
              </a:spcBef>
              <a:buClrTx/>
              <a:buSzTx/>
              <a:buNone/>
            </a:pPr>
            <a:r>
              <a:rPr lang="ru-RU" sz="2800" kern="1200" dirty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Древние люди жили там, где всегда тепло. Поэтому им не нужно было заботиться о тёплой одежде. Справиться с трудностями жизни в одиночку было невозможно, поэтому </a:t>
            </a:r>
            <a:r>
              <a:rPr lang="ru-RU" sz="2800" u="sng" kern="1200" dirty="0">
                <a:solidFill>
                  <a:schemeClr val="bg1"/>
                </a:solidFill>
                <a:latin typeface="Comic Sans MS" pitchFamily="66" charset="0"/>
                <a:ea typeface="+mn-ea"/>
                <a:cs typeface="+mn-cs"/>
              </a:rPr>
              <a:t>люди жили сообща, группами, </a:t>
            </a:r>
            <a:r>
              <a:rPr lang="ru-RU" sz="2800" kern="1200" dirty="0">
                <a:solidFill>
                  <a:srgbClr val="C00000"/>
                </a:solidFill>
                <a:latin typeface="Comic Sans MS" pitchFamily="66" charset="0"/>
                <a:ea typeface="+mn-ea"/>
                <a:cs typeface="+mn-cs"/>
              </a:rPr>
              <a:t>помогая друг другу.</a:t>
            </a:r>
            <a:endParaRPr lang="ru-RU" sz="2800" kern="1200" dirty="0">
              <a:solidFill>
                <a:srgbClr val="C00000"/>
              </a:solidFill>
              <a:latin typeface="Calibri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-88572"/>
            <a:ext cx="8058149" cy="427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869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389</Words>
  <Application>Microsoft Office PowerPoint</Application>
  <PresentationFormat>Экран (4:3)</PresentationFormat>
  <Paragraphs>26</Paragraphs>
  <Slides>16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Орбита</vt:lpstr>
      <vt:lpstr>«Начало истории человечества»</vt:lpstr>
      <vt:lpstr>Что такое история  и что она изучает?</vt:lpstr>
      <vt:lpstr>Учёные разделяют историю человечества на несколько больших эпох. </vt:lpstr>
      <vt:lpstr>Первобытная история </vt:lpstr>
      <vt:lpstr>Первой и самой долгой была первобытная история. Людей, которые тогда жили, называли первобытными. До сих пор нет точного ответа, когда они появились на Земле. Большинство учёных считают, что древнейшие люди появились свыше 2 миллионов лет назад.</vt:lpstr>
      <vt:lpstr>Слайд 6</vt:lpstr>
      <vt:lpstr>Как люди узнали о первобытных людях?</vt:lpstr>
      <vt:lpstr>Слайд 8</vt:lpstr>
      <vt:lpstr>Слайд 9</vt:lpstr>
      <vt:lpstr>Слайд 10</vt:lpstr>
      <vt:lpstr>Охота </vt:lpstr>
      <vt:lpstr>Занятия человека</vt:lpstr>
      <vt:lpstr>Первобытные художники</vt:lpstr>
      <vt:lpstr>Жизнь людей к концу первобытной истории</vt:lpstr>
      <vt:lpstr>Слайд 15</vt:lpstr>
      <vt:lpstr>Домашнее задание стр.4-7, пересказ Говрякова Л.- доклад про бога Ра, Сотов А. про бога Тота, Маштаева А. про бога Себека.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Начало истории человечества</dc:title>
  <dc:creator>User</dc:creator>
  <cp:lastModifiedBy>uchitel</cp:lastModifiedBy>
  <cp:revision>11</cp:revision>
  <dcterms:modified xsi:type="dcterms:W3CDTF">2024-01-15T07:25:22Z</dcterms:modified>
</cp:coreProperties>
</file>