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6" r:id="rId3"/>
    <p:sldId id="26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  <p:sldId id="269" r:id="rId15"/>
    <p:sldId id="270" r:id="rId16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719" autoAdjust="0"/>
  </p:normalViewPr>
  <p:slideViewPr>
    <p:cSldViewPr snapToGrid="0">
      <p:cViewPr varScale="1">
        <p:scale>
          <a:sx n="72" d="100"/>
          <a:sy n="72" d="100"/>
        </p:scale>
        <p:origin x="173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25T14:31:54.810"/>
    </inkml:context>
    <inkml:brush xml:id="br0">
      <inkml:brushProperty name="width" value="0.35" units="cm"/>
      <inkml:brushProperty name="height" value="0.35" units="cm"/>
      <inkml:brushProperty name="color" value="#CC912C"/>
      <inkml:brushProperty name="inkEffects" value="gold"/>
      <inkml:brushProperty name="anchorX" value="0"/>
      <inkml:brushProperty name="anchorY" value="0"/>
      <inkml:brushProperty name="scaleFactor" value="0.5"/>
    </inkml:brush>
  </inkml:definitions>
  <inkml:trace contextRef="#ctx0" brushRef="#br0">8055 1 24575,'0'0'0,"-15"0"0,-38 0 0,-50 0 0,-60 0 0,-65 0 0,-60 0 0,-42 0-1147,-39 0 328,-44 0 373,-30 0-690,-28 5 230,-8 6 778,5 7 48,9 15 38,7 15 42,17 15 0,14 4 0,24 7 0,32-1 0,41 3-1147,59-8 881,64-11-187,176-45 476,-66 30 0,98-40 29,-5 0 0,1 0 0,0 1 0,1-1 0,-1 1 0,0 0-1,1-1 1,-3 5 0,4-6-23,1 0 1,-1 0-1,1 0 0,-1 0 0,1 0 1,-1 0-1,1 0 0,0 0 1,0 1-1,0-1 0,-1 0 0,1 0 1,0 0-1,0 1 0,0-1 0,1 0 1,-1 0-1,0 0 0,0 0 0,1 2 1,6 3-17,-3-1 1,1 0 0,0 0 0,1 0 0,-1-1-1,1 0 1,0 0 0,0 0 0,0-1-1,0 0 1,0 0 0,10 2 0,44 15-5,82 18 1,175 31 62,98 13 216,80 5-370,54 10-1024,30 11 349,2 5 903,-26 4-301,-51-5 155,-67 5 0,-85-6-1147,-81-11 1236,-211-74-310,68 40 0,-99-51 243,-4 0-1,43 37 1,-57-44 135,-3 0 0,0 0-1,0 0 1,-1 1 0,0 0 0,11 19-1,-11-19-68,-3-2-1,-1 1 0,0 0 0,0 0 1,-1 0-1,1 0 0,-2 1 0,2 8 0,-3-9 24,1 1-1,-2-1 0,1 1 1,-1-1-1,-1 0 0,1 1 1,-1-1-1,-4 8 0,0-5 30,0 0 0,0 0-1,-1 0 1,0-1 0,0 0 0,-12 11-1,-5 0 189,1-1 0,-46 30-1,14-17 165,-61 26-1,-123 38 492,-79 10-1646,-81 10 970,-83 4-1525,-73 7 398,-63 4-163,-28 5 0,4-4 0,41-9 0,74-16 0,104-22 0,118-26 230,102-22 1769,93-17-1409,91-13 1654,19-7-1244,66-6 802,74-4 164,71-7 0,45 0 0,45 3 0,19 3 0,6 4-42,-6 2-1093,-13 8 310,-27 13-158,-37 18 0,-39 16-46,-171-39 51,1 2-1,56 31 1,-69-32-7,-1 0 1,-1 1 0,0 1-1,22 23 1,-29-26 1,1 2 0,-1 1 0,-1 0 0,-1 0 0,10 19 0,-12-16 0,-1-1 0,-1 1 0,0 0 0,-1 0 0,3 24 0,-4-15 0,-2 1 0,-1 0 0,-3 41 0,-4-34 0,0 0 0,-21 65 0,7-54 0,0-2 0,-33 57 0,14-43 0,-68 83 0,-94 69 128,-44 8-165,-28 10 55,-11 3-1165,21-3 624,46-2 602,47-17-1347,139-165 1431,-48 91 1,67-112-197,2 0 0,1 1 0,1 0 1,-7 38-1,16-50 33,-2-1 0,1 0 0,0 0 0,1 0 0,0 0 0,1 0 0,0 0 0,0 0 0,1 0 0,6 14 0,-4-16 114,0 1 1,1 0 0,0 0 0,1 0-1,0-1 1,1 0 0,0 0-1,0-1 1,16 13 0,-3-3-132,1-2 1,1-2-1,0 0 1,34 14-1,-8-7 64,96 27 0,100 6-12,33-13 1016,35-3-1351,12-4 450,18-3-1051,0 10 1159,-16 4-387,-23 12 129,-42 3 0,-44 8-691,-45 5 889,-151-59-223,0 0 0,0 1 0,37 32 1,-49-37 24,0 0 0,0 1 0,-1 1 0,0 0 0,-1 0 0,11 20 0,-14-20 0,0-1 0,-1 0 0,0 1 0,-1 0 0,-1 0 0,0 0 0,1 19 0,-3-16 164,0 0-1,-2 0 1,0 1 0,0-2 0,-1 1 0,-7 19 0,2-14-184,-1 2-1,-1-1 1,-1 0 0,-15 21 0,5-9 643,-55 60 0,-47 37 209,2 2-990,4-8 319,19 2-161,76-91 410,-28 52 1,45-70-458,-2 0 0,2 0 0,0 0 0,-5 35 0,7-35 70,2 0 1,1 0-1,0 0 1,5 32-1,-3-35-23,2 2 0,0-1 0,1 1 0,13 27 0,-10-25 0,2-1 0,0 0 0,24 28 0,-20-26 0,3-1 0,26 24 0,30 21 0,-2-14 0,-22 1 0,-47-43 0,1-2 0,0 0 0,0 0 0,0 0 0,-1 1 0,0-1 0,0 1 0,1 10 0,-4-7 0,1-1 0,-1 0 0,0 0 0,0 0 0,0 0 0,-1 0 0,-5 14 0,-1-1 0,-2 0 0,-20 35 0,-47 65 0,-13 18 0,-8 15 0,10 15 0,14 1 0,8-3 0,19-23 0,37-99 0,-7 47 0,15-63 0,1-1 0,3 42 0,1-47 0,0 0 0,2-1 0,9 29 0,-8-29 0,3 1 0,18 36 0,-12-29 0,25 34 0,15 19 0,-4-5 0,6-2 0,0 7 0,7 1 0,0-4 0,-6 7 0,4-6 0,-1 1 0,-1-6 0,-1-6 0,5 1 0,0 2 0,-13-14-1147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3-25T14:32:08.362"/>
    </inkml:context>
    <inkml:brush xml:id="br0">
      <inkml:brushProperty name="width" value="0.35" units="cm"/>
      <inkml:brushProperty name="height" value="0.35" units="cm"/>
      <inkml:brushProperty name="color" value="#CC912C"/>
      <inkml:brushProperty name="inkEffects" value="gold"/>
      <inkml:brushProperty name="anchorX" value="4253.50928"/>
      <inkml:brushProperty name="anchorY" value="16182.99121"/>
      <inkml:brushProperty name="scaleFactor" value="0.5"/>
    </inkml:brush>
  </inkml:definitions>
  <inkml:trace contextRef="#ctx0" brushRef="#br0">6706 11505 24575,'0'0'0,"-10"0"0,-9 0 0,-26-6 0,-22 0 0,-36-5 0,-37-11 0,-33-5 0,-31-2 0,-28-14 0,-22 0-1147,-33-5 1376,-44-15-364,-46-13-1026,-46-14 341,-41-5-163,-21-1 0,-17-11 0,2-8 803,19-10 114,40-12 17,67-6 49,70-9-1147,247 116 1104,2 0-1,-64-56 1,90 68 105,1-3 0,1-1-1,-43-57 1,55 60-86,2 3 0,1-1 0,0 0-1,2 0 1,-14-51 0,18 49 30,1 0 1,1-1 0,1-1-1,2 1 1,3-47 0,0 37-7,3-1 0,2 0 0,22-68 0,-13 55 0,5 0 0,36-68 0,-22 65 0,0-1 0,50-54 0,-31 50 0,106-91 0,-75 87 125,121-72-1,153-47-195,64 25 303,51 34-288,29 31 84,1 32-1175,-23 26 1099,-23 17-8,-63 24-1145,-76 12 1263,-70 14 667,-211-24-820,-1-1 1,67 28-1,-85-31 302,-3 2-1,1 1 1,-1 0 0,0 1-1,19 16 1,-25-20-109,-2 1 1,0 1-1,-1-1 0,0 1 1,0 1-1,-1-1 1,10 18-1,-8-12 38,-3-3 1,0 1-1,-1-1 1,-1 1-1,0 0 1,2 23-1,0-13 106,-4 1 0,0 1-1,-4 30 1,-1-28 82,-2 2-1,-16 52 1,11-54-82,-1 1 0,-1-1-1,-18 26 1,10-24 82,-1-2-1,-48 48 1,34-42 154,-81 54 0,68-59-561,-98 43 0,85-51 180,-119 27 0,-76-11-113,-12-32 18,193-10-6,-102-19 0,110 11 0,-105-38 0,135 36 0,-3-2 0,1-2 0,-38-26 0,54 29 0,-2-1 0,2-2 0,1 0 0,-31-37 0,36 38 0,1-3 0,1-1 0,1 0 0,-20-42 0,23 36-72,1 0 1,1 1-1,2-2 1,-5-37-1,11 36 93,0-1-1,1 0 1,2 0-1,7-42 1,1 38-34,0-1 0,3 0 0,28-68 1,-17 63 12,1-2 0,3 2 0,33-42 0,-8 18-574,86-85 1,95-57 536,36 11-22,24 14-1140,14 15 573,4 12 735,-4 15-245,-33 21 136,-47 16 0,-57 17 631,-157 77-661,2 1-1,0 0 1,-1-1 0,-1-1 0,14-14 0,-26 23 50,2 0 0,-1 1 0,0-1 0,0 0 0,0 0 0,-1 0 0,1 0 0,-1-1 0,0 1 0,1 0 0,-2-1 0,1 1 0,0-1 0,-1 1 0,1-1 0,-1 1 0,0-1 0,0 1 0,-1-7 0,-1 4-25,0 0-1,0 1 0,-1 0 0,1 0 0,-1 1 0,-1-1 0,1 1 0,0-1 0,-1 1 0,0 0 1,0 0-1,0 1 0,-1-1 0,-4-2 0,-15-13 403,0 3 0,-54-26 0,-97-32-445,-47-15 132,-20-13 972,-3-14-1346,28-5 435,33-2-145,148 93 0,-67-68 0,82 77 113,1-3 0,-33-52 1,40 54-134,3 2 1,1-1-1,1 0 1,-8-30-1,6 19 37,3 1-1,-4-56 0,9 49-16,2-2 0,4-41 0,3 24 0,17-64 0,34-78 0,24-14 0,4-10-937,11-11 1205,1 4-402,-13-1 134,-19 13 0,-21 8 0,-23 0 0,-20 11 0,-14 8 0,-5 13 1147,0-4-1416,2-19 416,16-16-138,9-20-9,10-23-1147,-1-14 1421,-1 48-422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403EA7-1421-4AA4-A30F-C948C0DE83F8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26C9A-3F5B-41AC-B961-8024F686E4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610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- Сегодня мы поговорим о том, что такое профессия.</a:t>
            </a:r>
          </a:p>
          <a:p>
            <a:r>
              <a:rPr lang="ru-RU" dirty="0"/>
              <a:t>  В мире профессий тысячи. Легко ли разобраться в этом многообразии и сделать свой выбор? ( Ответы детей)</a:t>
            </a:r>
          </a:p>
          <a:p>
            <a:r>
              <a:rPr lang="ru-RU" dirty="0"/>
              <a:t>При многих обязанностях человека в обществе, о нём судят, прежде всего, по труду. Труд помогает человеку раскрывать свою личность, показать свои способности.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535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Мы учим детишек читать и писать, </a:t>
            </a:r>
          </a:p>
          <a:p>
            <a:r>
              <a:rPr lang="ru-RU" dirty="0"/>
              <a:t>Природу любить, стариков уважать.</a:t>
            </a:r>
          </a:p>
          <a:p>
            <a:r>
              <a:rPr lang="ru-RU" dirty="0"/>
              <a:t>(Учитель)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807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Кто знает дороги отлично воздушные </a:t>
            </a:r>
          </a:p>
          <a:p>
            <a:r>
              <a:rPr lang="ru-RU" dirty="0"/>
              <a:t>И нас перевозит туда, куда нужно?</a:t>
            </a:r>
          </a:p>
          <a:p>
            <a:r>
              <a:rPr lang="ru-RU" dirty="0"/>
              <a:t>(Лётчик)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993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 Молодцы! Вы верно угадали псе профессии.</a:t>
            </a:r>
          </a:p>
          <a:p>
            <a:r>
              <a:rPr lang="ru-RU" dirty="0"/>
              <a:t>Учитель:</a:t>
            </a:r>
          </a:p>
          <a:p>
            <a:r>
              <a:rPr lang="ru-RU" dirty="0"/>
              <a:t> Ребята, кто хочет рассказать о профессии своих родителей. (Рассказы учащихся.)</a:t>
            </a:r>
          </a:p>
          <a:p>
            <a:r>
              <a:rPr lang="ru-RU" dirty="0"/>
              <a:t>Под любую песенку о профессиях проводится физкультминутка.</a:t>
            </a:r>
          </a:p>
          <a:p>
            <a:r>
              <a:rPr lang="ru-RU" dirty="0"/>
              <a:t>-Учитель. Как вы думаете, легко ли выбрать профессию по душе? (ответы детей)</a:t>
            </a:r>
          </a:p>
          <a:p>
            <a:r>
              <a:rPr lang="ru-RU" dirty="0"/>
              <a:t>-Ребята, послушайте стихотворение.</a:t>
            </a:r>
          </a:p>
          <a:p>
            <a:r>
              <a:rPr lang="ru-RU" dirty="0"/>
              <a:t>Столько есть профессий разных, </a:t>
            </a:r>
          </a:p>
          <a:p>
            <a:r>
              <a:rPr lang="ru-RU" dirty="0"/>
              <a:t>Все их нам не перечесть: </a:t>
            </a:r>
          </a:p>
          <a:p>
            <a:r>
              <a:rPr lang="ru-RU" dirty="0"/>
              <a:t>Есть врачи и водолазы, </a:t>
            </a:r>
          </a:p>
          <a:p>
            <a:r>
              <a:rPr lang="ru-RU" dirty="0"/>
              <a:t>Инженер и токарь есть. </a:t>
            </a:r>
          </a:p>
          <a:p>
            <a:r>
              <a:rPr lang="ru-RU" dirty="0"/>
              <a:t>Учит в школе нас учитель, </a:t>
            </a:r>
          </a:p>
          <a:p>
            <a:r>
              <a:rPr lang="ru-RU" dirty="0"/>
              <a:t>А швея костюмы шьет. </a:t>
            </a:r>
          </a:p>
          <a:p>
            <a:r>
              <a:rPr lang="ru-RU" dirty="0"/>
              <a:t>Строит новый дом строитель, </a:t>
            </a:r>
          </a:p>
          <a:p>
            <a:r>
              <a:rPr lang="ru-RU" dirty="0"/>
              <a:t>Капитан корабль ведет. </a:t>
            </a:r>
          </a:p>
          <a:p>
            <a:r>
              <a:rPr lang="ru-RU" dirty="0"/>
              <a:t>Главное — не ошибиться, </a:t>
            </a:r>
          </a:p>
          <a:p>
            <a:r>
              <a:rPr lang="ru-RU" dirty="0"/>
              <a:t>Выбирай, кем хочешь стать? </a:t>
            </a:r>
          </a:p>
          <a:p>
            <a:r>
              <a:rPr lang="ru-RU" dirty="0"/>
              <a:t>Может поваром, певицей, </a:t>
            </a:r>
          </a:p>
          <a:p>
            <a:r>
              <a:rPr lang="ru-RU" dirty="0"/>
              <a:t>Или на Луну летать. </a:t>
            </a:r>
          </a:p>
          <a:p>
            <a:r>
              <a:rPr lang="ru-RU" dirty="0"/>
              <a:t>Целый день все дяди, тети </a:t>
            </a:r>
          </a:p>
          <a:p>
            <a:r>
              <a:rPr lang="ru-RU" dirty="0"/>
              <a:t>Что-то делают в трудах, </a:t>
            </a:r>
          </a:p>
          <a:p>
            <a:r>
              <a:rPr lang="ru-RU" dirty="0"/>
              <a:t>Каждый важен на работе, </a:t>
            </a:r>
          </a:p>
          <a:p>
            <a:r>
              <a:rPr lang="ru-RU" dirty="0"/>
              <a:t>Но без знаний тут никак. </a:t>
            </a:r>
          </a:p>
          <a:p>
            <a:r>
              <a:rPr lang="ru-RU" dirty="0"/>
              <a:t>Выбирай чему учиться </a:t>
            </a:r>
          </a:p>
          <a:p>
            <a:r>
              <a:rPr lang="ru-RU" dirty="0"/>
              <a:t>Будет сложно, чур не ныть, </a:t>
            </a:r>
          </a:p>
          <a:p>
            <a:r>
              <a:rPr lang="ru-RU" dirty="0"/>
              <a:t>Чтоб высот больших добиться, </a:t>
            </a:r>
          </a:p>
          <a:p>
            <a:r>
              <a:rPr lang="ru-RU" dirty="0"/>
              <a:t>Чтоб профессионалом быть! </a:t>
            </a:r>
          </a:p>
          <a:p>
            <a:r>
              <a:rPr lang="ru-RU" dirty="0"/>
              <a:t>-Несмотря на то что все профессии кажутся привлекательными, каждый человек выбирает себе дело по душе. И его профессия важна не только для себя, но и для окружающих, так как влияет на жизнь и настроение любого гражданина.</a:t>
            </a:r>
          </a:p>
          <a:p>
            <a:r>
              <a:rPr lang="ru-RU" dirty="0"/>
              <a:t>–	Кто из вас хочет есть горький или соленый хлеб?</a:t>
            </a:r>
          </a:p>
          <a:p>
            <a:r>
              <a:rPr lang="ru-RU" dirty="0"/>
              <a:t>–	Кто хочет носить некрасивую одежду? А дырявые башмаки?</a:t>
            </a:r>
          </a:p>
          <a:p>
            <a:r>
              <a:rPr lang="ru-RU" dirty="0"/>
              <a:t>–	Кто хочет, чтобы автобус, едущий по дороге, подбрасывало на ухабах? </a:t>
            </a:r>
          </a:p>
          <a:p>
            <a:r>
              <a:rPr lang="ru-RU" dirty="0"/>
              <a:t>–	 Кто хочет, чтобы на наших улицах валялся мусор? </a:t>
            </a:r>
          </a:p>
          <a:p>
            <a:r>
              <a:rPr lang="ru-RU" dirty="0"/>
              <a:t>–	Кто хочет жить в красивом и прочном доме?</a:t>
            </a:r>
          </a:p>
          <a:p>
            <a:r>
              <a:rPr lang="ru-RU" dirty="0"/>
              <a:t> Делаем вывод: хорошая работа приносит радость всем людям.</a:t>
            </a:r>
          </a:p>
          <a:p>
            <a:r>
              <a:rPr lang="ru-RU" dirty="0"/>
              <a:t>Учитель:</a:t>
            </a:r>
          </a:p>
          <a:p>
            <a:r>
              <a:rPr lang="ru-RU" dirty="0"/>
              <a:t>- А теперь поиграем! Игра называется «Вдруг». (Учитель задает вопросы, учащиеся должны ответить.)</a:t>
            </a:r>
          </a:p>
          <a:p>
            <a:r>
              <a:rPr lang="ru-RU" dirty="0"/>
              <a:t>Что будет, если вдруг исчезнет такая профессия, как шофер? Как кочегар? Как дворник? Как учитель? Как связист? Как продавец? Как пекарь? Как пограничник? Как лесник? </a:t>
            </a:r>
          </a:p>
          <a:p>
            <a:r>
              <a:rPr lang="ru-RU" dirty="0"/>
              <a:t>Следующая наша игра называется “Угадай профессию”.</a:t>
            </a:r>
          </a:p>
          <a:p>
            <a:r>
              <a:rPr lang="ru-RU" dirty="0"/>
              <a:t>Я сейчас раздам карточки с указанной там профессией. Показывать содержимое карточки одноклассникам нельзя.</a:t>
            </a:r>
          </a:p>
          <a:p>
            <a:r>
              <a:rPr lang="ru-RU" dirty="0"/>
              <a:t>Задание: необходимо изобразить профессию, указанную в карточке при помощи жестов и мимики, без слов. А мы должны угадать, какую профессию нам демонстрируют.</a:t>
            </a:r>
          </a:p>
          <a:p>
            <a:r>
              <a:rPr lang="ru-RU" dirty="0"/>
              <a:t>Прилагаемый список профессий: </a:t>
            </a:r>
          </a:p>
          <a:p>
            <a:r>
              <a:rPr lang="ru-RU" dirty="0"/>
              <a:t>Плотник, пилот, жонглер, швея, врач, художник, продавец, парикмахер, дворник, почтальон, шофёр, повар, пожарный, сторож.</a:t>
            </a:r>
          </a:p>
          <a:p>
            <a:r>
              <a:rPr lang="ru-RU" dirty="0"/>
              <a:t>Следующая наша игра заключается в том, чтобы по нескольким словам угадать задуманную профессию.</a:t>
            </a:r>
          </a:p>
          <a:p>
            <a:r>
              <a:rPr lang="ru-RU" dirty="0"/>
              <a:t>- Кошка, шприц, лекарства. (Ветеринар.)</a:t>
            </a:r>
          </a:p>
          <a:p>
            <a:r>
              <a:rPr lang="ru-RU" dirty="0"/>
              <a:t>- Зеркало, ножницы, расческа. (Парикмахер.)</a:t>
            </a:r>
          </a:p>
          <a:p>
            <a:r>
              <a:rPr lang="ru-RU" dirty="0"/>
              <a:t>- Набор игл, нитки, ткань. (Швея.)</a:t>
            </a:r>
          </a:p>
          <a:p>
            <a:r>
              <a:rPr lang="ru-RU" dirty="0"/>
              <a:t>- Стопка ученических тетрадей, указка, классный журнал. (Учитель.)</a:t>
            </a:r>
          </a:p>
          <a:p>
            <a:r>
              <a:rPr lang="ru-RU" dirty="0"/>
              <a:t>- Прилавок, продукты, весы. (Продавец.)</a:t>
            </a:r>
          </a:p>
          <a:p>
            <a:r>
              <a:rPr lang="ru-RU" dirty="0"/>
              <a:t>- Двор, метла, урна. (Дворник.)</a:t>
            </a:r>
          </a:p>
          <a:p>
            <a:r>
              <a:rPr lang="ru-RU" dirty="0"/>
              <a:t>- Самолет, штурвал, команда. (Летчик.)</a:t>
            </a:r>
          </a:p>
          <a:p>
            <a:r>
              <a:rPr lang="ru-RU" dirty="0"/>
              <a:t>- Сумка, газета, письмо. (Почтальон.)</a:t>
            </a:r>
          </a:p>
          <a:p>
            <a:r>
              <a:rPr lang="ru-RU" dirty="0"/>
              <a:t>- Фотоаппарат, пленка, квитанция. (Фотограф.)</a:t>
            </a:r>
          </a:p>
          <a:p>
            <a:r>
              <a:rPr lang="ru-RU" dirty="0"/>
              <a:t>- Комбайн, поле, зерно. (Комбайнер.)</a:t>
            </a:r>
          </a:p>
          <a:p>
            <a:r>
              <a:rPr lang="ru-RU" dirty="0"/>
              <a:t>- Дом, кирпич, цемент. (Строитель.)</a:t>
            </a:r>
          </a:p>
          <a:p>
            <a:r>
              <a:rPr lang="ru-RU" dirty="0"/>
              <a:t>- Трамвай, деньги, билет. (Кондуктор.)</a:t>
            </a:r>
          </a:p>
          <a:p>
            <a:r>
              <a:rPr lang="ru-RU" dirty="0"/>
              <a:t>- Книга, формуляр, читатель. (Библиотекарь.)</a:t>
            </a:r>
          </a:p>
          <a:p>
            <a:r>
              <a:rPr lang="ru-RU" dirty="0"/>
              <a:t>Следующая игра называется  «Кто так говорит?»</a:t>
            </a:r>
          </a:p>
          <a:p>
            <a:r>
              <a:rPr lang="ru-RU" dirty="0"/>
              <a:t>- Сейчас я буду произносить фразу, а вы должны вспомнить и сказать: человек какой профессии так говорит. Задание понятно? Слушайте:</a:t>
            </a:r>
          </a:p>
          <a:p>
            <a:r>
              <a:rPr lang="ru-RU" dirty="0"/>
              <a:t>«Кому добавки?» (Повар).</a:t>
            </a:r>
          </a:p>
          <a:p>
            <a:r>
              <a:rPr lang="ru-RU" dirty="0"/>
              <a:t>«Какой зуб вас беспокоит?» (Врач-стоматолог).</a:t>
            </a:r>
          </a:p>
          <a:p>
            <a:r>
              <a:rPr lang="ru-RU" dirty="0"/>
              <a:t>«Большое спасибо за покупку» (Продавец).</a:t>
            </a:r>
          </a:p>
          <a:p>
            <a:r>
              <a:rPr lang="ru-RU" dirty="0"/>
              <a:t>«Вам посылка, распишитесь» (Почтальон).</a:t>
            </a:r>
          </a:p>
          <a:p>
            <a:r>
              <a:rPr lang="ru-RU" dirty="0"/>
              <a:t>«В мою сеть попало много рыбы» (Рыбак).</a:t>
            </a:r>
          </a:p>
          <a:p>
            <a:r>
              <a:rPr lang="ru-RU" dirty="0"/>
              <a:t>«Тема сегодняшнего урока «Полезные ископаемые» (Учитель).</a:t>
            </a:r>
          </a:p>
          <a:p>
            <a:r>
              <a:rPr lang="ru-RU" dirty="0"/>
              <a:t>«Присаживайтесь, как будем стричься?» (Парикмахер).</a:t>
            </a:r>
          </a:p>
          <a:p>
            <a:r>
              <a:rPr lang="ru-RU" dirty="0"/>
              <a:t>- Молодцы! Вы правильно отгадали профессии людей, произносящих эти выражения.</a:t>
            </a:r>
          </a:p>
          <a:p>
            <a:r>
              <a:rPr lang="ru-RU" dirty="0"/>
              <a:t>Учитель:  </a:t>
            </a:r>
          </a:p>
          <a:p>
            <a:r>
              <a:rPr lang="ru-RU" dirty="0"/>
              <a:t>- Так что же такое профессия? (ответы детей: « Это деятельность человека, занятие определенной  работой». «Это кем ты работаешь».  «Это важная работа.» и т.д.)</a:t>
            </a:r>
          </a:p>
          <a:p>
            <a:r>
              <a:rPr lang="ru-RU" dirty="0"/>
              <a:t> - Правильно, профессия – вид трудовой  деятельности  (занятий) человека, владеющего специальными теоретическими и практическими навыками в результате специальной подготовки, опыта и стажа работы.</a:t>
            </a:r>
          </a:p>
          <a:p>
            <a:r>
              <a:rPr lang="ru-RU" dirty="0"/>
              <a:t>- Может ли человек сразу получить профессию без специальной  подготовки?</a:t>
            </a:r>
          </a:p>
          <a:p>
            <a:r>
              <a:rPr lang="ru-RU" dirty="0"/>
              <a:t>(Ответы детей)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5359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effectLst/>
                <a:latin typeface="Caladea"/>
                <a:ea typeface="Caladea"/>
                <a:cs typeface="Caladea"/>
              </a:rPr>
              <a:t>В заключении нашего  занятия давайте прочитаем стихотворение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9677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Учитель:</a:t>
            </a:r>
          </a:p>
          <a:p>
            <a:r>
              <a:rPr lang="ru-RU" dirty="0"/>
              <a:t> Подведем итог нашего занятия. Что нового о профессиях вы узнали сегодня?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4465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Рефлексия</a:t>
            </a:r>
          </a:p>
          <a:p>
            <a:endParaRPr lang="ru-RU" dirty="0"/>
          </a:p>
          <a:p>
            <a:r>
              <a:rPr lang="ru-RU" dirty="0"/>
              <a:t>— Покажите большой палец, если вы поняли тему урока.</a:t>
            </a:r>
          </a:p>
          <a:p>
            <a:r>
              <a:rPr lang="ru-RU" dirty="0"/>
              <a:t>— Указательный, если над этой темой ещё нужно поработать.</a:t>
            </a:r>
          </a:p>
          <a:p>
            <a:r>
              <a:rPr lang="ru-RU" dirty="0"/>
              <a:t>— Мизинец, если тема совсем не поддаётся.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345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(Ученики объясняют смысл пословиц , называют основную мысль) 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359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- Так что же такое профессия? (ответы детей: « Это деятельность человека, занятие определенной  работой». «Это кем ты работаешь».  «Это важная работа.» и т.д.)</a:t>
            </a:r>
          </a:p>
          <a:p>
            <a:r>
              <a:rPr lang="ru-RU" dirty="0"/>
              <a:t> - Правильно, профессия – вид трудовой  деятельности  (занятий) человека, владеющего специальными теоретическими и практическими навыками в результате специальной подготовки, опыта и стажа работы.</a:t>
            </a:r>
          </a:p>
          <a:p>
            <a:r>
              <a:rPr lang="ru-RU" dirty="0"/>
              <a:t>- Может ли человек сразу получить профессию без специальной  подготовки?</a:t>
            </a:r>
          </a:p>
          <a:p>
            <a:r>
              <a:rPr lang="ru-RU" dirty="0"/>
              <a:t>(Ответы детей)</a:t>
            </a:r>
          </a:p>
          <a:p>
            <a:r>
              <a:rPr lang="ru-RU" dirty="0"/>
              <a:t> - Профессия должна быть выбрана по душе, должна интересовать человека, тогда она будет приносить человеку радость, удовлетворение и пользу обществу.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302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–	Ребята, сейчас вам нужно отгадать какие профессии спрятались в  загадках.  </a:t>
            </a:r>
          </a:p>
          <a:p>
            <a:r>
              <a:rPr lang="ru-RU" dirty="0"/>
              <a:t>1. Скажи, кто так вкусно </a:t>
            </a:r>
          </a:p>
          <a:p>
            <a:r>
              <a:rPr lang="ru-RU" dirty="0"/>
              <a:t>    Готовит щи капустные, </a:t>
            </a:r>
          </a:p>
          <a:p>
            <a:r>
              <a:rPr lang="ru-RU" dirty="0"/>
              <a:t>    Пахучие котлеты, </a:t>
            </a:r>
          </a:p>
          <a:p>
            <a:r>
              <a:rPr lang="ru-RU" dirty="0"/>
              <a:t>    Салаты, винегреты? (Повар)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251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Кто снимается в кино или выступает на сцене? (Артист.)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004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Кто строит нам жилье? (Строитель.)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196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Встаем мы очень рано, </a:t>
            </a:r>
          </a:p>
          <a:p>
            <a:r>
              <a:rPr lang="ru-RU" dirty="0"/>
              <a:t>    Ведь наша забота — </a:t>
            </a:r>
          </a:p>
          <a:p>
            <a:r>
              <a:rPr lang="ru-RU" dirty="0"/>
              <a:t>    Всех отвозить по утрам на работу. (Шофер)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942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Кто нас одевает в красивые платья, </a:t>
            </a:r>
          </a:p>
          <a:p>
            <a:r>
              <a:rPr lang="ru-RU" dirty="0"/>
              <a:t>Кто шьет нам наряды, </a:t>
            </a:r>
          </a:p>
          <a:p>
            <a:r>
              <a:rPr lang="ru-RU" dirty="0"/>
              <a:t>Чтоб было приятно? (Швея)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4902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Кто дарит нам сказки, </a:t>
            </a:r>
          </a:p>
          <a:p>
            <a:r>
              <a:rPr lang="ru-RU" dirty="0"/>
              <a:t>Рассказы и басни, </a:t>
            </a:r>
          </a:p>
          <a:p>
            <a:r>
              <a:rPr lang="ru-RU" dirty="0"/>
              <a:t>Кто мир дли читателя </a:t>
            </a:r>
          </a:p>
          <a:p>
            <a:r>
              <a:rPr lang="ru-RU" dirty="0"/>
              <a:t>Делает прекрасней? (Писатель)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D26C9A-3F5B-41AC-B961-8024F686E48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298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74D26C6-AA6A-47D2-8B97-0C986ED701E5}" type="datetimeFigureOut">
              <a:rPr lang="ru-RU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56AD842-4002-414D-9108-BA8038645A8B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customXml" Target="../ink/ink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2419349" y="-1068386"/>
            <a:ext cx="9144000" cy="2387599"/>
          </a:xfrm>
        </p:spPr>
        <p:txBody>
          <a:bodyPr/>
          <a:lstStyle/>
          <a:p>
            <a:pPr>
              <a:defRPr/>
            </a:pPr>
            <a:r>
              <a:rPr lang="ru-RU" sz="7200">
                <a:solidFill>
                  <a:srgbClr val="FF0000"/>
                </a:solidFill>
              </a:rPr>
              <a:t>М</a:t>
            </a:r>
            <a:r>
              <a:rPr lang="ru-RU" sz="7200">
                <a:solidFill>
                  <a:srgbClr val="92D050"/>
                </a:solidFill>
              </a:rPr>
              <a:t>и</a:t>
            </a:r>
            <a:r>
              <a:rPr lang="ru-RU" sz="7200">
                <a:solidFill>
                  <a:srgbClr val="FFC000"/>
                </a:solidFill>
              </a:rPr>
              <a:t>р</a:t>
            </a:r>
            <a:r>
              <a:rPr lang="ru-RU" sz="7200"/>
              <a:t> </a:t>
            </a:r>
            <a:r>
              <a:rPr lang="ru-RU" sz="7200">
                <a:solidFill>
                  <a:srgbClr val="0070C0"/>
                </a:solidFill>
              </a:rPr>
              <a:t>п</a:t>
            </a:r>
            <a:r>
              <a:rPr lang="ru-RU" sz="7200">
                <a:solidFill>
                  <a:srgbClr val="7030A0"/>
                </a:solidFill>
              </a:rPr>
              <a:t>р</a:t>
            </a:r>
            <a:r>
              <a:rPr lang="ru-RU" sz="7200">
                <a:solidFill>
                  <a:srgbClr val="00B050"/>
                </a:solidFill>
              </a:rPr>
              <a:t>о</a:t>
            </a:r>
            <a:r>
              <a:rPr lang="ru-RU" sz="7200">
                <a:solidFill>
                  <a:srgbClr val="C00000"/>
                </a:solidFill>
              </a:rPr>
              <a:t>ф</a:t>
            </a:r>
            <a:r>
              <a:rPr lang="ru-RU" sz="7200">
                <a:solidFill>
                  <a:srgbClr val="00B0F0"/>
                </a:solidFill>
              </a:rPr>
              <a:t>е</a:t>
            </a:r>
            <a:r>
              <a:rPr lang="ru-RU" sz="7200">
                <a:solidFill>
                  <a:srgbClr val="FFFF00"/>
                </a:solidFill>
              </a:rPr>
              <a:t>с</a:t>
            </a:r>
            <a:r>
              <a:rPr lang="ru-RU" sz="7200">
                <a:solidFill>
                  <a:schemeClr val="tx1">
                    <a:lumMod val="65000"/>
                    <a:lumOff val="35000"/>
                  </a:schemeClr>
                </a:solidFill>
              </a:rPr>
              <a:t>с</a:t>
            </a:r>
            <a:r>
              <a:rPr lang="ru-RU" sz="7200">
                <a:solidFill>
                  <a:srgbClr val="F27100"/>
                </a:solidFill>
              </a:rPr>
              <a:t>и</a:t>
            </a:r>
            <a:r>
              <a:rPr lang="ru-RU" sz="7200">
                <a:solidFill>
                  <a:srgbClr val="F00074"/>
                </a:solidFill>
              </a:rPr>
              <a:t>й</a:t>
            </a:r>
            <a:r>
              <a:rPr lang="ru-RU" sz="7200"/>
              <a:t> </a:t>
            </a: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95299" y="1574406"/>
            <a:ext cx="9279299" cy="535106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7725795" y="5486400"/>
            <a:ext cx="4438649" cy="1655761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001906" y="776334"/>
            <a:ext cx="6953250" cy="1370648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Учитель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2720247" y="56515"/>
            <a:ext cx="5897972" cy="6514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 bwMode="auto">
          <a:xfrm rot="21255489">
            <a:off x="63828" y="899888"/>
            <a:ext cx="3788228" cy="1465943"/>
          </a:xfrm>
          <a:prstGeom prst="cloud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 rot="21174135">
            <a:off x="838200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 dirty="0"/>
              <a:t>Лётчик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5210629" y="38894"/>
            <a:ext cx="6588010" cy="65880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 rot="1201448">
            <a:off x="954222" y="3960006"/>
            <a:ext cx="3798137" cy="1591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03200" y="306388"/>
            <a:ext cx="11430000" cy="65913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28FC66D-973A-192A-D6CA-E9715D4A1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774" y="340518"/>
            <a:ext cx="11920466" cy="641588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«Чем пахнут ремесла».</a:t>
            </a:r>
          </a:p>
          <a:p>
            <a:pPr marL="0" indent="0" algn="ctr">
              <a:buNone/>
            </a:pPr>
            <a:r>
              <a:rPr lang="ru-RU" dirty="0"/>
              <a:t>У каждого дела запах особый.</a:t>
            </a:r>
          </a:p>
          <a:p>
            <a:pPr marL="0" indent="0" algn="ctr">
              <a:buNone/>
            </a:pPr>
            <a:r>
              <a:rPr lang="ru-RU" dirty="0"/>
              <a:t>В булочной пахнет тестом и сдобой.</a:t>
            </a:r>
          </a:p>
          <a:p>
            <a:pPr marL="0" indent="0" algn="ctr">
              <a:buNone/>
            </a:pPr>
            <a:r>
              <a:rPr lang="ru-RU" dirty="0"/>
              <a:t>Мимо столярной идешь мастерской --</a:t>
            </a:r>
          </a:p>
          <a:p>
            <a:pPr marL="0" indent="0" algn="ctr">
              <a:buNone/>
            </a:pPr>
            <a:r>
              <a:rPr lang="ru-RU" dirty="0"/>
              <a:t>Стружкою пахнет и свежей доской.</a:t>
            </a:r>
          </a:p>
          <a:p>
            <a:pPr marL="0" indent="0" algn="ctr">
              <a:buNone/>
            </a:pPr>
            <a:r>
              <a:rPr lang="ru-RU" dirty="0"/>
              <a:t>Пахнет маляр скипидаром и краской.</a:t>
            </a:r>
          </a:p>
          <a:p>
            <a:pPr marL="0" indent="0" algn="ctr">
              <a:buNone/>
            </a:pPr>
            <a:r>
              <a:rPr lang="ru-RU" dirty="0"/>
              <a:t>Пахнет стекольщик оконной замазкой.</a:t>
            </a:r>
          </a:p>
          <a:p>
            <a:pPr marL="0" indent="0" algn="ctr">
              <a:buNone/>
            </a:pPr>
            <a:r>
              <a:rPr lang="ru-RU" dirty="0"/>
              <a:t>Куртка шофера пахнет бензином,</a:t>
            </a:r>
          </a:p>
          <a:p>
            <a:pPr marL="0" indent="0" algn="ctr">
              <a:buNone/>
            </a:pPr>
            <a:r>
              <a:rPr lang="ru-RU" dirty="0"/>
              <a:t>Блуза рабочего – маслом машинным.</a:t>
            </a:r>
          </a:p>
          <a:p>
            <a:pPr marL="0" indent="0" algn="ctr">
              <a:buNone/>
            </a:pPr>
            <a:r>
              <a:rPr lang="ru-RU" dirty="0"/>
              <a:t>Пахнет кондитер орехом мускатным,</a:t>
            </a:r>
          </a:p>
          <a:p>
            <a:pPr marL="0" indent="0" algn="ctr">
              <a:buNone/>
            </a:pPr>
            <a:r>
              <a:rPr lang="ru-RU" dirty="0"/>
              <a:t>Доктор в халате – лекарством приятным.</a:t>
            </a:r>
          </a:p>
          <a:p>
            <a:pPr marL="0" indent="0" algn="ctr">
              <a:buNone/>
            </a:pPr>
            <a:r>
              <a:rPr lang="ru-RU" dirty="0"/>
              <a:t>Рыхлой землею, полем и лугом</a:t>
            </a:r>
          </a:p>
          <a:p>
            <a:pPr marL="0" indent="0" algn="ctr">
              <a:buNone/>
            </a:pPr>
            <a:r>
              <a:rPr lang="ru-RU" dirty="0"/>
              <a:t>Пахнет крестьянин, идущий за плугом.</a:t>
            </a:r>
          </a:p>
          <a:p>
            <a:pPr marL="0" indent="0" algn="ctr">
              <a:buNone/>
            </a:pPr>
            <a:r>
              <a:rPr lang="ru-RU" dirty="0"/>
              <a:t>Рыбой и морем пахнет рыбак.</a:t>
            </a:r>
          </a:p>
          <a:p>
            <a:pPr marL="0" indent="0" algn="ctr">
              <a:buNone/>
            </a:pPr>
            <a:r>
              <a:rPr lang="ru-RU" dirty="0"/>
              <a:t>Только безделье не пахнет никак.</a:t>
            </a:r>
          </a:p>
          <a:p>
            <a:pPr marL="0" indent="0" algn="ctr">
              <a:buNone/>
            </a:pPr>
            <a:r>
              <a:rPr lang="ru-RU" dirty="0"/>
              <a:t>Сколько ни душится лодырь богатый,</a:t>
            </a:r>
          </a:p>
          <a:p>
            <a:pPr marL="0" indent="0" algn="ctr">
              <a:buNone/>
            </a:pPr>
            <a:r>
              <a:rPr lang="ru-RU" dirty="0"/>
              <a:t>Очень неважно он пахнет, ребята!</a:t>
            </a:r>
          </a:p>
          <a:p>
            <a:pPr marL="0" indent="0" algn="ctr">
              <a:buNone/>
            </a:pPr>
            <a:r>
              <a:rPr lang="ru-RU" dirty="0"/>
              <a:t>Как видите, дети, профессий немало – такую себе выбирай,</a:t>
            </a:r>
          </a:p>
          <a:p>
            <a:pPr marL="0" indent="0" algn="ctr">
              <a:buNone/>
            </a:pPr>
            <a:r>
              <a:rPr lang="ru-RU" dirty="0"/>
              <a:t>Чтоб делом всей жизни твоей она стала,</a:t>
            </a:r>
          </a:p>
          <a:p>
            <a:pPr marL="0" indent="0" algn="ctr">
              <a:buNone/>
            </a:pPr>
            <a:r>
              <a:rPr lang="ru-RU" dirty="0"/>
              <a:t>Чтоб честным трудом ты прославил свой край.</a:t>
            </a:r>
          </a:p>
          <a:p>
            <a:endParaRPr lang="ru-RU" dirty="0"/>
          </a:p>
        </p:txBody>
      </p:sp>
      <mc:AlternateContent xmlns:mc="http://schemas.openxmlformats.org/markup-compatibility/2006">
        <mc:Choice xmlns:p14="http://schemas.microsoft.com/office/powerpoint/2010/main" xmlns:aink="http://schemas.microsoft.com/office/drawing/2016/ink" Requires="p14 aink">
          <p:contentPart p14:bwMode="auto" r:id="rId3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0DBDE5A4-E78A-A3C2-7E7B-29EDA3023B8D}"/>
                  </a:ext>
                </a:extLst>
              </p14:cNvPr>
              <p14:cNvContentPartPr/>
              <p14:nvPr/>
            </p14:nvContentPartPr>
            <p14:xfrm>
              <a:off x="8916400" y="152200"/>
              <a:ext cx="2899800" cy="466272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0DBDE5A4-E78A-A3C2-7E7B-29EDA3023B8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53760" y="89560"/>
                <a:ext cx="3025440" cy="4788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:aink="http://schemas.microsoft.com/office/drawing/2016/ink" Requires="p14 aink">
          <p:contentPart p14:bwMode="auto" r:id="rId5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C7273C69-75FA-F44D-CB50-7264217F4976}"/>
                  </a:ext>
                </a:extLst>
              </p14:cNvPr>
              <p14:cNvContentPartPr/>
              <p14:nvPr/>
            </p14:nvContentPartPr>
            <p14:xfrm>
              <a:off x="-138320" y="1954360"/>
              <a:ext cx="2414520" cy="4142160"/>
            </p14:xfrm>
          </p:contentPart>
        </mc:Choice>
        <mc:Fallback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C7273C69-75FA-F44D-CB50-7264217F497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-201320" y="1891720"/>
                <a:ext cx="2540160" cy="426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95707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92E86F-536D-0606-F7F0-3C536704F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89BFEB0-9847-1FE5-B434-48E15C43A7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75175" y="884960"/>
            <a:ext cx="8817142" cy="508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AC674D-322A-FC0C-5E50-C4BAF162A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C284F0-BFB5-5CE8-76C9-F92E98B969C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67" y="2019220"/>
            <a:ext cx="11733798" cy="2819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869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9B743F-84E0-DB38-9CEF-968718CD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39210"/>
          </a:xfr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dirty="0"/>
              <a:t>Пословицы и поговорки о труде.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07587C-3CA7-57E3-8F2B-546AA74A01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975258" cy="5032375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FF0000"/>
                </a:solidFill>
              </a:rPr>
              <a:t>Человек трудом велик.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92D050"/>
                </a:solidFill>
              </a:rPr>
              <a:t>Славен человек не словами, а делами.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Родина славит тех, кто трудится для всех.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7030A0"/>
                </a:solidFill>
              </a:rPr>
              <a:t>Кто любит труд, того люди чтут.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rgbClr val="FFC000"/>
                </a:solidFill>
              </a:rPr>
              <a:t>Дело мастера боится.</a:t>
            </a:r>
          </a:p>
          <a:p>
            <a:pPr algn="ctr">
              <a:buFont typeface="Wingdings" panose="05000000000000000000" pitchFamily="2" charset="2"/>
              <a:buChar char="Ø"/>
            </a:pP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Птицу узнают в полете, а человека - в работе.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909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EC0E2C-A502-C1B4-A94B-FFDD3945E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D84EFC4-3BE8-BF05-4F3D-2561D9FB03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1180281"/>
            <a:ext cx="9209302" cy="531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856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3301" y="2443366"/>
            <a:ext cx="6675699" cy="37554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 bwMode="auto">
          <a:xfrm>
            <a:off x="89210" y="383130"/>
            <a:ext cx="11812859" cy="1325563"/>
          </a:xfrm>
          <a:prstGeom prst="rect">
            <a:avLst/>
          </a:prstGeom>
          <a:noFill/>
          <a:ln>
            <a:solidFill>
              <a:srgbClr val="7DF6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/>
        </p:blipFill>
        <p:spPr bwMode="auto">
          <a:xfrm>
            <a:off x="6154293" y="596017"/>
            <a:ext cx="5747776" cy="57477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178419" y="365125"/>
            <a:ext cx="8028879" cy="1003610"/>
          </a:xfrm>
          <a:prstGeom prst="rect">
            <a:avLst/>
          </a:prstGeom>
          <a:solidFill>
            <a:srgbClr val="7DF63A"/>
          </a:solidFill>
          <a:ln>
            <a:solidFill>
              <a:srgbClr val="7DF6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152185" y="750466"/>
            <a:ext cx="9101254" cy="1325563"/>
          </a:xfrm>
        </p:spPr>
        <p:txBody>
          <a:bodyPr/>
          <a:lstStyle/>
          <a:p>
            <a:pPr>
              <a:defRPr/>
            </a:pPr>
            <a:r>
              <a:rPr lang="ru-RU" b="1" dirty="0">
                <a:latin typeface="Arial Black"/>
              </a:rPr>
              <a:t>ПОВАР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468351" y="455923"/>
            <a:ext cx="2553629" cy="1172155"/>
          </a:xfrm>
          <a:prstGeom prst="rect">
            <a:avLst/>
          </a:prstGeom>
          <a:solidFill>
            <a:srgbClr val="0070C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Артист</a:t>
            </a:r>
            <a:r>
              <a:rPr lang="ru-RU" dirty="0"/>
              <a:t>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2419815" y="455923"/>
            <a:ext cx="8933985" cy="607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5903402" y="575208"/>
            <a:ext cx="5544314" cy="61980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237942" y="1117280"/>
            <a:ext cx="10515600" cy="13255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FF0000"/>
                </a:solidFill>
              </a:rPr>
              <a:t>Строитель 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0" y="0"/>
            <a:ext cx="1204331" cy="36512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15590" y="467359"/>
            <a:ext cx="1219306" cy="3779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325243" y="0"/>
            <a:ext cx="1219306" cy="3779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-609653" y="467358"/>
            <a:ext cx="1219306" cy="3779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65460" y="-16404"/>
            <a:ext cx="1219306" cy="3779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018636" y="467357"/>
            <a:ext cx="1219306" cy="3779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408983" y="950040"/>
            <a:ext cx="1219306" cy="37798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75404" y="947576"/>
            <a:ext cx="1219306" cy="3779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-190553" y="1402077"/>
            <a:ext cx="1219306" cy="3779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19100" y="1862135"/>
            <a:ext cx="1219306" cy="37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ru-RU" sz="4800" b="1" dirty="0"/>
              <a:t>Шофёр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2916305" y="1027906"/>
            <a:ext cx="8716275" cy="522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0" y="0"/>
            <a:ext cx="835227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5910146" y="530165"/>
            <a:ext cx="6281854" cy="887156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/>
              <a:t>    Швея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8666366" y="6393"/>
            <a:ext cx="1048215" cy="6858000"/>
          </a:xfrm>
          <a:prstGeom prst="rect">
            <a:avLst/>
          </a:prstGeom>
          <a:solidFill>
            <a:srgbClr val="F7F7F7"/>
          </a:solidFill>
          <a:ln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028673" y="-12787"/>
            <a:ext cx="1060796" cy="68707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1353800" y="6393"/>
            <a:ext cx="1060796" cy="68707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359805" y="5620215"/>
            <a:ext cx="5131418" cy="122617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b="1" i="1">
                <a:latin typeface="Century Schoolbook"/>
              </a:rPr>
              <a:t>   Писатель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 l="-1" r="54915"/>
          <a:stretch/>
        </p:blipFill>
        <p:spPr bwMode="auto">
          <a:xfrm>
            <a:off x="503669" y="-133815"/>
            <a:ext cx="4692799" cy="6862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981807" y="3085055"/>
            <a:ext cx="2893731" cy="2535160"/>
          </a:xfrm>
          <a:prstGeom prst="rect">
            <a:avLst/>
          </a:prstGeom>
        </p:spPr>
      </p:pic>
      <p:sp>
        <p:nvSpPr>
          <p:cNvPr id="6" name="5-конечная звезда 5"/>
          <p:cNvSpPr/>
          <p:nvPr/>
        </p:nvSpPr>
        <p:spPr bwMode="auto">
          <a:xfrm>
            <a:off x="4270916" y="200721"/>
            <a:ext cx="278781" cy="35600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048882" y="2691277"/>
            <a:ext cx="310923" cy="4084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52811" y="556722"/>
            <a:ext cx="310923" cy="4084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48207" y="174487"/>
            <a:ext cx="310923" cy="4084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0545992" y="3537001"/>
            <a:ext cx="310923" cy="4084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5912112" y="1497087"/>
            <a:ext cx="310923" cy="408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1349</Words>
  <Application>Microsoft Office PowerPoint</Application>
  <DocSecurity>0</DocSecurity>
  <PresentationFormat>Широкоэкранный</PresentationFormat>
  <Paragraphs>161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Arial Black</vt:lpstr>
      <vt:lpstr>Caladea</vt:lpstr>
      <vt:lpstr>Calibri</vt:lpstr>
      <vt:lpstr>Calibri Light</vt:lpstr>
      <vt:lpstr>Century Schoolbook</vt:lpstr>
      <vt:lpstr>Wingdings</vt:lpstr>
      <vt:lpstr>Тема Office</vt:lpstr>
      <vt:lpstr>Мир профессий </vt:lpstr>
      <vt:lpstr>Пословицы и поговорки о труде.</vt:lpstr>
      <vt:lpstr>Презентация PowerPoint</vt:lpstr>
      <vt:lpstr>ПОВАР </vt:lpstr>
      <vt:lpstr>Артист </vt:lpstr>
      <vt:lpstr>Строитель </vt:lpstr>
      <vt:lpstr>Шофёр </vt:lpstr>
      <vt:lpstr>    Швея</vt:lpstr>
      <vt:lpstr>   Писатель </vt:lpstr>
      <vt:lpstr>Учитель</vt:lpstr>
      <vt:lpstr>Лётчик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Пользователь Windows</dc:creator>
  <cp:keywords/>
  <dc:description/>
  <cp:lastModifiedBy>PC Game</cp:lastModifiedBy>
  <cp:revision>9</cp:revision>
  <dcterms:created xsi:type="dcterms:W3CDTF">2023-10-30T15:27:38Z</dcterms:created>
  <dcterms:modified xsi:type="dcterms:W3CDTF">2024-03-25T14:35:10Z</dcterms:modified>
  <cp:category/>
  <dc:identifier/>
  <cp:contentStatus/>
  <dc:language/>
  <cp:version/>
</cp:coreProperties>
</file>