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73" r:id="rId3"/>
    <p:sldId id="272" r:id="rId4"/>
    <p:sldId id="271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718" autoAdjust="0"/>
  </p:normalViewPr>
  <p:slideViewPr>
    <p:cSldViewPr>
      <p:cViewPr varScale="1">
        <p:scale>
          <a:sx n="66" d="100"/>
          <a:sy n="66" d="100"/>
        </p:scale>
        <p:origin x="-142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6CB1C-FD45-4EF8-8E60-C06A3469DC10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5CA42-9AC0-48C7-B004-38D4C4214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E5EDD3-3568-4D7C-B34F-144692FAF69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C2AE3A2-9886-44CE-95EB-B4B2FDAEC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Света\645_школа\4 класс 17-18 год\ЛОТОС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214290"/>
            <a:ext cx="8572560" cy="548733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43240" y="5842337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ЛОТОС</a:t>
            </a:r>
            <a:endParaRPr lang="ru-RU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6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40440936_39_640x425_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4879059" cy="3240000"/>
          </a:xfrm>
          <a:prstGeom prst="rect">
            <a:avLst/>
          </a:prstGeom>
        </p:spPr>
      </p:pic>
      <p:pic>
        <p:nvPicPr>
          <p:cNvPr id="6" name="Рисунок 5" descr="1340440887_40_640x425_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097" y="3475148"/>
            <a:ext cx="4879059" cy="324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2066" y="928670"/>
            <a:ext cx="4071934" cy="172354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12) </a:t>
            </a:r>
            <a:r>
              <a:rPr lang="ru-RU" sz="2800" dirty="0">
                <a:latin typeface="Segoe Script" pitchFamily="66" charset="0"/>
              </a:rPr>
              <a:t>Получается </a:t>
            </a:r>
            <a:endParaRPr lang="ru-RU" sz="2800" dirty="0" smtClean="0">
              <a:latin typeface="Segoe Script" pitchFamily="66" charset="0"/>
            </a:endParaRPr>
          </a:p>
          <a:p>
            <a:pPr marL="442913" indent="-442913" algn="ctr"/>
            <a:r>
              <a:rPr lang="ru-RU" sz="2800" dirty="0" smtClean="0">
                <a:latin typeface="Segoe Script" pitchFamily="66" charset="0"/>
              </a:rPr>
              <a:t>4  комбинированные </a:t>
            </a:r>
            <a:r>
              <a:rPr lang="ru-RU" sz="2800" dirty="0">
                <a:latin typeface="Segoe Script" pitchFamily="66" charset="0"/>
              </a:rPr>
              <a:t>детали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000504"/>
            <a:ext cx="4071934" cy="25853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13) </a:t>
            </a:r>
            <a:r>
              <a:rPr lang="ru-RU" sz="2800" dirty="0">
                <a:latin typeface="Segoe Script" pitchFamily="66" charset="0"/>
              </a:rPr>
              <a:t>Берем </a:t>
            </a:r>
            <a:r>
              <a:rPr lang="ru-RU" sz="2800" dirty="0" smtClean="0">
                <a:latin typeface="Segoe Script" pitchFamily="66" charset="0"/>
              </a:rPr>
              <a:t>нитку </a:t>
            </a:r>
          </a:p>
          <a:p>
            <a:pPr marL="442913" indent="-442913" algn="ctr"/>
            <a:r>
              <a:rPr lang="ru-RU" sz="2800" dirty="0" smtClean="0">
                <a:latin typeface="Segoe Script" pitchFamily="66" charset="0"/>
              </a:rPr>
              <a:t>(или проволоку),</a:t>
            </a:r>
          </a:p>
          <a:p>
            <a:pPr marL="442913" indent="-442913" algn="ctr"/>
            <a:r>
              <a:rPr lang="ru-RU" sz="2800" dirty="0" smtClean="0">
                <a:latin typeface="Segoe Script" pitchFamily="66" charset="0"/>
              </a:rPr>
              <a:t>  </a:t>
            </a:r>
            <a:r>
              <a:rPr lang="ru-RU" sz="2800" dirty="0">
                <a:latin typeface="Segoe Script" pitchFamily="66" charset="0"/>
              </a:rPr>
              <a:t>перевязываем </a:t>
            </a:r>
            <a:r>
              <a:rPr lang="ru-RU" sz="2800" dirty="0" smtClean="0">
                <a:latin typeface="Segoe Script" pitchFamily="66" charset="0"/>
              </a:rPr>
              <a:t> </a:t>
            </a:r>
          </a:p>
          <a:p>
            <a:pPr marL="442913" indent="-442913" algn="ctr"/>
            <a:r>
              <a:rPr lang="ru-RU" sz="2800" dirty="0" smtClean="0">
                <a:latin typeface="Segoe Script" pitchFamily="66" charset="0"/>
              </a:rPr>
              <a:t>по </a:t>
            </a:r>
            <a:r>
              <a:rPr lang="ru-RU" sz="2800" dirty="0">
                <a:latin typeface="Segoe Script" pitchFamily="66" charset="0"/>
              </a:rPr>
              <a:t>центру имеющиеся </a:t>
            </a:r>
            <a:endParaRPr lang="ru-RU" sz="2800" dirty="0" smtClean="0">
              <a:latin typeface="Segoe Script" pitchFamily="66" charset="0"/>
            </a:endParaRPr>
          </a:p>
          <a:p>
            <a:pPr marL="442913" indent="-442913" algn="ctr"/>
            <a:r>
              <a:rPr lang="ru-RU" sz="2800" dirty="0" smtClean="0">
                <a:latin typeface="Segoe Script" pitchFamily="66" charset="0"/>
              </a:rPr>
              <a:t>4 </a:t>
            </a:r>
            <a:r>
              <a:rPr lang="ru-RU" sz="2800" dirty="0">
                <a:latin typeface="Segoe Script" pitchFamily="66" charset="0"/>
              </a:rPr>
              <a:t>детали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40440921_41_640x425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428736"/>
            <a:ext cx="7858180" cy="49292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57166"/>
            <a:ext cx="9144001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14) </a:t>
            </a:r>
            <a:r>
              <a:rPr lang="ru-RU" sz="2800" dirty="0">
                <a:latin typeface="Segoe Script" pitchFamily="66" charset="0"/>
              </a:rPr>
              <a:t>Стараемся распределить лепестки симметрично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40440881_42_640x425_16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14"/>
            <a:ext cx="4336942" cy="2786082"/>
          </a:xfrm>
          <a:prstGeom prst="rect">
            <a:avLst/>
          </a:prstGeom>
        </p:spPr>
      </p:pic>
      <p:pic>
        <p:nvPicPr>
          <p:cNvPr id="6" name="Рисунок 5" descr="1340440921_43_640x425_16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000504"/>
            <a:ext cx="4336942" cy="2786082"/>
          </a:xfrm>
          <a:prstGeom prst="rect">
            <a:avLst/>
          </a:prstGeom>
        </p:spPr>
      </p:pic>
      <p:pic>
        <p:nvPicPr>
          <p:cNvPr id="7" name="Рисунок 6" descr="1340440946_44_640x425_16_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214" y="71414"/>
            <a:ext cx="4336942" cy="2786082"/>
          </a:xfrm>
          <a:prstGeom prst="rect">
            <a:avLst/>
          </a:prstGeom>
        </p:spPr>
      </p:pic>
      <p:pic>
        <p:nvPicPr>
          <p:cNvPr id="8" name="Рисунок 7" descr="1340440895_45_640x425_16_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4214" y="4000504"/>
            <a:ext cx="4336942" cy="27860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2928934"/>
            <a:ext cx="9144001" cy="106182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300" dirty="0">
                <a:latin typeface="Segoe Script" pitchFamily="66" charset="0"/>
              </a:rPr>
              <a:t>15) Отгибаем верхние лепестки по направлению </a:t>
            </a:r>
            <a:endParaRPr lang="ru-RU" sz="2300" dirty="0" smtClean="0">
              <a:latin typeface="Segoe Script" pitchFamily="66" charset="0"/>
            </a:endParaRPr>
          </a:p>
          <a:p>
            <a:pPr marL="442913" indent="-442913" algn="ctr"/>
            <a:r>
              <a:rPr lang="ru-RU" sz="2300" dirty="0" smtClean="0">
                <a:latin typeface="Segoe Script" pitchFamily="66" charset="0"/>
              </a:rPr>
              <a:t>к </a:t>
            </a:r>
            <a:r>
              <a:rPr lang="ru-RU" sz="2300" dirty="0">
                <a:latin typeface="Segoe Script" pitchFamily="66" charset="0"/>
              </a:rPr>
              <a:t>центру, через один. Должно </a:t>
            </a:r>
            <a:r>
              <a:rPr lang="ru-RU" sz="2300" dirty="0" smtClean="0">
                <a:latin typeface="Segoe Script" pitchFamily="66" charset="0"/>
              </a:rPr>
              <a:t>получиться </a:t>
            </a:r>
          </a:p>
          <a:p>
            <a:pPr marL="442913" indent="-442913" algn="ctr"/>
            <a:r>
              <a:rPr lang="ru-RU" sz="2300" dirty="0" smtClean="0">
                <a:latin typeface="Segoe Script" pitchFamily="66" charset="0"/>
              </a:rPr>
              <a:t>4 </a:t>
            </a:r>
            <a:r>
              <a:rPr lang="ru-RU" sz="2300" dirty="0">
                <a:latin typeface="Segoe Script" pitchFamily="66" charset="0"/>
              </a:rPr>
              <a:t>отогнутых </a:t>
            </a:r>
            <a:r>
              <a:rPr lang="ru-RU" sz="2300" dirty="0" smtClean="0">
                <a:latin typeface="Segoe Script" pitchFamily="66" charset="0"/>
              </a:rPr>
              <a:t>лепестка</a:t>
            </a:r>
            <a:endParaRPr lang="ru-RU" sz="2300" dirty="0">
              <a:latin typeface="Segoe Script" pitchFamily="66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0440963_46_640x425_17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4336942" cy="2808562"/>
          </a:xfrm>
          <a:prstGeom prst="rect">
            <a:avLst/>
          </a:prstGeom>
        </p:spPr>
      </p:pic>
      <p:pic>
        <p:nvPicPr>
          <p:cNvPr id="3" name="Рисунок 2" descr="1340440965_47_640x425_17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000504"/>
            <a:ext cx="4336942" cy="2786082"/>
          </a:xfrm>
          <a:prstGeom prst="rect">
            <a:avLst/>
          </a:prstGeom>
        </p:spPr>
      </p:pic>
      <p:pic>
        <p:nvPicPr>
          <p:cNvPr id="4" name="Рисунок 3" descr="1340440952_48_640x425_17_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214" y="142852"/>
            <a:ext cx="4336942" cy="2808562"/>
          </a:xfrm>
          <a:prstGeom prst="rect">
            <a:avLst/>
          </a:prstGeom>
        </p:spPr>
      </p:pic>
      <p:pic>
        <p:nvPicPr>
          <p:cNvPr id="5" name="Рисунок 4" descr="1340440885_49_640x425_17_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4000504"/>
            <a:ext cx="4336942" cy="2786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2984841"/>
            <a:ext cx="9144000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200" dirty="0">
                <a:latin typeface="Segoe Script" pitchFamily="66" charset="0"/>
              </a:rPr>
              <a:t>16) Теперь отгибаем 4 верхних лепестка, которые пропустили. Соблюдение такой последовательности необходимо для придания объема </a:t>
            </a:r>
            <a:r>
              <a:rPr lang="ru-RU" sz="2200" dirty="0" smtClean="0">
                <a:latin typeface="Segoe Script" pitchFamily="66" charset="0"/>
              </a:rPr>
              <a:t>цветку</a:t>
            </a:r>
            <a:endParaRPr lang="ru-RU" sz="2200" dirty="0">
              <a:latin typeface="Segoe Script" pitchFamily="66" charset="0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0440952_50_640x425_18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14"/>
            <a:ext cx="4336942" cy="2880000"/>
          </a:xfrm>
          <a:prstGeom prst="rect">
            <a:avLst/>
          </a:prstGeom>
        </p:spPr>
      </p:pic>
      <p:pic>
        <p:nvPicPr>
          <p:cNvPr id="3" name="Рисунок 2" descr="1340440982_51_640x425_18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3906586"/>
            <a:ext cx="4336942" cy="2880000"/>
          </a:xfrm>
          <a:prstGeom prst="rect">
            <a:avLst/>
          </a:prstGeom>
        </p:spPr>
      </p:pic>
      <p:pic>
        <p:nvPicPr>
          <p:cNvPr id="4" name="Рисунок 3" descr="1340440966_52_640x425_18_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214" y="71414"/>
            <a:ext cx="4336942" cy="2880000"/>
          </a:xfrm>
          <a:prstGeom prst="rect">
            <a:avLst/>
          </a:prstGeom>
        </p:spPr>
      </p:pic>
      <p:pic>
        <p:nvPicPr>
          <p:cNvPr id="5" name="Рисунок 4" descr="1340440949_53_640x425_18_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4214" y="3906586"/>
            <a:ext cx="4336942" cy="28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071810"/>
            <a:ext cx="9144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200" dirty="0">
                <a:latin typeface="Segoe Script" pitchFamily="66" charset="0"/>
              </a:rPr>
              <a:t>17) Средний слой лепестков отгибаем к центру </a:t>
            </a:r>
            <a:endParaRPr lang="ru-RU" sz="2200" dirty="0" smtClean="0">
              <a:latin typeface="Segoe Script" pitchFamily="66" charset="0"/>
            </a:endParaRPr>
          </a:p>
          <a:p>
            <a:pPr marL="442913" indent="-442913" algn="ctr"/>
            <a:r>
              <a:rPr lang="ru-RU" sz="2200" dirty="0" smtClean="0">
                <a:latin typeface="Segoe Script" pitchFamily="66" charset="0"/>
              </a:rPr>
              <a:t>в </a:t>
            </a:r>
            <a:r>
              <a:rPr lang="ru-RU" sz="2200" dirty="0">
                <a:latin typeface="Segoe Script" pitchFamily="66" charset="0"/>
              </a:rPr>
              <a:t>той же последовательности, т</a:t>
            </a:r>
            <a:r>
              <a:rPr lang="ru-RU" sz="2200" dirty="0" smtClean="0">
                <a:latin typeface="Segoe Script" pitchFamily="66" charset="0"/>
              </a:rPr>
              <a:t>. е. через один</a:t>
            </a:r>
            <a:endParaRPr lang="ru-RU" sz="2200" dirty="0">
              <a:latin typeface="Segoe Script" pitchFamily="66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40440940_54_640x425_19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32033">
            <a:off x="343872" y="219673"/>
            <a:ext cx="4270065" cy="2942202"/>
          </a:xfrm>
          <a:prstGeom prst="rect">
            <a:avLst/>
          </a:prstGeom>
        </p:spPr>
      </p:pic>
      <p:pic>
        <p:nvPicPr>
          <p:cNvPr id="7" name="Рисунок 6" descr="1340440979_55_640x425_19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40021">
            <a:off x="185415" y="3577985"/>
            <a:ext cx="4286280" cy="3000396"/>
          </a:xfrm>
          <a:prstGeom prst="rect">
            <a:avLst/>
          </a:prstGeom>
        </p:spPr>
      </p:pic>
      <p:pic>
        <p:nvPicPr>
          <p:cNvPr id="8" name="Рисунок 7" descr="1340440947_56_640x425_19_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68714">
            <a:off x="4531960" y="282043"/>
            <a:ext cx="4345438" cy="2861006"/>
          </a:xfrm>
          <a:prstGeom prst="rect">
            <a:avLst/>
          </a:prstGeom>
        </p:spPr>
      </p:pic>
      <p:pic>
        <p:nvPicPr>
          <p:cNvPr id="9" name="Рисунок 8" descr="1340440945_57_640x425_19_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27426">
            <a:off x="4719404" y="3566606"/>
            <a:ext cx="4152727" cy="2956179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0440945_58_640x425_20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14"/>
            <a:ext cx="4336941" cy="2643206"/>
          </a:xfrm>
          <a:prstGeom prst="rect">
            <a:avLst/>
          </a:prstGeom>
        </p:spPr>
      </p:pic>
      <p:pic>
        <p:nvPicPr>
          <p:cNvPr id="3" name="Рисунок 2" descr="1340440955_60_640x425_20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000504"/>
            <a:ext cx="4336941" cy="2714644"/>
          </a:xfrm>
          <a:prstGeom prst="rect">
            <a:avLst/>
          </a:prstGeom>
        </p:spPr>
      </p:pic>
      <p:pic>
        <p:nvPicPr>
          <p:cNvPr id="4" name="Рисунок 3" descr="1340440893_64_640x425_20_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93894"/>
            <a:ext cx="4336941" cy="2549288"/>
          </a:xfrm>
          <a:prstGeom prst="rect">
            <a:avLst/>
          </a:prstGeom>
        </p:spPr>
      </p:pic>
      <p:pic>
        <p:nvPicPr>
          <p:cNvPr id="5" name="Рисунок 4" descr="1340440975_65_640x425_20_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4000504"/>
            <a:ext cx="4336941" cy="2714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857496"/>
            <a:ext cx="9144000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200" dirty="0">
                <a:latin typeface="Segoe Script" pitchFamily="66" charset="0"/>
              </a:rPr>
              <a:t>18) Последний зеленый слой (листья) отгибаем </a:t>
            </a:r>
            <a:endParaRPr lang="ru-RU" sz="2200" dirty="0" smtClean="0">
              <a:latin typeface="Segoe Script" pitchFamily="66" charset="0"/>
            </a:endParaRPr>
          </a:p>
          <a:p>
            <a:pPr marL="442913" indent="-442913" algn="ctr"/>
            <a:r>
              <a:rPr lang="ru-RU" sz="2200" dirty="0" smtClean="0">
                <a:latin typeface="Segoe Script" pitchFamily="66" charset="0"/>
              </a:rPr>
              <a:t>к </a:t>
            </a:r>
            <a:r>
              <a:rPr lang="ru-RU" sz="2200" dirty="0">
                <a:latin typeface="Segoe Script" pitchFamily="66" charset="0"/>
              </a:rPr>
              <a:t>центру в произвольном </a:t>
            </a:r>
            <a:r>
              <a:rPr lang="ru-RU" sz="2200" dirty="0" smtClean="0">
                <a:latin typeface="Segoe Script" pitchFamily="66" charset="0"/>
              </a:rPr>
              <a:t>порядке. Цветок собран! Расправьте немного лепестки и листочки</a:t>
            </a:r>
            <a:endParaRPr lang="ru-RU" sz="2200" dirty="0">
              <a:latin typeface="Segoe Script" pitchFamily="66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0440896_67_640x425_2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7434">
            <a:off x="4463858" y="1419755"/>
            <a:ext cx="4391243" cy="32487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1340440894_68_640x425_21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46757">
            <a:off x="332707" y="675172"/>
            <a:ext cx="4543236" cy="32110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28596" y="5143512"/>
            <a:ext cx="985844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 цветок лотоса готов!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Отличие между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кувшинкой и лотосом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Документы\Света\645_школа\4 класс 17-18 год\лотос 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784376">
            <a:off x="289501" y="1593211"/>
            <a:ext cx="4843298" cy="3391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Документы\Света\645_школа\4 класс 17-18 год\кувшин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19028">
            <a:off x="4332907" y="1808310"/>
            <a:ext cx="4524580" cy="3403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643438" y="5286388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кувшинка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4929198"/>
            <a:ext cx="2571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лотос</a:t>
            </a:r>
            <a:endParaRPr lang="ru-RU" sz="60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74786"/>
          </a:xfrm>
        </p:spPr>
        <p:txBody>
          <a:bodyPr/>
          <a:lstStyle/>
          <a:p>
            <a:r>
              <a:rPr lang="ru-RU" dirty="0" smtClean="0"/>
              <a:t>ПРАВИЛА ОРИГАМИСТОВ</a:t>
            </a:r>
            <a:endParaRPr lang="ru-RU" dirty="0"/>
          </a:p>
        </p:txBody>
      </p:sp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71490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Работай старательно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Выполняй работу молча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Складывай на столе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Линию сгиба проводи аккуратно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и с нажимом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Сделал правильно сам – помоги соседу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работы убери за собой весь мусор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76372">
            <a:off x="5611538" y="1391939"/>
            <a:ext cx="3349051" cy="18838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40440946_27_640x425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69" y="142852"/>
            <a:ext cx="4879059" cy="3240000"/>
          </a:xfrm>
          <a:prstGeom prst="rect">
            <a:avLst/>
          </a:prstGeom>
        </p:spPr>
      </p:pic>
      <p:pic>
        <p:nvPicPr>
          <p:cNvPr id="6" name="Рисунок 5" descr="1340440877_28_640x425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3571876"/>
            <a:ext cx="4879059" cy="30971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0628" y="357166"/>
            <a:ext cx="4000528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 algn="ctr">
              <a:buAutoNum type="arabicParenR"/>
            </a:pPr>
            <a:r>
              <a:rPr lang="ru-RU" sz="2400" dirty="0" smtClean="0">
                <a:latin typeface="Segoe Script" pitchFamily="66" charset="0"/>
              </a:rPr>
              <a:t>Прямоугольник 7,5х15 </a:t>
            </a:r>
            <a:r>
              <a:rPr lang="ru-RU" sz="2400" dirty="0">
                <a:latin typeface="Segoe Script" pitchFamily="66" charset="0"/>
              </a:rPr>
              <a:t>см зеленого</a:t>
            </a:r>
            <a:r>
              <a:rPr lang="en-US" sz="2400" dirty="0">
                <a:latin typeface="Segoe Script" pitchFamily="66" charset="0"/>
              </a:rPr>
              <a:t> </a:t>
            </a:r>
            <a:r>
              <a:rPr lang="ru-RU" sz="2400" dirty="0">
                <a:latin typeface="Segoe Script" pitchFamily="66" charset="0"/>
              </a:rPr>
              <a:t> цвета складываем пополам </a:t>
            </a:r>
            <a:endParaRPr lang="ru-RU" sz="2400" dirty="0" smtClean="0">
              <a:latin typeface="Segoe Script" pitchFamily="66" charset="0"/>
            </a:endParaRPr>
          </a:p>
          <a:p>
            <a:pPr marL="457200" indent="-457200" algn="ctr"/>
            <a:r>
              <a:rPr lang="ru-RU" sz="2400" dirty="0" smtClean="0">
                <a:latin typeface="Segoe Script" pitchFamily="66" charset="0"/>
              </a:rPr>
              <a:t>по </a:t>
            </a:r>
            <a:r>
              <a:rPr lang="ru-RU" sz="2400" dirty="0">
                <a:latin typeface="Segoe Script" pitchFamily="66" charset="0"/>
              </a:rPr>
              <a:t>горизонтали,</a:t>
            </a:r>
            <a:r>
              <a:rPr lang="en-US" sz="2400" dirty="0">
                <a:latin typeface="Segoe Script" pitchFamily="66" charset="0"/>
              </a:rPr>
              <a:t> </a:t>
            </a:r>
            <a:r>
              <a:rPr lang="ru-RU" sz="2400" dirty="0">
                <a:latin typeface="Segoe Script" pitchFamily="66" charset="0"/>
              </a:rPr>
              <a:t> </a:t>
            </a:r>
            <a:endParaRPr lang="ru-RU" sz="2400" dirty="0" smtClean="0">
              <a:latin typeface="Segoe Script" pitchFamily="66" charset="0"/>
            </a:endParaRPr>
          </a:p>
          <a:p>
            <a:pPr marL="457200" indent="-457200" algn="ctr"/>
            <a:r>
              <a:rPr lang="ru-RU" sz="2400" dirty="0" smtClean="0">
                <a:latin typeface="Segoe Script" pitchFamily="66" charset="0"/>
              </a:rPr>
              <a:t>как </a:t>
            </a:r>
            <a:r>
              <a:rPr lang="ru-RU" sz="2400" dirty="0">
                <a:latin typeface="Segoe Script" pitchFamily="66" charset="0"/>
              </a:rPr>
              <a:t>показано </a:t>
            </a:r>
            <a:endParaRPr lang="ru-RU" sz="2400" dirty="0" smtClean="0">
              <a:latin typeface="Segoe Script" pitchFamily="66" charset="0"/>
            </a:endParaRPr>
          </a:p>
          <a:p>
            <a:pPr marL="457200" indent="-457200" algn="ctr"/>
            <a:r>
              <a:rPr lang="ru-RU" sz="2400" dirty="0" smtClean="0">
                <a:latin typeface="Segoe Script" pitchFamily="66" charset="0"/>
              </a:rPr>
              <a:t>на </a:t>
            </a:r>
            <a:r>
              <a:rPr lang="ru-RU" sz="2400" dirty="0">
                <a:latin typeface="Segoe Script" pitchFamily="66" charset="0"/>
              </a:rPr>
              <a:t>1и 2 фото </a:t>
            </a:r>
            <a:endParaRPr lang="ru-RU" sz="2400" dirty="0" smtClean="0">
              <a:latin typeface="Segoe Script" pitchFamily="66" charset="0"/>
            </a:endParaRPr>
          </a:p>
          <a:p>
            <a:pPr marL="457200" indent="-457200" algn="ctr"/>
            <a:r>
              <a:rPr lang="ru-RU" sz="2400" dirty="0" smtClean="0">
                <a:latin typeface="Segoe Script" pitchFamily="66" charset="0"/>
              </a:rPr>
              <a:t>(</a:t>
            </a:r>
            <a:r>
              <a:rPr lang="ru-RU" sz="2400" dirty="0">
                <a:latin typeface="Segoe Script" pitchFamily="66" charset="0"/>
              </a:rPr>
              <a:t>складка «долина</a:t>
            </a:r>
            <a:r>
              <a:rPr lang="ru-RU" sz="2400" dirty="0" smtClean="0">
                <a:latin typeface="Segoe Script" pitchFamily="66" charset="0"/>
              </a:rPr>
              <a:t>»)</a:t>
            </a:r>
            <a:endParaRPr lang="ru-RU" sz="2400" dirty="0">
              <a:latin typeface="Segoe Script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4143380"/>
            <a:ext cx="3714776" cy="19180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2) Затем отгибаем половинку обратно (остается линия сгиба</a:t>
            </a:r>
            <a:r>
              <a:rPr lang="ru-RU" sz="2400" dirty="0" smtClean="0">
                <a:latin typeface="Segoe Script" pitchFamily="66" charset="0"/>
              </a:rPr>
              <a:t>)</a:t>
            </a:r>
            <a:endParaRPr lang="ru-RU" sz="2400" dirty="0">
              <a:latin typeface="Segoe Script" pitchFamily="66" charset="0"/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0440922_29_640x425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4879059" cy="3240000"/>
          </a:xfrm>
          <a:prstGeom prst="rect">
            <a:avLst/>
          </a:prstGeom>
        </p:spPr>
      </p:pic>
      <p:pic>
        <p:nvPicPr>
          <p:cNvPr id="3" name="Рисунок 2" descr="1340440925_30_640x425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097" y="3475148"/>
            <a:ext cx="4879059" cy="324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3504" y="1428736"/>
            <a:ext cx="378621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3</a:t>
            </a:r>
            <a:r>
              <a:rPr lang="ru-RU" sz="2800" dirty="0">
                <a:latin typeface="Segoe Script" pitchFamily="66" charset="0"/>
              </a:rPr>
              <a:t>) </a:t>
            </a:r>
            <a:r>
              <a:rPr lang="ru-RU" sz="3200" dirty="0">
                <a:latin typeface="Segoe Script" pitchFamily="66" charset="0"/>
              </a:rPr>
              <a:t>Загибаем первый уголок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4643446"/>
            <a:ext cx="3429024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4</a:t>
            </a:r>
            <a:r>
              <a:rPr lang="ru-RU" sz="2800" dirty="0">
                <a:latin typeface="Segoe Script" pitchFamily="66" charset="0"/>
              </a:rPr>
              <a:t>) </a:t>
            </a:r>
            <a:r>
              <a:rPr lang="ru-RU" sz="3200" dirty="0">
                <a:latin typeface="Segoe Script" pitchFamily="66" charset="0"/>
              </a:rPr>
              <a:t>Загибаем второй уголок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40440941_31_640x425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4879059" cy="3240000"/>
          </a:xfrm>
          <a:prstGeom prst="rect">
            <a:avLst/>
          </a:prstGeom>
        </p:spPr>
      </p:pic>
      <p:pic>
        <p:nvPicPr>
          <p:cNvPr id="5" name="Рисунок 4" descr="1340440924_32_640x425_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3475148"/>
            <a:ext cx="4879059" cy="324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7752" y="2428868"/>
            <a:ext cx="4286248" cy="215443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800" dirty="0">
                <a:latin typeface="Segoe Script" pitchFamily="66" charset="0"/>
              </a:rPr>
              <a:t>5) Проделываем </a:t>
            </a:r>
            <a:endParaRPr lang="ru-RU" sz="2800" dirty="0" smtClean="0">
              <a:latin typeface="Segoe Script" pitchFamily="66" charset="0"/>
            </a:endParaRPr>
          </a:p>
          <a:p>
            <a:pPr marL="442913" indent="-442913" algn="ctr"/>
            <a:r>
              <a:rPr lang="ru-RU" sz="2800" dirty="0" smtClean="0">
                <a:latin typeface="Segoe Script" pitchFamily="66" charset="0"/>
              </a:rPr>
              <a:t>те </a:t>
            </a:r>
            <a:r>
              <a:rPr lang="ru-RU" sz="2800" dirty="0">
                <a:latin typeface="Segoe Script" pitchFamily="66" charset="0"/>
              </a:rPr>
              <a:t>же действия </a:t>
            </a:r>
            <a:endParaRPr lang="ru-RU" sz="2800" dirty="0" smtClean="0">
              <a:latin typeface="Segoe Script" pitchFamily="66" charset="0"/>
            </a:endParaRPr>
          </a:p>
          <a:p>
            <a:pPr marL="442913" indent="-442913" algn="ctr"/>
            <a:r>
              <a:rPr lang="ru-RU" sz="2800" dirty="0" smtClean="0">
                <a:latin typeface="Segoe Script" pitchFamily="66" charset="0"/>
              </a:rPr>
              <a:t>с </a:t>
            </a:r>
            <a:r>
              <a:rPr lang="ru-RU" sz="2800" dirty="0">
                <a:latin typeface="Segoe Script" pitchFamily="66" charset="0"/>
              </a:rPr>
              <a:t>уголками </a:t>
            </a:r>
            <a:r>
              <a:rPr lang="ru-RU" sz="2800" dirty="0" smtClean="0">
                <a:latin typeface="Segoe Script" pitchFamily="66" charset="0"/>
              </a:rPr>
              <a:t> </a:t>
            </a:r>
            <a:r>
              <a:rPr lang="ru-RU" sz="2800" dirty="0">
                <a:latin typeface="Segoe Script" pitchFamily="66" charset="0"/>
              </a:rPr>
              <a:t>противоположной стороны листа</a:t>
            </a: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0440903_33_640x425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71414"/>
            <a:ext cx="4879059" cy="3240000"/>
          </a:xfrm>
          <a:prstGeom prst="rect">
            <a:avLst/>
          </a:prstGeom>
        </p:spPr>
      </p:pic>
      <p:pic>
        <p:nvPicPr>
          <p:cNvPr id="3" name="Рисунок 2" descr="1340440899_34_640x425_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3535" y="3546586"/>
            <a:ext cx="4879059" cy="324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29190" y="642918"/>
            <a:ext cx="4214810" cy="25853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6) </a:t>
            </a:r>
            <a:r>
              <a:rPr lang="ru-RU" sz="2800" dirty="0">
                <a:latin typeface="Segoe Script" pitchFamily="66" charset="0"/>
              </a:rPr>
              <a:t>Складываем пополам верхнюю часть параллельно центральному сгибу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572008"/>
            <a:ext cx="4071934" cy="172354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7) </a:t>
            </a:r>
            <a:r>
              <a:rPr lang="ru-RU" sz="2800" dirty="0">
                <a:latin typeface="Segoe Script" pitchFamily="66" charset="0"/>
              </a:rPr>
              <a:t>Делаем </a:t>
            </a:r>
            <a:r>
              <a:rPr lang="ru-RU" sz="2800" dirty="0" smtClean="0">
                <a:latin typeface="Segoe Script" pitchFamily="66" charset="0"/>
              </a:rPr>
              <a:t>такое же </a:t>
            </a:r>
            <a:r>
              <a:rPr lang="ru-RU" sz="2800" dirty="0">
                <a:latin typeface="Segoe Script" pitchFamily="66" charset="0"/>
              </a:rPr>
              <a:t>действие </a:t>
            </a:r>
            <a:endParaRPr lang="ru-RU" sz="2800" dirty="0" smtClean="0">
              <a:latin typeface="Segoe Script" pitchFamily="66" charset="0"/>
            </a:endParaRPr>
          </a:p>
          <a:p>
            <a:pPr marL="442913" indent="-442913" algn="ctr"/>
            <a:r>
              <a:rPr lang="ru-RU" sz="2800" dirty="0" smtClean="0">
                <a:latin typeface="Segoe Script" pitchFamily="66" charset="0"/>
              </a:rPr>
              <a:t>с </a:t>
            </a:r>
            <a:r>
              <a:rPr lang="ru-RU" sz="2800" dirty="0">
                <a:latin typeface="Segoe Script" pitchFamily="66" charset="0"/>
              </a:rPr>
              <a:t>нижней частью листа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0440947_35_640x425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89000"/>
            <a:ext cx="4879059" cy="3240000"/>
          </a:xfrm>
          <a:prstGeom prst="rect">
            <a:avLst/>
          </a:prstGeom>
        </p:spPr>
      </p:pic>
      <p:pic>
        <p:nvPicPr>
          <p:cNvPr id="3" name="Рисунок 2" descr="1340440894_36_640x425_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097" y="3475148"/>
            <a:ext cx="4879059" cy="324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72066" y="714356"/>
            <a:ext cx="4071934" cy="215443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8) </a:t>
            </a:r>
            <a:r>
              <a:rPr lang="ru-RU" sz="2800" dirty="0">
                <a:latin typeface="Segoe Script" pitchFamily="66" charset="0"/>
              </a:rPr>
              <a:t>Делаем сгиб «гора» - выгибаем центральный сгиб вверх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572008"/>
            <a:ext cx="4071934" cy="129266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9) </a:t>
            </a:r>
            <a:r>
              <a:rPr lang="ru-RU" sz="2800" dirty="0">
                <a:latin typeface="Segoe Script" pitchFamily="66" charset="0"/>
              </a:rPr>
              <a:t>Получается такая деталь «лодочка»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0440970_37_640x425_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4879059" cy="3240000"/>
          </a:xfrm>
          <a:prstGeom prst="rect">
            <a:avLst/>
          </a:prstGeom>
        </p:spPr>
      </p:pic>
      <p:pic>
        <p:nvPicPr>
          <p:cNvPr id="5" name="Рисунок 4" descr="1340440960_38_640x425_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3429000"/>
            <a:ext cx="4879059" cy="324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628" y="642918"/>
            <a:ext cx="4143372" cy="228742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10) Из остальных листов </a:t>
            </a:r>
            <a:r>
              <a:rPr lang="ru-RU" sz="2400" dirty="0" smtClean="0">
                <a:latin typeface="Segoe Script" pitchFamily="66" charset="0"/>
              </a:rPr>
              <a:t>делаем такие же «лодочки». </a:t>
            </a:r>
          </a:p>
          <a:p>
            <a:pPr marL="442913" indent="-442913" algn="ctr"/>
            <a:r>
              <a:rPr lang="ru-RU" sz="2400" dirty="0" smtClean="0">
                <a:latin typeface="Segoe Script" pitchFamily="66" charset="0"/>
              </a:rPr>
              <a:t>Должно получиться </a:t>
            </a:r>
          </a:p>
          <a:p>
            <a:pPr marL="442913" indent="-442913" algn="ctr"/>
            <a:r>
              <a:rPr lang="ru-RU" sz="2400" dirty="0" smtClean="0">
                <a:latin typeface="Segoe Script" pitchFamily="66" charset="0"/>
              </a:rPr>
              <a:t>4 зелёных и 8 белых</a:t>
            </a:r>
            <a:endParaRPr lang="ru-RU" sz="2400" dirty="0">
              <a:latin typeface="Segoe Script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000504"/>
            <a:ext cx="4071934" cy="22159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442913" indent="-442913" algn="ctr"/>
            <a:r>
              <a:rPr lang="ru-RU" sz="2400" dirty="0">
                <a:latin typeface="Segoe Script" pitchFamily="66" charset="0"/>
              </a:rPr>
              <a:t>11) Насаживаем «лодочки» одна на одну по 3 штуки так, чтобы зеленая находилась </a:t>
            </a:r>
            <a:r>
              <a:rPr lang="ru-RU" sz="2400" dirty="0" smtClean="0">
                <a:latin typeface="Segoe Script" pitchFamily="66" charset="0"/>
              </a:rPr>
              <a:t>снизу; </a:t>
            </a:r>
          </a:p>
          <a:p>
            <a:pPr marL="442913" indent="-442913" algn="ctr"/>
            <a:r>
              <a:rPr lang="ru-RU" sz="2400" dirty="0" smtClean="0">
                <a:latin typeface="Segoe Script" pitchFamily="66" charset="0"/>
              </a:rPr>
              <a:t>1  зелёная и 2 белые </a:t>
            </a:r>
            <a:endParaRPr lang="ru-RU" sz="2400" dirty="0">
              <a:latin typeface="Segoe Script" pitchFamily="66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266</TotalTime>
  <Words>281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Отличие между  кувшинкой и лотосом</vt:lpstr>
      <vt:lpstr>ПРАВИЛА ОРИГАМИСТОВ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38</cp:revision>
  <dcterms:created xsi:type="dcterms:W3CDTF">2018-02-21T11:02:20Z</dcterms:created>
  <dcterms:modified xsi:type="dcterms:W3CDTF">2018-02-28T17:25:19Z</dcterms:modified>
</cp:coreProperties>
</file>