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38"/>
    <p:sldId id="257" r:id="rId39"/>
    <p:sldId id="258" r:id="rId40"/>
    <p:sldId id="259" r:id="rId41"/>
    <p:sldId id="260" r:id="rId42"/>
    <p:sldId id="261" r:id="rId43"/>
    <p:sldId id="262" r:id="rId44"/>
    <p:sldId id="263" r:id="rId45"/>
    <p:sldId id="264" r:id="rId46"/>
    <p:sldId id="265" r:id="rId47"/>
    <p:sldId id="266" r:id="rId48"/>
    <p:sldId id="267" r:id="rId49"/>
    <p:sldId id="268" r:id="rId50"/>
    <p:sldId id="269" r:id="rId51"/>
    <p:sldId id="270" r:id="rId52"/>
    <p:sldId id="271" r:id="rId53"/>
    <p:sldId id="272" r:id="rId54"/>
    <p:sldId id="273" r:id="rId55"/>
    <p:sldId id="274" r:id="rId56"/>
    <p:sldId id="275" r:id="rId57"/>
    <p:sldId id="276" r:id="rId58"/>
    <p:sldId id="277" r:id="rId59"/>
    <p:sldId id="278" r:id="rId60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Roboto" charset="1" panose="02000000000000000000"/>
      <p:regular r:id="rId10"/>
    </p:embeddedFont>
    <p:embeddedFont>
      <p:font typeface="Roboto Bold" charset="1" panose="02000000000000000000"/>
      <p:regular r:id="rId11"/>
    </p:embeddedFont>
    <p:embeddedFont>
      <p:font typeface="Roboto Italics" charset="1" panose="02000000000000000000"/>
      <p:regular r:id="rId12"/>
    </p:embeddedFont>
    <p:embeddedFont>
      <p:font typeface="Roboto Bold Italics" charset="1" panose="02000000000000000000"/>
      <p:regular r:id="rId13"/>
    </p:embeddedFont>
    <p:embeddedFont>
      <p:font typeface="Adigiana Extreme" charset="1" panose="02000500000000000000"/>
      <p:regular r:id="rId14"/>
    </p:embeddedFont>
    <p:embeddedFont>
      <p:font typeface="Adigiana Extreme Italics" charset="1" panose="02000500000000000000"/>
      <p:regular r:id="rId15"/>
    </p:embeddedFont>
    <p:embeddedFont>
      <p:font typeface="Adigiana" charset="1" panose="02000500000000000000"/>
      <p:regular r:id="rId16"/>
    </p:embeddedFont>
    <p:embeddedFont>
      <p:font typeface="Adigiana Italics" charset="1" panose="02000500000000000000"/>
      <p:regular r:id="rId17"/>
    </p:embeddedFont>
    <p:embeddedFont>
      <p:font typeface="Slopes" charset="1" panose="00000000000000000000"/>
      <p:regular r:id="rId18"/>
    </p:embeddedFont>
    <p:embeddedFont>
      <p:font typeface="Adlery Pro" charset="1" panose="00000000000000000000"/>
      <p:regular r:id="rId19"/>
    </p:embeddedFont>
    <p:embeddedFont>
      <p:font typeface="A Day Without Sun Text" charset="1" panose="02000506000000090004"/>
      <p:regular r:id="rId20"/>
    </p:embeddedFont>
    <p:embeddedFont>
      <p:font typeface="A Day Without Sun Text Bold" charset="1" panose="02000506000000090004"/>
      <p:regular r:id="rId21"/>
    </p:embeddedFont>
    <p:embeddedFont>
      <p:font typeface="A Day Without Sun Text Italics" charset="1" panose="02000506000000090004"/>
      <p:regular r:id="rId22"/>
    </p:embeddedFont>
    <p:embeddedFont>
      <p:font typeface="A Day Without Sun Text Bold Italics" charset="1" panose="02000506000000090004"/>
      <p:regular r:id="rId23"/>
    </p:embeddedFont>
    <p:embeddedFont>
      <p:font typeface="Aliens and Cow" charset="1" panose="00000000000000000000"/>
      <p:regular r:id="rId24"/>
    </p:embeddedFont>
    <p:embeddedFont>
      <p:font typeface="Aliens and Cow Bold" charset="1" panose="00000000000000000000"/>
      <p:regular r:id="rId25"/>
    </p:embeddedFont>
    <p:embeddedFont>
      <p:font typeface="Aliens and Cow Thin" charset="1" panose="00000000000000000000"/>
      <p:regular r:id="rId26"/>
    </p:embeddedFont>
    <p:embeddedFont>
      <p:font typeface="Aliens and Cow Light" charset="1" panose="00000000000000000000"/>
      <p:regular r:id="rId27"/>
    </p:embeddedFont>
    <p:embeddedFont>
      <p:font typeface="Aliens and Cow Ultra-Bold" charset="1" panose="00000000000000000000"/>
      <p:regular r:id="rId28"/>
    </p:embeddedFont>
    <p:embeddedFont>
      <p:font typeface="Aliens and Cow Heavy" charset="1" panose="00000000000000000000"/>
      <p:regular r:id="rId29"/>
    </p:embeddedFont>
    <p:embeddedFont>
      <p:font typeface="Open Sans" charset="1" panose="020B0606030504020204"/>
      <p:regular r:id="rId30"/>
    </p:embeddedFont>
    <p:embeddedFont>
      <p:font typeface="Open Sans Bold" charset="1" panose="020B0806030504020204"/>
      <p:regular r:id="rId31"/>
    </p:embeddedFont>
    <p:embeddedFont>
      <p:font typeface="Open Sans Italics" charset="1" panose="020B0606030504020204"/>
      <p:regular r:id="rId32"/>
    </p:embeddedFont>
    <p:embeddedFont>
      <p:font typeface="Open Sans Bold Italics" charset="1" panose="020B0806030504020204"/>
      <p:regular r:id="rId33"/>
    </p:embeddedFont>
    <p:embeddedFont>
      <p:font typeface="Open Sans Light" charset="1" panose="020B0306030504020204"/>
      <p:regular r:id="rId34"/>
    </p:embeddedFont>
    <p:embeddedFont>
      <p:font typeface="Open Sans Light Italics" charset="1" panose="020B0306030504020204"/>
      <p:regular r:id="rId35"/>
    </p:embeddedFont>
    <p:embeddedFont>
      <p:font typeface="Open Sans Ultra-Bold" charset="1" panose="00000000000000000000"/>
      <p:regular r:id="rId36"/>
    </p:embeddedFont>
    <p:embeddedFont>
      <p:font typeface="Open Sans Ultra-Bold Italics" charset="1" panose="00000000000000000000"/>
      <p:regular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35" Target="fonts/font35.fntdata" Type="http://schemas.openxmlformats.org/officeDocument/2006/relationships/font"/><Relationship Id="rId36" Target="fonts/font36.fntdata" Type="http://schemas.openxmlformats.org/officeDocument/2006/relationships/font"/><Relationship Id="rId37" Target="fonts/font37.fntdata" Type="http://schemas.openxmlformats.org/officeDocument/2006/relationships/font"/><Relationship Id="rId38" Target="slides/slide1.xml" Type="http://schemas.openxmlformats.org/officeDocument/2006/relationships/slide"/><Relationship Id="rId39" Target="slides/slide2.xml" Type="http://schemas.openxmlformats.org/officeDocument/2006/relationships/slide"/><Relationship Id="rId4" Target="theme/theme1.xml" Type="http://schemas.openxmlformats.org/officeDocument/2006/relationships/theme"/><Relationship Id="rId40" Target="slides/slide3.xml" Type="http://schemas.openxmlformats.org/officeDocument/2006/relationships/slide"/><Relationship Id="rId41" Target="slides/slide4.xml" Type="http://schemas.openxmlformats.org/officeDocument/2006/relationships/slide"/><Relationship Id="rId42" Target="slides/slide5.xml" Type="http://schemas.openxmlformats.org/officeDocument/2006/relationships/slide"/><Relationship Id="rId43" Target="slides/slide6.xml" Type="http://schemas.openxmlformats.org/officeDocument/2006/relationships/slide"/><Relationship Id="rId44" Target="slides/slide7.xml" Type="http://schemas.openxmlformats.org/officeDocument/2006/relationships/slide"/><Relationship Id="rId45" Target="slides/slide8.xml" Type="http://schemas.openxmlformats.org/officeDocument/2006/relationships/slide"/><Relationship Id="rId46" Target="slides/slide9.xml" Type="http://schemas.openxmlformats.org/officeDocument/2006/relationships/slide"/><Relationship Id="rId47" Target="slides/slide10.xml" Type="http://schemas.openxmlformats.org/officeDocument/2006/relationships/slide"/><Relationship Id="rId48" Target="slides/slide11.xml" Type="http://schemas.openxmlformats.org/officeDocument/2006/relationships/slide"/><Relationship Id="rId49" Target="slides/slide12.xml" Type="http://schemas.openxmlformats.org/officeDocument/2006/relationships/slide"/><Relationship Id="rId5" Target="tableStyles.xml" Type="http://schemas.openxmlformats.org/officeDocument/2006/relationships/tableStyles"/><Relationship Id="rId50" Target="slides/slide13.xml" Type="http://schemas.openxmlformats.org/officeDocument/2006/relationships/slide"/><Relationship Id="rId51" Target="slides/slide14.xml" Type="http://schemas.openxmlformats.org/officeDocument/2006/relationships/slide"/><Relationship Id="rId52" Target="slides/slide15.xml" Type="http://schemas.openxmlformats.org/officeDocument/2006/relationships/slide"/><Relationship Id="rId53" Target="slides/slide16.xml" Type="http://schemas.openxmlformats.org/officeDocument/2006/relationships/slide"/><Relationship Id="rId54" Target="slides/slide17.xml" Type="http://schemas.openxmlformats.org/officeDocument/2006/relationships/slide"/><Relationship Id="rId55" Target="slides/slide18.xml" Type="http://schemas.openxmlformats.org/officeDocument/2006/relationships/slide"/><Relationship Id="rId56" Target="slides/slide19.xml" Type="http://schemas.openxmlformats.org/officeDocument/2006/relationships/slide"/><Relationship Id="rId57" Target="slides/slide20.xml" Type="http://schemas.openxmlformats.org/officeDocument/2006/relationships/slide"/><Relationship Id="rId58" Target="slides/slide21.xml" Type="http://schemas.openxmlformats.org/officeDocument/2006/relationships/slide"/><Relationship Id="rId59" Target="slides/slide22.xml" Type="http://schemas.openxmlformats.org/officeDocument/2006/relationships/slide"/><Relationship Id="rId6" Target="fonts/font6.fntdata" Type="http://schemas.openxmlformats.org/officeDocument/2006/relationships/font"/><Relationship Id="rId60" Target="slides/slide23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16.pn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17.png" Type="http://schemas.openxmlformats.org/officeDocument/2006/relationships/image"/><Relationship Id="rId4" Target="../media/image18.jpeg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19.pn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0.pn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1.jpeg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2.jpeg" Type="http://schemas.openxmlformats.org/officeDocument/2006/relationships/image"/><Relationship Id="rId4" Target="../media/image23.jpe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4.jpe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5.png" Type="http://schemas.openxmlformats.org/officeDocument/2006/relationships/image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6.jpe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jpeg" Type="http://schemas.openxmlformats.org/officeDocument/2006/relationships/image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4.svg" Type="http://schemas.openxmlformats.org/officeDocument/2006/relationships/image"/><Relationship Id="rId2" Target="../media/image3.png" Type="http://schemas.openxmlformats.org/officeDocument/2006/relationships/image"/><Relationship Id="rId3" Target="../media/image27.png" Type="http://schemas.openxmlformats.org/officeDocument/2006/relationships/image"/><Relationship Id="rId4" Target="../media/image28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31.png" Type="http://schemas.openxmlformats.org/officeDocument/2006/relationships/image"/><Relationship Id="rId8" Target="../media/image32.png" Type="http://schemas.openxmlformats.org/officeDocument/2006/relationships/image"/><Relationship Id="rId9" Target="../media/image33.png" Type="http://schemas.openxmlformats.org/officeDocument/2006/relationships/image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36.png" Type="http://schemas.openxmlformats.org/officeDocument/2006/relationships/image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5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jpe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7.png" Type="http://schemas.openxmlformats.org/officeDocument/2006/relationships/image"/><Relationship Id="rId4" Target="../media/image8.pn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9.pn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12.png" Type="http://schemas.openxmlformats.org/officeDocument/2006/relationships/image"/><Relationship Id="rId4" Target="../media/image13.jpe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14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3000"/>
            </a:blip>
            <a:stretch>
              <a:fillRect l="0" t="-37" r="0" b="-37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0" y="1984161"/>
            <a:ext cx="18288000" cy="4833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Roboto Bold"/>
              </a:rPr>
              <a:t>Эпоха становления российского флота при Петре I</a:t>
            </a:r>
          </a:p>
          <a:p>
            <a:pPr algn="ctr">
              <a:lnSpc>
                <a:spcPts val="12880"/>
              </a:lnSpc>
            </a:pP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57" r="0" b="-3857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2805431"/>
            <a:ext cx="16230600" cy="64528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Open Sans Bold"/>
              </a:rPr>
              <a:t>1703–1704 – Основание Санкт-Петербурга </a:t>
            </a:r>
          </a:p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Open Sans Bold"/>
              </a:rPr>
              <a:t>и Кронштадта</a:t>
            </a:r>
          </a:p>
          <a:p>
            <a:pPr algn="ctr">
              <a:lnSpc>
                <a:spcPts val="12880"/>
              </a:lnSpc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0"/>
            <a:ext cx="12448096" cy="5940841"/>
          </a:xfrm>
          <a:custGeom>
            <a:avLst/>
            <a:gdLst/>
            <a:ahLst/>
            <a:cxnLst/>
            <a:rect r="r" b="b" t="t" l="l"/>
            <a:pathLst>
              <a:path h="5940841" w="12448096">
                <a:moveTo>
                  <a:pt x="0" y="0"/>
                </a:moveTo>
                <a:lnTo>
                  <a:pt x="12448096" y="0"/>
                </a:lnTo>
                <a:lnTo>
                  <a:pt x="12448096" y="5940841"/>
                </a:lnTo>
                <a:lnTo>
                  <a:pt x="0" y="59408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12" t="0" r="-5088" b="-418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6265757"/>
            <a:ext cx="16230600" cy="25748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76"/>
              </a:lnSpc>
              <a:spcBef>
                <a:spcPct val="0"/>
              </a:spcBef>
            </a:pPr>
            <a:r>
              <a:rPr lang="en-US" sz="3626">
                <a:solidFill>
                  <a:srgbClr val="000000"/>
                </a:solidFill>
                <a:latin typeface="Adigiana"/>
              </a:rPr>
              <a:t>16 (27) мая 1703 года по решению Петра I в отвоеванной у шведов Ингерманландии (Ингрии) на Заячьем острове в дельте Невы была возведена крепость Санкт Питербурх. Так же был наречен и заложенный рядом с ней город. Наименования городу и крепости дал царь в честь святого апостола Петра, своего небесного покровителя.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448096" y="28892"/>
            <a:ext cx="6120237" cy="40741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39"/>
              </a:lnSpc>
              <a:spcBef>
                <a:spcPct val="0"/>
              </a:spcBef>
            </a:pPr>
            <a:r>
              <a:rPr lang="en-US" sz="4599">
                <a:solidFill>
                  <a:srgbClr val="000000"/>
                </a:solidFill>
                <a:latin typeface="Adigiana"/>
              </a:rPr>
              <a:t>Картина "Петр I на строительстве Санкт-Петербурга". Художник Георгий Александрович Песис. 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3946022"/>
            <a:ext cx="9619688" cy="6340978"/>
          </a:xfrm>
          <a:custGeom>
            <a:avLst/>
            <a:gdLst/>
            <a:ahLst/>
            <a:cxnLst/>
            <a:rect r="r" b="b" t="t" l="l"/>
            <a:pathLst>
              <a:path h="6340978" w="9619688">
                <a:moveTo>
                  <a:pt x="0" y="0"/>
                </a:moveTo>
                <a:lnTo>
                  <a:pt x="9619688" y="0"/>
                </a:lnTo>
                <a:lnTo>
                  <a:pt x="9619688" y="6340978"/>
                </a:lnTo>
                <a:lnTo>
                  <a:pt x="0" y="6340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619688" y="5143500"/>
            <a:ext cx="8668312" cy="4963873"/>
          </a:xfrm>
          <a:custGeom>
            <a:avLst/>
            <a:gdLst/>
            <a:ahLst/>
            <a:cxnLst/>
            <a:rect r="r" b="b" t="t" l="l"/>
            <a:pathLst>
              <a:path h="4963873" w="8668312">
                <a:moveTo>
                  <a:pt x="0" y="0"/>
                </a:moveTo>
                <a:lnTo>
                  <a:pt x="8668312" y="0"/>
                </a:lnTo>
                <a:lnTo>
                  <a:pt x="8668312" y="4963873"/>
                </a:lnTo>
                <a:lnTo>
                  <a:pt x="0" y="49638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-3536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0" y="-114300"/>
            <a:ext cx="10823231" cy="4228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Adigiana"/>
              </a:rPr>
              <a:t>В момент основания Санкт-Петербурга война со Швецией была еще в самом начале, поэтому важнейшей задачей являлась оборона новопостроенного города с моря. С этой целью за одну зиму 1703–1704 годов на насыпной территории вблизи острова Котлин – на южной кромке фарватера со стороны материка (в северной части залив был слишком мелок для прохода больших судов) – был построен форт.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292062" y="-123825"/>
            <a:ext cx="6995938" cy="39447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5"/>
              </a:lnSpc>
              <a:spcBef>
                <a:spcPct val="0"/>
              </a:spcBef>
            </a:pPr>
            <a:r>
              <a:rPr lang="en-US" sz="3696">
                <a:solidFill>
                  <a:srgbClr val="000000"/>
                </a:solidFill>
                <a:latin typeface="Adigiana"/>
              </a:rPr>
              <a:t>Уже следующей весной шведы, открывая навигацию, обнаружили в заливе, который они еще недавно считали своим, новую крепость, отныне закрывшую им путь к Невской губе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3728635"/>
            <a:ext cx="9894259" cy="6558365"/>
          </a:xfrm>
          <a:custGeom>
            <a:avLst/>
            <a:gdLst/>
            <a:ahLst/>
            <a:cxnLst/>
            <a:rect r="r" b="b" t="t" l="l"/>
            <a:pathLst>
              <a:path h="6558365" w="9894259">
                <a:moveTo>
                  <a:pt x="0" y="0"/>
                </a:moveTo>
                <a:lnTo>
                  <a:pt x="9894259" y="0"/>
                </a:lnTo>
                <a:lnTo>
                  <a:pt x="9894259" y="6558365"/>
                </a:lnTo>
                <a:lnTo>
                  <a:pt x="0" y="65583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6501" r="0" b="-6501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-133350"/>
            <a:ext cx="18055773" cy="2282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76"/>
              </a:lnSpc>
              <a:spcBef>
                <a:spcPct val="0"/>
              </a:spcBef>
            </a:pPr>
            <a:r>
              <a:rPr lang="en-US" sz="4268">
                <a:solidFill>
                  <a:srgbClr val="000000"/>
                </a:solidFill>
                <a:latin typeface="Adigiana"/>
              </a:rPr>
              <a:t>Уже следующей весной шведы, открывая навигацию, обнаружили в заливе, который они еще недавно считали своим, новую крепость, отныне закрывшую им путь к Невской губе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9894259" y="3396366"/>
            <a:ext cx="8393741" cy="65353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07"/>
              </a:lnSpc>
              <a:spcBef>
                <a:spcPct val="0"/>
              </a:spcBef>
            </a:pPr>
            <a:r>
              <a:rPr lang="en-US" sz="4077">
                <a:solidFill>
                  <a:srgbClr val="000000"/>
                </a:solidFill>
                <a:latin typeface="Adigiana"/>
              </a:rPr>
              <a:t>7 (18) мая 1704 года крепость была освящена и названа «Кроншлотом» (голл. Kronslot – «коронный замо́к»). Этот день считается датой основания города Кронштадта. Расположение Кроншлота и его вооружение оказались настолько удачными, что в эпоху парусного флота прорваться мимо него с боем не смог ни один вражеский корабль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27118" y="2742565"/>
            <a:ext cx="10971514" cy="7789477"/>
          </a:xfrm>
          <a:custGeom>
            <a:avLst/>
            <a:gdLst/>
            <a:ahLst/>
            <a:cxnLst/>
            <a:rect r="r" b="b" t="t" l="l"/>
            <a:pathLst>
              <a:path h="7789477" w="10971514">
                <a:moveTo>
                  <a:pt x="0" y="0"/>
                </a:moveTo>
                <a:lnTo>
                  <a:pt x="10971513" y="0"/>
                </a:lnTo>
                <a:lnTo>
                  <a:pt x="10971513" y="7789477"/>
                </a:lnTo>
                <a:lnTo>
                  <a:pt x="0" y="77894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818" r="0" b="-2818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028700" y="914400"/>
            <a:ext cx="16230600" cy="18281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Adigiana"/>
              </a:rPr>
              <a:t>В 1717 году на острове Котлин основали морской госпиталь, а 7 (18) октября 1723 годав торжественной обстановке Петр I произвел закладку крепости Кронштадт. Тогда же и город на острове Котлин был назван Кронштадтом, что означает «коронный город».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1198631" y="3499543"/>
            <a:ext cx="7089369" cy="49363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67"/>
              </a:lnSpc>
              <a:spcBef>
                <a:spcPct val="0"/>
              </a:spcBef>
            </a:pPr>
            <a:r>
              <a:rPr lang="en-US" sz="3977">
                <a:solidFill>
                  <a:srgbClr val="000000"/>
                </a:solidFill>
                <a:latin typeface="Adigiana"/>
              </a:rPr>
              <a:t>С 1720-х Кронштадт стал главным российским военным портом на Балтике. В 1722 году сооружен форт-остров «Цитадель». В 1723–1747 годах построена центральная крепость, окружающая Кронштадт с моря и суши.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6759" r="0" b="-6759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9139238" y="4772342"/>
            <a:ext cx="9525" cy="628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  <a:spcBef>
                <a:spcPct val="0"/>
              </a:spcBef>
            </a:pPr>
          </a:p>
        </p:txBody>
      </p:sp>
      <p:sp>
        <p:nvSpPr>
          <p:cNvPr name="TextBox 4" id="4"/>
          <p:cNvSpPr txBox="true"/>
          <p:nvPr/>
        </p:nvSpPr>
        <p:spPr>
          <a:xfrm rot="0">
            <a:off x="4763" y="2805431"/>
            <a:ext cx="18288000" cy="64528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Open Sans Bold"/>
              </a:rPr>
              <a:t>1714-Гангутское сражение – первая победа русского флота</a:t>
            </a:r>
          </a:p>
          <a:p>
            <a:pPr algn="ctr">
              <a:lnSpc>
                <a:spcPts val="12880"/>
              </a:lnSpc>
            </a:pP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47658" y="3703324"/>
            <a:ext cx="11738729" cy="6583676"/>
          </a:xfrm>
          <a:custGeom>
            <a:avLst/>
            <a:gdLst/>
            <a:ahLst/>
            <a:cxnLst/>
            <a:rect r="r" b="b" t="t" l="l"/>
            <a:pathLst>
              <a:path h="6583676" w="11738729">
                <a:moveTo>
                  <a:pt x="0" y="0"/>
                </a:moveTo>
                <a:lnTo>
                  <a:pt x="11738729" y="0"/>
                </a:lnTo>
                <a:lnTo>
                  <a:pt x="11738729" y="6583676"/>
                </a:lnTo>
                <a:lnTo>
                  <a:pt x="0" y="65836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47" r="0" b="-147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068289" y="1452428"/>
            <a:ext cx="5982243" cy="7243206"/>
          </a:xfrm>
          <a:custGeom>
            <a:avLst/>
            <a:gdLst/>
            <a:ahLst/>
            <a:cxnLst/>
            <a:rect r="r" b="b" t="t" l="l"/>
            <a:pathLst>
              <a:path h="7243206" w="5982243">
                <a:moveTo>
                  <a:pt x="0" y="0"/>
                </a:moveTo>
                <a:lnTo>
                  <a:pt x="5982243" y="0"/>
                </a:lnTo>
                <a:lnTo>
                  <a:pt x="5982243" y="7243205"/>
                </a:lnTo>
                <a:lnTo>
                  <a:pt x="0" y="724320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0" y="904875"/>
            <a:ext cx="11691071" cy="1986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172"/>
              </a:lnSpc>
              <a:spcBef>
                <a:spcPct val="0"/>
              </a:spcBef>
            </a:pPr>
            <a:r>
              <a:rPr lang="en-US" sz="3694">
                <a:solidFill>
                  <a:srgbClr val="000000"/>
                </a:solidFill>
                <a:latin typeface="Adigiana"/>
              </a:rPr>
              <a:t>27 июля (7 августа) 1714 года в сражении у мыса Гангут (ныне полуостров Ханко, Финляндия) одержана первая значимая морская победа в Северной войне.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691071" y="9106535"/>
            <a:ext cx="6359461" cy="11804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"/>
              </a:rPr>
              <a:t>Боголюбов А.П. -  Сражение при Гангуте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2175121"/>
            <a:ext cx="11084382" cy="8111879"/>
          </a:xfrm>
          <a:custGeom>
            <a:avLst/>
            <a:gdLst/>
            <a:ahLst/>
            <a:cxnLst/>
            <a:rect r="r" b="b" t="t" l="l"/>
            <a:pathLst>
              <a:path h="8111879" w="11084382">
                <a:moveTo>
                  <a:pt x="0" y="0"/>
                </a:moveTo>
                <a:lnTo>
                  <a:pt x="11084382" y="0"/>
                </a:lnTo>
                <a:lnTo>
                  <a:pt x="11084382" y="8111879"/>
                </a:lnTo>
                <a:lnTo>
                  <a:pt x="0" y="81118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1084382" y="2051296"/>
            <a:ext cx="7203618" cy="680177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74"/>
              </a:lnSpc>
              <a:spcBef>
                <a:spcPct val="0"/>
              </a:spcBef>
            </a:pPr>
            <a:r>
              <a:rPr lang="en-US" sz="3838">
                <a:solidFill>
                  <a:srgbClr val="000000"/>
                </a:solidFill>
                <a:latin typeface="Adigiana"/>
              </a:rPr>
              <a:t>Русский галерный флот в составе 99 галер и скампавей, при 15 тыс. десанта под командованием генерал-адмирала Ф. М. Апраксина направлялся на укрепление русского гарнизона в г. Або. Путь ему преградил шведский флот (15 линкоров, 3 фрегата, 2 бомбардирских корабля, отряд гребных судов). 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6923495" y="16943"/>
            <a:ext cx="11364505" cy="102522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372"/>
              </a:lnSpc>
              <a:spcBef>
                <a:spcPct val="0"/>
              </a:spcBef>
            </a:pPr>
            <a:r>
              <a:rPr lang="en-US" sz="5266">
                <a:solidFill>
                  <a:srgbClr val="000000"/>
                </a:solidFill>
                <a:latin typeface="Adigiana"/>
              </a:rPr>
              <a:t>Однако при маневрировании обоих флотов русским удалось блокировать шведские корабли в одном из фьордов. На предложение сдаться шведы ответили отказом, после чего командовавший флотом Петр I приказал атаковать противника. Потери шведов составили 361 чел. убитыми и 580 пленными. У русских - 127 убитых и 341 раненый. Это была первая победа молодого русского флота над сильным шведским флотом. 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0" y="178868"/>
            <a:ext cx="6923495" cy="8565717"/>
          </a:xfrm>
          <a:custGeom>
            <a:avLst/>
            <a:gdLst/>
            <a:ahLst/>
            <a:cxnLst/>
            <a:rect r="r" b="b" t="t" l="l"/>
            <a:pathLst>
              <a:path h="8565717" w="6923495">
                <a:moveTo>
                  <a:pt x="0" y="0"/>
                </a:moveTo>
                <a:lnTo>
                  <a:pt x="6923495" y="0"/>
                </a:lnTo>
                <a:lnTo>
                  <a:pt x="6923495" y="8565717"/>
                </a:lnTo>
                <a:lnTo>
                  <a:pt x="0" y="8565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878" t="-2372" r="-1878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418428" y="9144000"/>
            <a:ext cx="4086639" cy="717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Adigiana"/>
              </a:rPr>
              <a:t>Ф. М. Апраксин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0"/>
            <a:ext cx="7934229" cy="10287000"/>
          </a:xfrm>
          <a:custGeom>
            <a:avLst/>
            <a:gdLst/>
            <a:ahLst/>
            <a:cxnLst/>
            <a:rect r="r" b="b" t="t" l="l"/>
            <a:pathLst>
              <a:path h="10287000" w="7934229">
                <a:moveTo>
                  <a:pt x="0" y="0"/>
                </a:moveTo>
                <a:lnTo>
                  <a:pt x="7934229" y="0"/>
                </a:lnTo>
                <a:lnTo>
                  <a:pt x="7934229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6051" t="0" r="-4668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7934229" y="-180975"/>
            <a:ext cx="9839151" cy="10226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54"/>
              </a:lnSpc>
              <a:spcBef>
                <a:spcPct val="0"/>
              </a:spcBef>
            </a:pPr>
            <a:r>
              <a:rPr lang="en-US" sz="5753">
                <a:solidFill>
                  <a:srgbClr val="000000"/>
                </a:solidFill>
                <a:latin typeface="Adigiana"/>
              </a:rPr>
              <a:t>Кульминацией боя стала ожесточенная абордажная схватка, в которой Пётр I участвовал лично, показав подданным пример мужества и героизма. После упорного боя Н. Эреншельд, державший флаг на фрегате «Элефант», сдался. Были захвачены и все его 9 гребных судов.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1409" r="0" b="-21409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1938656"/>
            <a:ext cx="16230600" cy="32048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  <a:spcBef>
                <a:spcPct val="0"/>
              </a:spcBef>
            </a:pPr>
            <a:r>
              <a:rPr lang="en-US" sz="9200">
                <a:solidFill>
                  <a:srgbClr val="000000"/>
                </a:solidFill>
                <a:latin typeface="Roboto"/>
              </a:rPr>
              <a:t>1688 – Пётр обнаруживает ботик в Измайлово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290760" y="3626449"/>
            <a:ext cx="1405347" cy="2385620"/>
          </a:xfrm>
          <a:custGeom>
            <a:avLst/>
            <a:gdLst/>
            <a:ahLst/>
            <a:cxnLst/>
            <a:rect r="r" b="b" t="t" l="l"/>
            <a:pathLst>
              <a:path h="2385620" w="1405347">
                <a:moveTo>
                  <a:pt x="0" y="0"/>
                </a:moveTo>
                <a:lnTo>
                  <a:pt x="1405347" y="0"/>
                </a:lnTo>
                <a:lnTo>
                  <a:pt x="1405347" y="2385620"/>
                </a:lnTo>
                <a:lnTo>
                  <a:pt x="0" y="23856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021590" y="6231812"/>
            <a:ext cx="593121" cy="589414"/>
          </a:xfrm>
          <a:custGeom>
            <a:avLst/>
            <a:gdLst/>
            <a:ahLst/>
            <a:cxnLst/>
            <a:rect r="r" b="b" t="t" l="l"/>
            <a:pathLst>
              <a:path h="589414" w="593121">
                <a:moveTo>
                  <a:pt x="0" y="0"/>
                </a:moveTo>
                <a:lnTo>
                  <a:pt x="593121" y="0"/>
                </a:lnTo>
                <a:lnTo>
                  <a:pt x="593121" y="589414"/>
                </a:lnTo>
                <a:lnTo>
                  <a:pt x="0" y="5894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907661" y="7135551"/>
            <a:ext cx="984510" cy="658391"/>
          </a:xfrm>
          <a:custGeom>
            <a:avLst/>
            <a:gdLst/>
            <a:ahLst/>
            <a:cxnLst/>
            <a:rect r="r" b="b" t="t" l="l"/>
            <a:pathLst>
              <a:path h="658391" w="984510">
                <a:moveTo>
                  <a:pt x="0" y="0"/>
                </a:moveTo>
                <a:lnTo>
                  <a:pt x="984509" y="0"/>
                </a:lnTo>
                <a:lnTo>
                  <a:pt x="984509" y="658391"/>
                </a:lnTo>
                <a:lnTo>
                  <a:pt x="0" y="65839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879917" y="8173624"/>
            <a:ext cx="808295" cy="606221"/>
          </a:xfrm>
          <a:custGeom>
            <a:avLst/>
            <a:gdLst/>
            <a:ahLst/>
            <a:cxnLst/>
            <a:rect r="r" b="b" t="t" l="l"/>
            <a:pathLst>
              <a:path h="606221" w="808295">
                <a:moveTo>
                  <a:pt x="0" y="0"/>
                </a:moveTo>
                <a:lnTo>
                  <a:pt x="808295" y="0"/>
                </a:lnTo>
                <a:lnTo>
                  <a:pt x="808295" y="606221"/>
                </a:lnTo>
                <a:lnTo>
                  <a:pt x="0" y="60622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2907661" y="9095748"/>
            <a:ext cx="780551" cy="645906"/>
          </a:xfrm>
          <a:custGeom>
            <a:avLst/>
            <a:gdLst/>
            <a:ahLst/>
            <a:cxnLst/>
            <a:rect r="r" b="b" t="t" l="l"/>
            <a:pathLst>
              <a:path h="645906" w="780551">
                <a:moveTo>
                  <a:pt x="0" y="0"/>
                </a:moveTo>
                <a:lnTo>
                  <a:pt x="780551" y="0"/>
                </a:lnTo>
                <a:lnTo>
                  <a:pt x="780551" y="645906"/>
                </a:lnTo>
                <a:lnTo>
                  <a:pt x="0" y="64590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5481396" y="1721713"/>
            <a:ext cx="7325207" cy="5194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Aliens and Cow Ultra-Bold"/>
              </a:rPr>
              <a:t>Крупные победы русского флота: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65576" y="2690315"/>
            <a:ext cx="1002770" cy="9361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30"/>
              </a:lnSpc>
            </a:pPr>
            <a:r>
              <a:rPr lang="en-US" sz="5522">
                <a:solidFill>
                  <a:srgbClr val="000000"/>
                </a:solidFill>
                <a:ea typeface="Open Sans"/>
              </a:rPr>
              <a:t>⚔️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068346" y="2907239"/>
            <a:ext cx="953244" cy="530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39"/>
              </a:lnSpc>
            </a:pPr>
            <a:r>
              <a:rPr lang="en-US" sz="3099">
                <a:solidFill>
                  <a:srgbClr val="C2000B"/>
                </a:solidFill>
                <a:latin typeface="Adigiana Extreme"/>
              </a:rPr>
              <a:t>1714 гг.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1049876" y="2907239"/>
            <a:ext cx="1114871" cy="530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39"/>
              </a:lnSpc>
            </a:pPr>
            <a:r>
              <a:rPr lang="en-US" sz="3099">
                <a:solidFill>
                  <a:srgbClr val="C2000B"/>
                </a:solidFill>
                <a:latin typeface="Adigiana Extreme"/>
              </a:rPr>
              <a:t>1720 гг.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0047106" y="2690315"/>
            <a:ext cx="1002770" cy="9361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30"/>
              </a:lnSpc>
            </a:pPr>
            <a:r>
              <a:rPr lang="en-US" sz="5522">
                <a:solidFill>
                  <a:srgbClr val="000000"/>
                </a:solidFill>
                <a:ea typeface="Open Sans"/>
              </a:rPr>
              <a:t>⚔️ 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3183217" y="2907239"/>
            <a:ext cx="3239542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A Day Without Sun Text"/>
              </a:rPr>
              <a:t>— Победа у </a:t>
            </a:r>
            <a:r>
              <a:rPr lang="en-US" sz="2800">
                <a:solidFill>
                  <a:srgbClr val="000000"/>
                </a:solidFill>
                <a:latin typeface="A Day Without Sun Text Bold"/>
              </a:rPr>
              <a:t>мыса Гангут</a:t>
            </a:r>
            <a:r>
              <a:rPr lang="en-US" sz="2800">
                <a:solidFill>
                  <a:srgbClr val="000000"/>
                </a:solidFill>
                <a:latin typeface="A Day Without Sun Text"/>
              </a:rPr>
              <a:t>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2003120" y="2911685"/>
            <a:ext cx="4617037" cy="9861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A Day Without Sun Text"/>
              </a:rPr>
              <a:t>— Разгром шведского флота у </a:t>
            </a:r>
            <a:r>
              <a:rPr lang="en-US" sz="2800">
                <a:solidFill>
                  <a:srgbClr val="000000"/>
                </a:solidFill>
                <a:latin typeface="A Day Without Sun Text Bold"/>
              </a:rPr>
              <a:t>острова Гренгам 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6766247" y="4666297"/>
            <a:ext cx="4755505" cy="8401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799">
                <a:solidFill>
                  <a:srgbClr val="000000"/>
                </a:solidFill>
                <a:latin typeface="Slopes"/>
              </a:rPr>
              <a:t>1721 гг. - Ништадский мир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3688212" y="6173994"/>
            <a:ext cx="13201863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A Day Without Sun Text"/>
              </a:rPr>
              <a:t>Россия получила территории Прибалтики (Лифляндия, Эстляндия, Ингерманландия), часть Карелии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3688212" y="7185982"/>
            <a:ext cx="3636020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A Day Without Sun Text"/>
              </a:rPr>
              <a:t>Выход к </a:t>
            </a:r>
            <a:r>
              <a:rPr lang="en-US" sz="2800">
                <a:solidFill>
                  <a:srgbClr val="EB1F2A"/>
                </a:solidFill>
                <a:latin typeface="A Day Without Sun Text Bold"/>
              </a:rPr>
              <a:t>Балтийскому морю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3688212" y="8197970"/>
            <a:ext cx="11141273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A Day Without Sun Text"/>
              </a:rPr>
              <a:t>Россия обязывается выплатить Швеции </a:t>
            </a:r>
            <a:r>
              <a:rPr lang="en-US" sz="2800">
                <a:solidFill>
                  <a:srgbClr val="000000"/>
                </a:solidFill>
                <a:latin typeface="A Day Without Sun Text Bold"/>
              </a:rPr>
              <a:t>денежную компенсацию</a:t>
            </a:r>
            <a:r>
              <a:rPr lang="en-US" sz="2800">
                <a:solidFill>
                  <a:srgbClr val="000000"/>
                </a:solidFill>
                <a:latin typeface="A Day Without Sun Text"/>
              </a:rPr>
              <a:t> и вернуть </a:t>
            </a:r>
            <a:r>
              <a:rPr lang="en-US" sz="2800">
                <a:solidFill>
                  <a:srgbClr val="000000"/>
                </a:solidFill>
                <a:latin typeface="A Day Without Sun Text Bold"/>
              </a:rPr>
              <a:t>Финляндию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3688212" y="9250800"/>
            <a:ext cx="10493127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A Day Without Sun Text"/>
              </a:rPr>
              <a:t>Петр I принимает титул </a:t>
            </a:r>
            <a:r>
              <a:rPr lang="en-US" sz="2800">
                <a:solidFill>
                  <a:srgbClr val="EB1F2A"/>
                </a:solidFill>
                <a:latin typeface="A Day Without Sun Text Bold"/>
              </a:rPr>
              <a:t>императора</a:t>
            </a:r>
            <a:r>
              <a:rPr lang="en-US" sz="2800">
                <a:solidFill>
                  <a:srgbClr val="000000"/>
                </a:solidFill>
                <a:latin typeface="A Day Without Sun Text"/>
              </a:rPr>
              <a:t>. Российской государство объявлено </a:t>
            </a:r>
            <a:r>
              <a:rPr lang="en-US" sz="2800">
                <a:solidFill>
                  <a:srgbClr val="EB1F2A"/>
                </a:solidFill>
                <a:latin typeface="A Day Without Sun Text Bold"/>
              </a:rPr>
              <a:t>империей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0421" r="0" b="-10421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9139238" y="4864735"/>
            <a:ext cx="9525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20"/>
              </a:lnSpc>
              <a:spcBef>
                <a:spcPct val="0"/>
              </a:spcBef>
            </a:pPr>
          </a:p>
        </p:txBody>
      </p:sp>
      <p:sp>
        <p:nvSpPr>
          <p:cNvPr name="TextBox 4" id="4"/>
          <p:cNvSpPr txBox="true"/>
          <p:nvPr/>
        </p:nvSpPr>
        <p:spPr>
          <a:xfrm rot="0">
            <a:off x="0" y="4274503"/>
            <a:ext cx="18288000" cy="442911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180"/>
              </a:lnSpc>
            </a:pPr>
            <a:r>
              <a:rPr lang="en-US" sz="8700">
                <a:solidFill>
                  <a:srgbClr val="000000"/>
                </a:solidFill>
                <a:latin typeface="Open Sans Bold"/>
              </a:rPr>
              <a:t>1722–1723 – Персидский поход. Создание Каспийского флота</a:t>
            </a:r>
          </a:p>
          <a:p>
            <a:pPr algn="ctr">
              <a:lnSpc>
                <a:spcPts val="10920"/>
              </a:lnSpc>
            </a:pP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0"/>
            <a:ext cx="12763594" cy="10181662"/>
          </a:xfrm>
          <a:custGeom>
            <a:avLst/>
            <a:gdLst/>
            <a:ahLst/>
            <a:cxnLst/>
            <a:rect r="r" b="b" t="t" l="l"/>
            <a:pathLst>
              <a:path h="10181662" w="12763594">
                <a:moveTo>
                  <a:pt x="0" y="0"/>
                </a:moveTo>
                <a:lnTo>
                  <a:pt x="12763594" y="0"/>
                </a:lnTo>
                <a:lnTo>
                  <a:pt x="12763594" y="10181662"/>
                </a:lnTo>
                <a:lnTo>
                  <a:pt x="0" y="101816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822" t="0" r="-6106" b="-4234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2763594" y="-76200"/>
            <a:ext cx="5437050" cy="101945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94"/>
              </a:lnSpc>
              <a:spcBef>
                <a:spcPct val="0"/>
              </a:spcBef>
            </a:pPr>
            <a:r>
              <a:rPr lang="en-US" sz="3639">
                <a:solidFill>
                  <a:srgbClr val="000000"/>
                </a:solidFill>
                <a:latin typeface="Adigiana Extreme"/>
              </a:rPr>
              <a:t>По распоряжению Петра I и при его непосредственном участии в Казанском адмиралтействе было построено около 200 транспортных судов, включая 3 шнявы, 2 гекбота, 1 гукор, 9 шуйтов, 17 тялок, 1 яхту, 7 эверсов, 12 гальотов, 1 струг, 34 ластовых судна, укомплектованных командами общей численностью 6 тыс. человек.</a:t>
            </a:r>
          </a:p>
          <a:p>
            <a:pPr algn="ctr">
              <a:lnSpc>
                <a:spcPts val="5094"/>
              </a:lnSpc>
              <a:spcBef>
                <a:spcPct val="0"/>
              </a:spcBef>
            </a:pPr>
            <a:r>
              <a:rPr lang="en-US" sz="3639">
                <a:solidFill>
                  <a:srgbClr val="000000"/>
                </a:solidFill>
                <a:latin typeface="Adigiana Extreme"/>
              </a:rPr>
              <a:t>18 июля суда под командованием генерал-адмирала графа Ф. М. Апраксина вышли в море.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5322903" y="628459"/>
            <a:ext cx="7642194" cy="6576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01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Adlery Pro"/>
              </a:rPr>
              <a:t>Каспийский</a:t>
            </a:r>
            <a:r>
              <a:rPr lang="en-US" sz="3399">
                <a:solidFill>
                  <a:srgbClr val="000000"/>
                </a:solidFill>
                <a:latin typeface="Adlery Pro"/>
              </a:rPr>
              <a:t> (Персидский) поход (1722-1723)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836783" y="1622561"/>
            <a:ext cx="1519684" cy="628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CB6CE6"/>
                </a:solidFill>
                <a:latin typeface="Adigiana"/>
              </a:rPr>
              <a:t>Причины: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36783" y="4375274"/>
            <a:ext cx="1348991" cy="628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CB6CE6"/>
                </a:solidFill>
                <a:latin typeface="Adigiana"/>
              </a:rPr>
              <a:t>Повод: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36783" y="6938965"/>
            <a:ext cx="943258" cy="628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CB6CE6"/>
                </a:solidFill>
                <a:latin typeface="Adigiana"/>
              </a:rPr>
              <a:t>Итог: 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2185773" y="4512434"/>
            <a:ext cx="9662220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A Day Without Sun Text"/>
              </a:rPr>
              <a:t>Русские купцы подвергались ограблению в азербайджанском городе Шемахе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780041" y="7589807"/>
            <a:ext cx="8511183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A Day Without Sun Text"/>
              </a:rPr>
              <a:t>Россия получила западное и южное побережье Каспийского моря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356467" y="1676347"/>
            <a:ext cx="12628209" cy="19489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04519" indent="-302260" lvl="1">
              <a:lnSpc>
                <a:spcPts val="5263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 Day Without Sun Text"/>
              </a:rPr>
              <a:t>Стремление добиться роли посредника в торговле между Европой и Азией</a:t>
            </a:r>
          </a:p>
          <a:p>
            <a:pPr marL="604519" indent="-302260" lvl="1">
              <a:lnSpc>
                <a:spcPts val="5263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 Day Without Sun Text"/>
              </a:rPr>
              <a:t>Политическая нестабильность в Иране, усиление турецкого влияния</a:t>
            </a:r>
          </a:p>
          <a:p>
            <a:pPr marL="604519" indent="-302260" lvl="1">
              <a:lnSpc>
                <a:spcPts val="5263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 Day Without Sun Text"/>
              </a:rPr>
              <a:t>Обращение грузинского царя Вахтанга VI и католикоса армян с просьбами о заступничестве 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8412" y="5749512"/>
            <a:ext cx="6247805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A Day Without Sun Text Bold"/>
              </a:rPr>
              <a:t>1722 гг.</a:t>
            </a:r>
            <a:r>
              <a:rPr lang="en-US" sz="2799">
                <a:solidFill>
                  <a:srgbClr val="000000"/>
                </a:solidFill>
                <a:latin typeface="A Day Without Sun Text"/>
              </a:rPr>
              <a:t> - захвачены Дербент, Баку, Решт, Шемаха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850143" y="6986590"/>
            <a:ext cx="4324052" cy="5308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339"/>
              </a:lnSpc>
            </a:pPr>
            <a:r>
              <a:rPr lang="en-US" sz="3099">
                <a:solidFill>
                  <a:srgbClr val="C2000B"/>
                </a:solidFill>
                <a:latin typeface="Adigiana Extreme"/>
              </a:rPr>
              <a:t>1723 гг - Петербургский мир.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93855" y="5512585"/>
            <a:ext cx="1002770" cy="9361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30"/>
              </a:lnSpc>
            </a:pPr>
            <a:r>
              <a:rPr lang="en-US" sz="5522">
                <a:solidFill>
                  <a:srgbClr val="000000"/>
                </a:solidFill>
                <a:ea typeface="Open Sans"/>
              </a:rPr>
              <a:t>⚔️ 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04019" y="796608"/>
            <a:ext cx="5392455" cy="7676835"/>
          </a:xfrm>
          <a:custGeom>
            <a:avLst/>
            <a:gdLst/>
            <a:ahLst/>
            <a:cxnLst/>
            <a:rect r="r" b="b" t="t" l="l"/>
            <a:pathLst>
              <a:path h="7676835" w="5392455">
                <a:moveTo>
                  <a:pt x="0" y="0"/>
                </a:moveTo>
                <a:lnTo>
                  <a:pt x="5392455" y="0"/>
                </a:lnTo>
                <a:lnTo>
                  <a:pt x="5392455" y="7676834"/>
                </a:lnTo>
                <a:lnTo>
                  <a:pt x="0" y="76768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491564" y="391160"/>
            <a:ext cx="1425476" cy="7435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39"/>
              </a:lnSpc>
            </a:pPr>
            <a:r>
              <a:rPr lang="en-US" sz="4099">
                <a:solidFill>
                  <a:srgbClr val="000000"/>
                </a:solidFill>
                <a:latin typeface="Adlery Pro"/>
              </a:rPr>
              <a:t>Пётр I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2096587" y="8011751"/>
            <a:ext cx="2607320" cy="8686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799">
                <a:solidFill>
                  <a:srgbClr val="000000"/>
                </a:solidFill>
                <a:latin typeface="Adlery Pro"/>
              </a:rPr>
              <a:t>(1689-1725)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5712582" y="400685"/>
            <a:ext cx="12575418" cy="93545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413"/>
              </a:lnSpc>
            </a:pPr>
            <a:r>
              <a:rPr lang="en-US" sz="5295">
                <a:solidFill>
                  <a:srgbClr val="000000"/>
                </a:solidFill>
                <a:latin typeface="Roboto"/>
              </a:rPr>
              <a:t>После стрелецкого бунта 1682 года и захвата власти царевной Софьей малолетний царь Пётр Алексеевич вместе с матерью, вдовствующей царицей Натальей Кирилловной, был удален из Москвы. Большую часть детства и отрочества будущий российский император провел </a:t>
            </a:r>
          </a:p>
          <a:p>
            <a:pPr algn="ctr">
              <a:lnSpc>
                <a:spcPts val="7413"/>
              </a:lnSpc>
            </a:pPr>
            <a:r>
              <a:rPr lang="en-US" sz="5295">
                <a:solidFill>
                  <a:srgbClr val="000000"/>
                </a:solidFill>
                <a:latin typeface="Roboto"/>
              </a:rPr>
              <a:t>в Измайлово. </a:t>
            </a:r>
          </a:p>
          <a:p>
            <a:pPr algn="ctr">
              <a:lnSpc>
                <a:spcPts val="7413"/>
              </a:lnSpc>
              <a:spcBef>
                <a:spcPct val="0"/>
              </a:spcBef>
            </a:pPr>
            <a:r>
              <a:rPr lang="en-US" sz="5295">
                <a:solidFill>
                  <a:srgbClr val="000000"/>
                </a:solidFill>
                <a:latin typeface="Roboto"/>
              </a:rPr>
              <a:t>. 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3393" y="0"/>
            <a:ext cx="7320535" cy="8988553"/>
          </a:xfrm>
          <a:custGeom>
            <a:avLst/>
            <a:gdLst/>
            <a:ahLst/>
            <a:cxnLst/>
            <a:rect r="r" b="b" t="t" l="l"/>
            <a:pathLst>
              <a:path h="8988553" w="7320535">
                <a:moveTo>
                  <a:pt x="0" y="0"/>
                </a:moveTo>
                <a:lnTo>
                  <a:pt x="7320535" y="0"/>
                </a:lnTo>
                <a:lnTo>
                  <a:pt x="7320535" y="8988553"/>
                </a:lnTo>
                <a:lnTo>
                  <a:pt x="0" y="898855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-586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8160268" y="-95250"/>
            <a:ext cx="10127732" cy="10634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014"/>
              </a:lnSpc>
            </a:pPr>
            <a:r>
              <a:rPr lang="en-US" sz="4296">
                <a:solidFill>
                  <a:srgbClr val="000000"/>
                </a:solidFill>
                <a:latin typeface="Roboto"/>
              </a:rPr>
              <a:t>Летом 1688 года, прогуливаясь с учителем Тиммерманом по территории Измайловского дворца, Пётр  оказался в той ее части, где располагались хозяйственные службы. Там, в одном из амбаров Льняного двора, он обнаружил судно «иноземной работы», вошедшее в отечественную историю как «ботик Петра Великого», «прародитель всего русского флота». Благодаря этой находке юный государь начал изучать морское дело.</a:t>
            </a:r>
          </a:p>
          <a:p>
            <a:pPr algn="ctr">
              <a:lnSpc>
                <a:spcPts val="6014"/>
              </a:lnSpc>
              <a:spcBef>
                <a:spcPct val="0"/>
              </a:spcBef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-153393" y="9025904"/>
            <a:ext cx="7627321" cy="126109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000000"/>
                </a:solidFill>
                <a:latin typeface="Roboto"/>
              </a:rPr>
              <a:t>Прогулка под парусом Петра Первого.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338" t="0" r="-6338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2262978"/>
            <a:ext cx="16230600" cy="48336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  <a:spcBef>
                <a:spcPct val="0"/>
              </a:spcBef>
            </a:pPr>
            <a:r>
              <a:rPr lang="en-US" sz="9200">
                <a:solidFill>
                  <a:srgbClr val="000000"/>
                </a:solidFill>
                <a:latin typeface="Roboto"/>
              </a:rPr>
              <a:t>1695–1696 – Строительство кораблей и судов для Азовского флота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7036" y="0"/>
            <a:ext cx="8869928" cy="6120250"/>
          </a:xfrm>
          <a:custGeom>
            <a:avLst/>
            <a:gdLst/>
            <a:ahLst/>
            <a:cxnLst/>
            <a:rect r="r" b="b" t="t" l="l"/>
            <a:pathLst>
              <a:path h="6120250" w="8869928">
                <a:moveTo>
                  <a:pt x="0" y="0"/>
                </a:moveTo>
                <a:lnTo>
                  <a:pt x="8869928" y="0"/>
                </a:lnTo>
                <a:lnTo>
                  <a:pt x="8869928" y="6120250"/>
                </a:lnTo>
                <a:lnTo>
                  <a:pt x="0" y="612025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281036" y="4024820"/>
            <a:ext cx="9006964" cy="6058341"/>
          </a:xfrm>
          <a:custGeom>
            <a:avLst/>
            <a:gdLst/>
            <a:ahLst/>
            <a:cxnLst/>
            <a:rect r="r" b="b" t="t" l="l"/>
            <a:pathLst>
              <a:path h="6058341" w="9006964">
                <a:moveTo>
                  <a:pt x="0" y="0"/>
                </a:moveTo>
                <a:lnTo>
                  <a:pt x="9006964" y="0"/>
                </a:lnTo>
                <a:lnTo>
                  <a:pt x="9006964" y="6058340"/>
                </a:lnTo>
                <a:lnTo>
                  <a:pt x="0" y="60583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6719" r="0" b="-6719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37036" y="5996425"/>
            <a:ext cx="9144000" cy="29889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879"/>
              </a:lnSpc>
              <a:spcBef>
                <a:spcPct val="0"/>
              </a:spcBef>
            </a:pPr>
            <a:r>
              <a:rPr lang="en-US" sz="4199">
                <a:solidFill>
                  <a:srgbClr val="000000"/>
                </a:solidFill>
                <a:latin typeface="Adigiana"/>
              </a:rPr>
              <a:t>В 1694 году по приказу Петра I в Республике Соединенных провинций (Голландия) была заказана 32-весельная галера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9144000" y="-142875"/>
            <a:ext cx="9144000" cy="41676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34"/>
              </a:lnSpc>
              <a:spcBef>
                <a:spcPct val="0"/>
              </a:spcBef>
            </a:pPr>
            <a:r>
              <a:rPr lang="en-US" sz="4667">
                <a:solidFill>
                  <a:srgbClr val="000000"/>
                </a:solidFill>
                <a:latin typeface="Adigiana"/>
              </a:rPr>
              <a:t>Э</a:t>
            </a:r>
            <a:r>
              <a:rPr lang="en-US" sz="4667">
                <a:solidFill>
                  <a:srgbClr val="000000"/>
                </a:solidFill>
                <a:latin typeface="Adigiana"/>
              </a:rPr>
              <a:t>то гребное судно было взято за образец, по которому зимой 1694–1695 годов было построено 22 галеры для перевозки войска, собранного царем для взятия турецкой крепости Азов.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090031" y="849589"/>
            <a:ext cx="7631127" cy="8587821"/>
          </a:xfrm>
          <a:custGeom>
            <a:avLst/>
            <a:gdLst/>
            <a:ahLst/>
            <a:cxnLst/>
            <a:rect r="r" b="b" t="t" l="l"/>
            <a:pathLst>
              <a:path h="8587821" w="7631127">
                <a:moveTo>
                  <a:pt x="0" y="0"/>
                </a:moveTo>
                <a:lnTo>
                  <a:pt x="7631127" y="0"/>
                </a:lnTo>
                <a:lnTo>
                  <a:pt x="7631127" y="8587822"/>
                </a:lnTo>
                <a:lnTo>
                  <a:pt x="0" y="85878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47311" y="4905820"/>
            <a:ext cx="1065106" cy="937293"/>
          </a:xfrm>
          <a:custGeom>
            <a:avLst/>
            <a:gdLst/>
            <a:ahLst/>
            <a:cxnLst/>
            <a:rect r="r" b="b" t="t" l="l"/>
            <a:pathLst>
              <a:path h="937293" w="1065106">
                <a:moveTo>
                  <a:pt x="0" y="0"/>
                </a:moveTo>
                <a:lnTo>
                  <a:pt x="1065105" y="0"/>
                </a:lnTo>
                <a:lnTo>
                  <a:pt x="1065105" y="937293"/>
                </a:lnTo>
                <a:lnTo>
                  <a:pt x="0" y="93729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028700" y="1670186"/>
            <a:ext cx="9061331" cy="14460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640"/>
              </a:lnSpc>
              <a:spcBef>
                <a:spcPct val="0"/>
              </a:spcBef>
            </a:pPr>
          </a:p>
          <a:p>
            <a:pPr algn="ctr">
              <a:lnSpc>
                <a:spcPts val="3978"/>
              </a:lnSpc>
              <a:spcBef>
                <a:spcPct val="0"/>
              </a:spcBef>
            </a:pPr>
            <a:r>
              <a:rPr lang="en-US" sz="2600">
                <a:solidFill>
                  <a:srgbClr val="000000"/>
                </a:solidFill>
                <a:latin typeface="A Day Without Sun Text"/>
              </a:rPr>
              <a:t>Продолжение начатой правительством  царевны Софьи Алексеевны войны с  Османской империей и Крымом;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836783" y="1622561"/>
            <a:ext cx="1519684" cy="628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CB6CE6"/>
                </a:solidFill>
                <a:latin typeface="Adigiana"/>
              </a:rPr>
              <a:t>Причины: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-1167519" y="3510989"/>
            <a:ext cx="5159871" cy="628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CB6CE6"/>
                </a:solidFill>
                <a:latin typeface="Adigiana"/>
              </a:rPr>
              <a:t>Цель: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907816" y="3647934"/>
            <a:ext cx="8182215" cy="9959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78"/>
              </a:lnSpc>
              <a:spcBef>
                <a:spcPct val="0"/>
              </a:spcBef>
            </a:pPr>
            <a:r>
              <a:rPr lang="en-US" sz="2600">
                <a:solidFill>
                  <a:srgbClr val="000000"/>
                </a:solidFill>
                <a:latin typeface="A Day Without Sun Text"/>
              </a:rPr>
              <a:t>овладеть городом-крепостью Азовом, получить выход к Черному морю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794658" y="628459"/>
            <a:ext cx="4657286" cy="6576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01"/>
              </a:lnSpc>
              <a:spcBef>
                <a:spcPct val="0"/>
              </a:spcBef>
            </a:pPr>
            <a:r>
              <a:rPr lang="en-US" sz="3399">
                <a:solidFill>
                  <a:srgbClr val="000000"/>
                </a:solidFill>
                <a:latin typeface="Adlery Pro"/>
              </a:rPr>
              <a:t>Азовские походы (1695-1696)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49914" y="4886828"/>
            <a:ext cx="8532957" cy="150075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978"/>
              </a:lnSpc>
              <a:spcBef>
                <a:spcPct val="0"/>
              </a:spcBef>
            </a:pPr>
            <a:r>
              <a:rPr lang="en-US" sz="2600">
                <a:solidFill>
                  <a:srgbClr val="A61612"/>
                </a:solidFill>
                <a:latin typeface="A Day Without Sun Text Bold"/>
              </a:rPr>
              <a:t>1695 гг. </a:t>
            </a:r>
            <a:r>
              <a:rPr lang="en-US" sz="2600">
                <a:solidFill>
                  <a:srgbClr val="000000"/>
                </a:solidFill>
                <a:latin typeface="A Day Without Sun Text"/>
              </a:rPr>
              <a:t>- Осада Азова длилась три месяца. </a:t>
            </a:r>
            <a:r>
              <a:rPr lang="en-US" sz="2600" u="sng">
                <a:solidFill>
                  <a:srgbClr val="000000"/>
                </a:solidFill>
                <a:latin typeface="A Day Without Sun Text Bold"/>
              </a:rPr>
              <a:t>Неудача</a:t>
            </a:r>
            <a:r>
              <a:rPr lang="en-US" sz="2600">
                <a:solidFill>
                  <a:srgbClr val="000000"/>
                </a:solidFill>
                <a:latin typeface="A Day Without Sun Text"/>
              </a:rPr>
              <a:t> </a:t>
            </a:r>
          </a:p>
          <a:p>
            <a:pPr algn="l">
              <a:lnSpc>
                <a:spcPts val="3978"/>
              </a:lnSpc>
              <a:spcBef>
                <a:spcPct val="0"/>
              </a:spcBef>
            </a:pPr>
            <a:r>
              <a:rPr lang="en-US" sz="2600">
                <a:solidFill>
                  <a:srgbClr val="A61612"/>
                </a:solidFill>
                <a:latin typeface="A Day Without Sun Text Bold"/>
              </a:rPr>
              <a:t>1696 гг. - </a:t>
            </a:r>
            <a:r>
              <a:rPr lang="en-US" sz="2600">
                <a:solidFill>
                  <a:srgbClr val="000000"/>
                </a:solidFill>
                <a:latin typeface="A Day Without Sun Text"/>
              </a:rPr>
              <a:t>русская армия пришла к  своим прошлогодним окопам и, обновив их,  начала бомбардировку Азова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494792" y="7073342"/>
            <a:ext cx="9298018" cy="251040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561341" indent="-280670" lvl="1">
              <a:lnSpc>
                <a:spcPts val="397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A Day Without Sun Text"/>
              </a:rPr>
              <a:t>Турецкий гарнизон Азова капитулировал.</a:t>
            </a:r>
          </a:p>
          <a:p>
            <a:pPr marL="561341" indent="-280670" lvl="1">
              <a:lnSpc>
                <a:spcPts val="397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A Day Without Sun Text"/>
              </a:rPr>
              <a:t>Азовская кампания на практике продемонстрировала  важность артиллерии и флота для ведения войны</a:t>
            </a:r>
          </a:p>
          <a:p>
            <a:pPr marL="561341" indent="-280670" lvl="1">
              <a:lnSpc>
                <a:spcPts val="397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A Day Without Sun Text"/>
              </a:rPr>
              <a:t>Строительство флота в </a:t>
            </a:r>
            <a:r>
              <a:rPr lang="en-US" sz="2600">
                <a:solidFill>
                  <a:srgbClr val="000000"/>
                </a:solidFill>
                <a:latin typeface="A Day Without Sun Text Bold"/>
              </a:rPr>
              <a:t>Москве</a:t>
            </a:r>
            <a:r>
              <a:rPr lang="en-US" sz="2600">
                <a:solidFill>
                  <a:srgbClr val="000000"/>
                </a:solidFill>
                <a:latin typeface="A Day Without Sun Text"/>
              </a:rPr>
              <a:t> и близ </a:t>
            </a:r>
            <a:r>
              <a:rPr lang="en-US" sz="2600">
                <a:solidFill>
                  <a:srgbClr val="000000"/>
                </a:solidFill>
                <a:latin typeface="A Day Without Sun Text Bold"/>
              </a:rPr>
              <a:t>Воронежа</a:t>
            </a:r>
          </a:p>
          <a:p>
            <a:pPr marL="561341" indent="-280670" lvl="1">
              <a:lnSpc>
                <a:spcPts val="3978"/>
              </a:lnSpc>
              <a:buFont typeface="Arial"/>
              <a:buChar char="•"/>
            </a:pPr>
            <a:r>
              <a:rPr lang="en-US" sz="2600">
                <a:solidFill>
                  <a:srgbClr val="000000"/>
                </a:solidFill>
                <a:latin typeface="A Day Without Sun Text"/>
              </a:rPr>
              <a:t>Строительство крепости - </a:t>
            </a:r>
            <a:r>
              <a:rPr lang="en-US" sz="2600">
                <a:solidFill>
                  <a:srgbClr val="008037"/>
                </a:solidFill>
                <a:latin typeface="A Day Without Sun Text Bold"/>
              </a:rPr>
              <a:t>Таганрог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836783" y="6938965"/>
            <a:ext cx="943258" cy="6280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CB6CE6"/>
                </a:solidFill>
                <a:latin typeface="Adigiana"/>
              </a:rPr>
              <a:t>Итог: 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2183184"/>
            <a:ext cx="7656873" cy="6565853"/>
          </a:xfrm>
          <a:custGeom>
            <a:avLst/>
            <a:gdLst/>
            <a:ahLst/>
            <a:cxnLst/>
            <a:rect r="r" b="b" t="t" l="l"/>
            <a:pathLst>
              <a:path h="6565853" w="7656873">
                <a:moveTo>
                  <a:pt x="0" y="0"/>
                </a:moveTo>
                <a:lnTo>
                  <a:pt x="7656873" y="0"/>
                </a:lnTo>
                <a:lnTo>
                  <a:pt x="7656873" y="6565854"/>
                </a:lnTo>
                <a:lnTo>
                  <a:pt x="0" y="6565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3424" r="-1628" b="-3424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656873" y="5046289"/>
            <a:ext cx="10631127" cy="5143407"/>
          </a:xfrm>
          <a:custGeom>
            <a:avLst/>
            <a:gdLst/>
            <a:ahLst/>
            <a:cxnLst/>
            <a:rect r="r" b="b" t="t" l="l"/>
            <a:pathLst>
              <a:path h="5143407" w="10631127">
                <a:moveTo>
                  <a:pt x="0" y="0"/>
                </a:moveTo>
                <a:lnTo>
                  <a:pt x="10631127" y="0"/>
                </a:lnTo>
                <a:lnTo>
                  <a:pt x="10631127" y="5143407"/>
                </a:lnTo>
                <a:lnTo>
                  <a:pt x="0" y="51434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15981" r="0" b="-2129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7656873" y="77414"/>
            <a:ext cx="10631127" cy="3111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000000"/>
                </a:solidFill>
                <a:latin typeface="Adigiana"/>
              </a:rPr>
              <a:t>Одновременно по указу царя в Воронеже, Козлове, Добром и Сокольске для похода к Азову надлежало построить </a:t>
            </a:r>
          </a:p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000000"/>
                </a:solidFill>
                <a:latin typeface="Adigiana"/>
              </a:rPr>
              <a:t>1300 стругов длиной 12–17 сажень и шириной 2,5–3,5 сажени, 300 лодок, 100 плотов и заготовить инструменты и материалы для строительства каторг и галеасов.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2687446" y="9191625"/>
            <a:ext cx="1140991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Open Sans"/>
              </a:rPr>
              <a:t>Струг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9144000" y="3347982"/>
            <a:ext cx="8115300" cy="14058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459"/>
              </a:lnSpc>
              <a:spcBef>
                <a:spcPct val="0"/>
              </a:spcBef>
            </a:pPr>
            <a:r>
              <a:rPr lang="en-US" sz="3899">
                <a:solidFill>
                  <a:srgbClr val="000000"/>
                </a:solidFill>
                <a:latin typeface="Adigiana"/>
              </a:rPr>
              <a:t>Пётр I принимал непосредственное участие в строительстве кораблей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6726" r="0" b="-8644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404427" y="2434491"/>
            <a:ext cx="15479147" cy="7357302"/>
          </a:xfrm>
          <a:custGeom>
            <a:avLst/>
            <a:gdLst/>
            <a:ahLst/>
            <a:cxnLst/>
            <a:rect r="r" b="b" t="t" l="l"/>
            <a:pathLst>
              <a:path h="7357302" w="15479147">
                <a:moveTo>
                  <a:pt x="0" y="0"/>
                </a:moveTo>
                <a:lnTo>
                  <a:pt x="15479146" y="0"/>
                </a:lnTo>
                <a:lnTo>
                  <a:pt x="15479146" y="7357302"/>
                </a:lnTo>
                <a:lnTo>
                  <a:pt x="0" y="73573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24464" r="0" b="-24464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-101600"/>
            <a:ext cx="18288000" cy="21913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39"/>
              </a:lnSpc>
              <a:spcBef>
                <a:spcPct val="0"/>
              </a:spcBef>
            </a:pPr>
            <a:r>
              <a:rPr lang="en-US" sz="4099">
                <a:solidFill>
                  <a:srgbClr val="000000"/>
                </a:solidFill>
                <a:latin typeface="Adigiana"/>
              </a:rPr>
              <a:t>Строительство стругов в Воронеже было в основном завершено к началу апреля. 2 апреля здесь состоялась торжественная церемония спуска на воду галер «Принципиум», «Святой Марк» и «Святой Матвей».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DAF6oJwwuX8</dc:identifier>
  <dcterms:modified xsi:type="dcterms:W3CDTF">2011-08-01T06:04:30Z</dcterms:modified>
  <cp:revision>1</cp:revision>
  <dc:title>История флота российского от Петра I до атомного ледокола</dc:title>
</cp:coreProperties>
</file>