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81" r:id="rId6"/>
    <p:sldId id="279" r:id="rId7"/>
    <p:sldId id="277" r:id="rId8"/>
    <p:sldId id="260" r:id="rId9"/>
    <p:sldId id="261" r:id="rId10"/>
    <p:sldId id="262" r:id="rId11"/>
    <p:sldId id="263" r:id="rId12"/>
    <p:sldId id="278" r:id="rId13"/>
    <p:sldId id="264" r:id="rId14"/>
    <p:sldId id="265" r:id="rId15"/>
    <p:sldId id="269" r:id="rId16"/>
    <p:sldId id="266" r:id="rId17"/>
    <p:sldId id="267" r:id="rId18"/>
    <p:sldId id="268" r:id="rId19"/>
    <p:sldId id="270" r:id="rId20"/>
    <p:sldId id="280" r:id="rId21"/>
    <p:sldId id="271" r:id="rId22"/>
    <p:sldId id="276" r:id="rId23"/>
    <p:sldId id="273" r:id="rId24"/>
    <p:sldId id="274" r:id="rId25"/>
    <p:sldId id="275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230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FB5A1A-65E0-4766-B526-7ED7634748FF}" type="datetimeFigureOut">
              <a:rPr lang="ru-RU" smtClean="0"/>
              <a:pPr/>
              <a:t>12.03.2022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5F53BB-580C-4BDA-84C7-F75842EFE83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FB5A1A-65E0-4766-B526-7ED7634748FF}" type="datetimeFigureOut">
              <a:rPr lang="ru-RU" smtClean="0"/>
              <a:pPr/>
              <a:t>12.03.2022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5F53BB-580C-4BDA-84C7-F75842EFE83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FB5A1A-65E0-4766-B526-7ED7634748FF}" type="datetimeFigureOut">
              <a:rPr lang="ru-RU" smtClean="0"/>
              <a:pPr/>
              <a:t>12.03.2022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5F53BB-580C-4BDA-84C7-F75842EFE83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FB5A1A-65E0-4766-B526-7ED7634748FF}" type="datetimeFigureOut">
              <a:rPr lang="ru-RU" smtClean="0"/>
              <a:pPr/>
              <a:t>12.03.2022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5F53BB-580C-4BDA-84C7-F75842EFE83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FB5A1A-65E0-4766-B526-7ED7634748FF}" type="datetimeFigureOut">
              <a:rPr lang="ru-RU" smtClean="0"/>
              <a:pPr/>
              <a:t>12.03.2022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5F53BB-580C-4BDA-84C7-F75842EFE83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FB5A1A-65E0-4766-B526-7ED7634748FF}" type="datetimeFigureOut">
              <a:rPr lang="ru-RU" smtClean="0"/>
              <a:pPr/>
              <a:t>12.03.2022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5F53BB-580C-4BDA-84C7-F75842EFE83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FB5A1A-65E0-4766-B526-7ED7634748FF}" type="datetimeFigureOut">
              <a:rPr lang="ru-RU" smtClean="0"/>
              <a:pPr/>
              <a:t>12.03.2022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5F53BB-580C-4BDA-84C7-F75842EFE83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FB5A1A-65E0-4766-B526-7ED7634748FF}" type="datetimeFigureOut">
              <a:rPr lang="ru-RU" smtClean="0"/>
              <a:pPr/>
              <a:t>12.03.2022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5F53BB-580C-4BDA-84C7-F75842EFE83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FB5A1A-65E0-4766-B526-7ED7634748FF}" type="datetimeFigureOut">
              <a:rPr lang="ru-RU" smtClean="0"/>
              <a:pPr/>
              <a:t>12.03.2022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5F53BB-580C-4BDA-84C7-F75842EFE83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FB5A1A-65E0-4766-B526-7ED7634748FF}" type="datetimeFigureOut">
              <a:rPr lang="ru-RU" smtClean="0"/>
              <a:pPr/>
              <a:t>12.03.2022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5F53BB-580C-4BDA-84C7-F75842EFE83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FB5A1A-65E0-4766-B526-7ED7634748FF}" type="datetimeFigureOut">
              <a:rPr lang="ru-RU" smtClean="0"/>
              <a:pPr/>
              <a:t>12.03.2022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5F53BB-580C-4BDA-84C7-F75842EFE83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gi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FB5A1A-65E0-4766-B526-7ED7634748FF}" type="datetimeFigureOut">
              <a:rPr lang="ru-RU" smtClean="0"/>
              <a:pPr/>
              <a:t>12.03.2022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5F53BB-580C-4BDA-84C7-F75842EFE83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youtu.be/0rT87ezKdjo" TargetMode="External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79000"/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1643050"/>
            <a:ext cx="7772400" cy="1470025"/>
          </a:xfrm>
        </p:spPr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</a:rPr>
              <a:t>Космическое путешествие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57290" y="3000372"/>
            <a:ext cx="6400800" cy="1752600"/>
          </a:xfrm>
        </p:spPr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Математика 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2 класс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2021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70000"/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214546" y="928670"/>
            <a:ext cx="5072098" cy="2500330"/>
          </a:xfrm>
        </p:spPr>
        <p:txBody>
          <a:bodyPr/>
          <a:lstStyle/>
          <a:p>
            <a:pPr>
              <a:buNone/>
            </a:pPr>
            <a:r>
              <a:rPr lang="ru-RU" sz="6600" b="1" dirty="0"/>
              <a:t>2 + 3 … 3 + 2  </a:t>
            </a:r>
          </a:p>
          <a:p>
            <a:pPr>
              <a:buNone/>
            </a:pPr>
            <a:r>
              <a:rPr lang="ru-RU" sz="6600" b="1" dirty="0"/>
              <a:t>4 • 2 … 2 • 4 </a:t>
            </a:r>
          </a:p>
          <a:p>
            <a:endParaRPr lang="ru-RU" dirty="0"/>
          </a:p>
        </p:txBody>
      </p:sp>
      <p:pic>
        <p:nvPicPr>
          <p:cNvPr id="4" name="Рисунок 3" descr="скачанные файлы (3)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4942" y="3357562"/>
            <a:ext cx="2212660" cy="27384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80000"/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500166" y="1928802"/>
            <a:ext cx="7115196" cy="285752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600" b="1" dirty="0"/>
              <a:t>Названия носят города и реки,</a:t>
            </a:r>
          </a:p>
          <a:p>
            <a:pPr>
              <a:buNone/>
            </a:pPr>
            <a:r>
              <a:rPr lang="ru-RU" sz="3600" b="1" dirty="0"/>
              <a:t>Вам от рождения фамилия дана.</a:t>
            </a:r>
          </a:p>
          <a:p>
            <a:pPr>
              <a:buNone/>
            </a:pPr>
            <a:r>
              <a:rPr lang="ru-RU" sz="3600" b="1" dirty="0"/>
              <a:t>И каждому числу при умножении</a:t>
            </a:r>
          </a:p>
          <a:p>
            <a:pPr>
              <a:buNone/>
            </a:pPr>
            <a:r>
              <a:rPr lang="ru-RU" sz="3600" b="1" dirty="0"/>
              <a:t>Особенные дали </a:t>
            </a:r>
            <a:r>
              <a:rPr lang="ru-RU" sz="3600" b="1" dirty="0" smtClean="0"/>
              <a:t>имена</a:t>
            </a:r>
            <a:endParaRPr lang="ru-RU" sz="3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70000"/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500042"/>
            <a:ext cx="8229600" cy="1143000"/>
          </a:xfrm>
        </p:spPr>
        <p:txBody>
          <a:bodyPr/>
          <a:lstStyle/>
          <a:p>
            <a:r>
              <a:rPr lang="ru-RU" dirty="0" smtClean="0"/>
              <a:t>Работа по учебнику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428736"/>
            <a:ext cx="8229600" cy="2928958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400" b="1" dirty="0" smtClean="0"/>
              <a:t>Стр. 54</a:t>
            </a:r>
          </a:p>
          <a:p>
            <a:pPr algn="ctr">
              <a:buNone/>
            </a:pPr>
            <a:endParaRPr lang="ru-RU" sz="44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70000"/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928926" y="3857628"/>
            <a:ext cx="271464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4 • 2 = 8</a:t>
            </a:r>
            <a:endParaRPr lang="ru-RU" sz="48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357166"/>
            <a:ext cx="8229600" cy="1143000"/>
          </a:xfrm>
        </p:spPr>
        <p:txBody>
          <a:bodyPr/>
          <a:lstStyle/>
          <a:p>
            <a:r>
              <a:rPr lang="ru-RU" dirty="0" smtClean="0"/>
              <a:t>Компоненты при умножении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71736" y="1142984"/>
            <a:ext cx="5572164" cy="264320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800" b="1" dirty="0" smtClean="0"/>
              <a:t>Множитель  </a:t>
            </a:r>
            <a:r>
              <a:rPr lang="ru-RU" sz="4800" b="1" dirty="0" smtClean="0">
                <a:solidFill>
                  <a:srgbClr val="FF0000"/>
                </a:solidFill>
              </a:rPr>
              <a:t>4</a:t>
            </a:r>
            <a:endParaRPr lang="ru-RU" sz="4800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>
              <a:buNone/>
            </a:pPr>
            <a:r>
              <a:rPr lang="ru-RU" sz="4800" b="1" dirty="0" smtClean="0"/>
              <a:t>Множитель </a:t>
            </a:r>
            <a:r>
              <a:rPr lang="ru-RU" sz="4800" b="1" dirty="0" smtClean="0">
                <a:solidFill>
                  <a:srgbClr val="FF0000"/>
                </a:solidFill>
              </a:rPr>
              <a:t>2</a:t>
            </a:r>
          </a:p>
          <a:p>
            <a:pPr>
              <a:buNone/>
            </a:pPr>
            <a:r>
              <a:rPr lang="ru-RU" sz="4800" b="1" dirty="0" smtClean="0"/>
              <a:t>Произведение</a:t>
            </a:r>
            <a:r>
              <a:rPr lang="ru-RU" sz="4400" b="1" dirty="0" smtClean="0"/>
              <a:t> </a:t>
            </a:r>
            <a:r>
              <a:rPr lang="ru-RU" sz="4400" b="1" dirty="0" smtClean="0">
                <a:solidFill>
                  <a:srgbClr val="FF0000"/>
                </a:solidFill>
              </a:rPr>
              <a:t>8</a:t>
            </a:r>
            <a:endParaRPr lang="ru-RU" sz="4400" b="1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000364" y="3571876"/>
            <a:ext cx="49885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М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786182" y="3571876"/>
            <a:ext cx="49885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М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714876" y="3500438"/>
            <a:ext cx="41069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П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9" name="Правая фигурная скобка 8"/>
          <p:cNvSpPr/>
          <p:nvPr/>
        </p:nvSpPr>
        <p:spPr>
          <a:xfrm rot="5400000">
            <a:off x="3428992" y="3857628"/>
            <a:ext cx="357190" cy="1357322"/>
          </a:xfrm>
          <a:prstGeom prst="rightBrace">
            <a:avLst>
              <a:gd name="adj1" fmla="val 8333"/>
              <a:gd name="adj2" fmla="val 48979"/>
            </a:avLst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>
              <a:ln w="76200">
                <a:solidFill>
                  <a:schemeClr val="tx1"/>
                </a:solidFill>
              </a:ln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428992" y="4714884"/>
            <a:ext cx="41069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П</a:t>
            </a:r>
            <a:endParaRPr lang="ru-RU" sz="28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70000"/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928670"/>
            <a:ext cx="8229600" cy="1143000"/>
          </a:xfrm>
        </p:spPr>
        <p:txBody>
          <a:bodyPr/>
          <a:lstStyle/>
          <a:p>
            <a:r>
              <a:rPr lang="ru-RU" b="1" dirty="0" err="1"/>
              <a:t>Физминутка</a:t>
            </a:r>
            <a:r>
              <a:rPr lang="ru-RU" b="1" dirty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643042" y="3000372"/>
            <a:ext cx="5972188" cy="971544"/>
          </a:xfrm>
        </p:spPr>
        <p:txBody>
          <a:bodyPr/>
          <a:lstStyle/>
          <a:p>
            <a:pPr>
              <a:buNone/>
            </a:pPr>
            <a:r>
              <a:rPr lang="ru-RU" b="1" u="sng" dirty="0">
                <a:hlinkClick r:id="rId3"/>
              </a:rPr>
              <a:t>https://youtu.be/0rT87ezKdjo</a:t>
            </a:r>
            <a:r>
              <a:rPr lang="ru-RU" b="1" dirty="0"/>
              <a:t>  </a:t>
            </a:r>
            <a:endParaRPr lang="ru-RU" dirty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92000"/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b="1" dirty="0" smtClean="0">
                <a:solidFill>
                  <a:schemeClr val="bg1"/>
                </a:solidFill>
              </a:rPr>
              <a:t>Венера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0" y="3718679"/>
            <a:ext cx="9144000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 smtClean="0">
                <a:solidFill>
                  <a:schemeClr val="bg1"/>
                </a:solidFill>
              </a:rPr>
              <a:t>Венеры, которая также была богиней любви и красоты. На Венере стоит ужасная жара. Это самая горячая планета. Температура поднимается, как в печке, и превышает 400 °С.  Конечно, при таких условиях там нет и не может быть воды </a:t>
            </a:r>
            <a:r>
              <a:rPr lang="ru-RU" sz="2000" dirty="0" smtClean="0">
                <a:solidFill>
                  <a:schemeClr val="bg1"/>
                </a:solidFill>
                <a:cs typeface="Times New Roman" pitchFamily="18" charset="0"/>
              </a:rPr>
              <a:t>На Венере сотни тысяч вулканов. И они, конечно, извергаются время от времени. </a:t>
            </a:r>
            <a:r>
              <a:rPr lang="ru-RU" sz="2000" dirty="0" smtClean="0">
                <a:solidFill>
                  <a:schemeClr val="bg1"/>
                </a:solidFill>
              </a:rPr>
              <a:t>Вся Венера окутана плотным слоем облаков, высота этого «одеяла» может достигать 100 км. Облака эти, как полагают, ядовиты, они состоят из капелек серной кислоты. У Венеры нет ни одного спутника. Венера совершает полный оборот вокруг Солнца за 225 земных дней. Все планеты вращаются против часовой стрелки, а Венера - по часовой стрелке. </a:t>
            </a:r>
          </a:p>
          <a:p>
            <a:pPr algn="just"/>
            <a:endParaRPr lang="ru-RU" dirty="0" smtClean="0">
              <a:solidFill>
                <a:schemeClr val="bg1"/>
              </a:solidFill>
            </a:endParaRPr>
          </a:p>
          <a:p>
            <a:endParaRPr lang="ru-RU" dirty="0" smtClean="0">
              <a:solidFill>
                <a:schemeClr val="bg1"/>
              </a:solidFill>
            </a:endParaRPr>
          </a:p>
          <a:p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70000"/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428604"/>
            <a:ext cx="8229600" cy="1143000"/>
          </a:xfrm>
        </p:spPr>
        <p:txBody>
          <a:bodyPr/>
          <a:lstStyle/>
          <a:p>
            <a:r>
              <a:rPr lang="ru-RU" i="1" dirty="0" smtClean="0"/>
              <a:t>Задача 1 </a:t>
            </a:r>
            <a:endParaRPr lang="ru-RU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28662" y="1785926"/>
            <a:ext cx="7515220" cy="3643338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3900" b="1" i="1" dirty="0" smtClean="0"/>
              <a:t>    Дима </a:t>
            </a:r>
            <a:r>
              <a:rPr lang="ru-RU" sz="3900" b="1" i="1" dirty="0"/>
              <a:t>нарисовал в альбоме </a:t>
            </a:r>
            <a:r>
              <a:rPr lang="ru-RU" sz="3900" b="1" i="1" dirty="0" smtClean="0"/>
              <a:t>2 ряда </a:t>
            </a:r>
            <a:r>
              <a:rPr lang="ru-RU" sz="3900" b="1" i="1" dirty="0"/>
              <a:t>звёздочек по 3 </a:t>
            </a:r>
            <a:r>
              <a:rPr lang="ru-RU" sz="3900" b="1" i="1" dirty="0" smtClean="0"/>
              <a:t>звёздочки в каждом ряду. </a:t>
            </a:r>
          </a:p>
          <a:p>
            <a:pPr algn="ctr">
              <a:buNone/>
            </a:pPr>
            <a:r>
              <a:rPr lang="ru-RU" sz="3900" b="1" i="1" dirty="0" smtClean="0"/>
              <a:t>Сколько </a:t>
            </a:r>
            <a:r>
              <a:rPr lang="ru-RU" sz="3900" b="1" i="1" dirty="0"/>
              <a:t>всего звёздочек нарисовал Дима?</a:t>
            </a:r>
            <a:r>
              <a:rPr lang="ru-RU" i="1" dirty="0"/>
              <a:t> 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70000"/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9600" cy="1143000"/>
          </a:xfrm>
        </p:spPr>
        <p:txBody>
          <a:bodyPr/>
          <a:lstStyle/>
          <a:p>
            <a:r>
              <a:rPr lang="ru-RU" i="1" dirty="0" smtClean="0"/>
              <a:t>Задача 2 </a:t>
            </a:r>
            <a:endParaRPr lang="ru-RU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214422"/>
            <a:ext cx="8229600" cy="3286148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b="1" i="1" dirty="0"/>
              <a:t>Космонавт взял в космос 18 тюбиков картофельного пюре и 12 тюбиков мясного пюре. Съел он 20 тюбиков с космической пищей. </a:t>
            </a:r>
            <a:endParaRPr lang="ru-RU" b="1" i="1" dirty="0" smtClean="0"/>
          </a:p>
          <a:p>
            <a:pPr algn="ctr">
              <a:buNone/>
            </a:pPr>
            <a:r>
              <a:rPr lang="ru-RU" b="1" i="1" dirty="0" smtClean="0"/>
              <a:t>Сколько </a:t>
            </a:r>
            <a:r>
              <a:rPr lang="ru-RU" b="1" i="1" dirty="0"/>
              <a:t>тюбиков осталось?</a:t>
            </a:r>
            <a:endParaRPr lang="ru-RU" b="1" dirty="0"/>
          </a:p>
        </p:txBody>
      </p:sp>
      <p:pic>
        <p:nvPicPr>
          <p:cNvPr id="4" name="Рисунок 3" descr="1399808966_2020663480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3330700" y="3527292"/>
            <a:ext cx="2762812" cy="342348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9000" r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Марс 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3071810"/>
            <a:ext cx="9144000" cy="3786190"/>
          </a:xfrm>
        </p:spPr>
        <p:txBody>
          <a:bodyPr>
            <a:normAutofit fontScale="85000" lnSpcReduction="20000"/>
          </a:bodyPr>
          <a:lstStyle/>
          <a:p>
            <a:pPr algn="just"/>
            <a:r>
              <a:rPr lang="ru-RU" dirty="0" smtClean="0">
                <a:solidFill>
                  <a:schemeClr val="bg1"/>
                </a:solidFill>
              </a:rPr>
              <a:t>Полный оборот вокруг Солнца эта планета совершает почти за два земных года. Поэтому наша планета Земля раз в два года догоняет Марс на орбите. В такие моменты, которые называют «противостоянием». У  Марса есть два спутника – Фобос и </a:t>
            </a:r>
            <a:r>
              <a:rPr lang="ru-RU" dirty="0" err="1" smtClean="0">
                <a:solidFill>
                  <a:schemeClr val="bg1"/>
                </a:solidFill>
              </a:rPr>
              <a:t>Деймос</a:t>
            </a:r>
            <a:r>
              <a:rPr lang="ru-RU" dirty="0" smtClean="0">
                <a:solidFill>
                  <a:schemeClr val="bg1"/>
                </a:solidFill>
              </a:rPr>
              <a:t>. Марс – планета, во многом похожая на Землю, но только меньше размером. Безжизненная каменистая планета, по которой гуляют песчаные бури. В </a:t>
            </a:r>
            <a:r>
              <a:rPr lang="ru-RU" dirty="0" err="1" smtClean="0">
                <a:solidFill>
                  <a:schemeClr val="bg1"/>
                </a:solidFill>
              </a:rPr>
              <a:t>атмосферемного</a:t>
            </a:r>
            <a:r>
              <a:rPr lang="ru-RU" dirty="0" smtClean="0">
                <a:solidFill>
                  <a:schemeClr val="bg1"/>
                </a:solidFill>
              </a:rPr>
              <a:t> углекислого газа и совсем мало кислорода. Температура на полюсах достигает минус 100⁰. На Марсе оказались очень высокие горы, бывшие вулканы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70000"/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642918"/>
            <a:ext cx="8229600" cy="1143000"/>
          </a:xfrm>
        </p:spPr>
        <p:txBody>
          <a:bodyPr>
            <a:normAutofit/>
          </a:bodyPr>
          <a:lstStyle/>
          <a:p>
            <a:r>
              <a:rPr lang="ru-RU" dirty="0" smtClean="0"/>
              <a:t>Мини-диктант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70000"/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14480" y="1643050"/>
            <a:ext cx="5900750" cy="2757494"/>
          </a:xfrm>
        </p:spPr>
        <p:txBody>
          <a:bodyPr/>
          <a:lstStyle/>
          <a:p>
            <a:pPr>
              <a:buNone/>
            </a:pPr>
            <a:r>
              <a:rPr lang="ru-RU" b="1" dirty="0"/>
              <a:t>В мире много интересного</a:t>
            </a:r>
          </a:p>
          <a:p>
            <a:pPr>
              <a:buNone/>
            </a:pPr>
            <a:r>
              <a:rPr lang="ru-RU" b="1" dirty="0"/>
              <a:t>Нам порою неизвестного.</a:t>
            </a:r>
          </a:p>
          <a:p>
            <a:pPr>
              <a:buNone/>
            </a:pPr>
            <a:r>
              <a:rPr lang="ru-RU" b="1" dirty="0"/>
              <a:t>Вселенной знаний нет предела.</a:t>
            </a:r>
          </a:p>
          <a:p>
            <a:pPr>
              <a:buNone/>
            </a:pPr>
            <a:r>
              <a:rPr lang="ru-RU" b="1" dirty="0"/>
              <a:t>Так скорей, друзья, за дело!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70000"/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64291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Мини-диктант</a:t>
            </a:r>
            <a:br>
              <a:rPr lang="ru-RU" dirty="0" smtClean="0"/>
            </a:br>
            <a:r>
              <a:rPr lang="ru-RU" dirty="0" smtClean="0"/>
              <a:t>Проверь себя и оцени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143240" y="1928802"/>
            <a:ext cx="3643338" cy="3929090"/>
          </a:xfrm>
        </p:spPr>
        <p:txBody>
          <a:bodyPr>
            <a:normAutofit/>
          </a:bodyPr>
          <a:lstStyle/>
          <a:p>
            <a:pPr lvl="0">
              <a:buNone/>
            </a:pPr>
            <a:r>
              <a:rPr lang="ru-RU" sz="5400" b="1" dirty="0" smtClean="0"/>
              <a:t>9 • 2 = 18</a:t>
            </a:r>
            <a:endParaRPr lang="ru-RU" sz="5400" b="1" dirty="0"/>
          </a:p>
          <a:p>
            <a:pPr lvl="0">
              <a:buNone/>
            </a:pPr>
            <a:r>
              <a:rPr lang="ru-RU" sz="5400" b="1" dirty="0" smtClean="0"/>
              <a:t>2 • 3 = 6</a:t>
            </a:r>
            <a:endParaRPr lang="ru-RU" sz="5400" b="1" dirty="0"/>
          </a:p>
          <a:p>
            <a:pPr lvl="0">
              <a:buNone/>
            </a:pPr>
            <a:r>
              <a:rPr lang="ru-RU" sz="5400" b="1" dirty="0" smtClean="0"/>
              <a:t>1 • 5 = 5</a:t>
            </a:r>
            <a:endParaRPr lang="ru-RU" sz="5400" b="1" dirty="0"/>
          </a:p>
          <a:p>
            <a:pPr lvl="0">
              <a:buNone/>
            </a:pPr>
            <a:r>
              <a:rPr lang="ru-RU" sz="5400" b="1" dirty="0" smtClean="0"/>
              <a:t>0 • 4 = 0</a:t>
            </a:r>
            <a:endParaRPr lang="ru-RU" sz="5400" b="1" dirty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70000"/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35716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Марсово поле в Санкт-Петербурге</a:t>
            </a:r>
            <a:endParaRPr lang="ru-RU" dirty="0"/>
          </a:p>
        </p:txBody>
      </p:sp>
      <p:pic>
        <p:nvPicPr>
          <p:cNvPr id="4" name="Содержимое 3" descr="1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785786" y="1357298"/>
            <a:ext cx="7500990" cy="52279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70000"/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500042"/>
            <a:ext cx="8229600" cy="1143000"/>
          </a:xfrm>
        </p:spPr>
        <p:txBody>
          <a:bodyPr/>
          <a:lstStyle/>
          <a:p>
            <a:r>
              <a:rPr lang="ru-RU" dirty="0" smtClean="0"/>
              <a:t>Марсово поле в Париже</a:t>
            </a:r>
            <a:endParaRPr lang="ru-RU" dirty="0"/>
          </a:p>
        </p:txBody>
      </p:sp>
      <p:pic>
        <p:nvPicPr>
          <p:cNvPr id="4" name="Содержимое 3" descr="champsdemars (17)-tmb-1200x628xfill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428596" y="1785926"/>
            <a:ext cx="8229600" cy="430682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70000"/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500042"/>
            <a:ext cx="8229600" cy="1143000"/>
          </a:xfrm>
        </p:spPr>
        <p:txBody>
          <a:bodyPr/>
          <a:lstStyle/>
          <a:p>
            <a:r>
              <a:rPr lang="ru-RU" dirty="0" smtClean="0"/>
              <a:t>Итог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42976" y="2071678"/>
            <a:ext cx="7072362" cy="3071834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4000" b="1" dirty="0"/>
              <a:t>Из полета возвратились </a:t>
            </a:r>
            <a:endParaRPr lang="ru-RU" sz="4000" dirty="0"/>
          </a:p>
          <a:p>
            <a:pPr algn="ctr">
              <a:buNone/>
            </a:pPr>
            <a:r>
              <a:rPr lang="ru-RU" sz="4000" b="1" dirty="0"/>
              <a:t>Мы на землю приземлились. </a:t>
            </a:r>
            <a:endParaRPr lang="ru-RU" sz="4000" dirty="0"/>
          </a:p>
          <a:p>
            <a:pPr algn="ctr">
              <a:buNone/>
            </a:pPr>
            <a:r>
              <a:rPr lang="ru-RU" sz="4000" b="1" dirty="0"/>
              <a:t>Как слетал ты? Расскажи! </a:t>
            </a:r>
            <a:endParaRPr lang="ru-RU" sz="4000" dirty="0"/>
          </a:p>
          <a:p>
            <a:pPr algn="ctr">
              <a:buNone/>
            </a:pPr>
            <a:r>
              <a:rPr lang="ru-RU" sz="4000" b="1" dirty="0"/>
              <a:t>И звезду всем покажи!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70000"/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428604"/>
            <a:ext cx="8229600" cy="1143000"/>
          </a:xfrm>
        </p:spPr>
        <p:txBody>
          <a:bodyPr/>
          <a:lstStyle/>
          <a:p>
            <a:r>
              <a:rPr lang="ru-RU" dirty="0" smtClean="0"/>
              <a:t>Оцени свою работу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3108" y="1571613"/>
            <a:ext cx="5400684" cy="3357586"/>
          </a:xfrm>
        </p:spPr>
        <p:txBody>
          <a:bodyPr/>
          <a:lstStyle/>
          <a:p>
            <a:pPr lvl="0">
              <a:buNone/>
            </a:pPr>
            <a:r>
              <a:rPr lang="ru-RU" sz="4000" b="1" dirty="0"/>
              <a:t>Справился …</a:t>
            </a:r>
          </a:p>
          <a:p>
            <a:pPr lvl="0">
              <a:buNone/>
            </a:pPr>
            <a:r>
              <a:rPr lang="ru-RU" sz="4000" b="1" dirty="0"/>
              <a:t>Всё решил сам …</a:t>
            </a:r>
          </a:p>
          <a:p>
            <a:pPr lvl="0">
              <a:buNone/>
            </a:pPr>
            <a:r>
              <a:rPr lang="ru-RU" sz="4000" b="1" dirty="0"/>
              <a:t>Решал с помощью …</a:t>
            </a:r>
          </a:p>
          <a:p>
            <a:pPr lvl="0">
              <a:buNone/>
            </a:pPr>
            <a:r>
              <a:rPr lang="ru-RU" sz="4000" b="1" dirty="0"/>
              <a:t>Было трудно …</a:t>
            </a:r>
          </a:p>
          <a:p>
            <a:endParaRPr lang="ru-RU" dirty="0"/>
          </a:p>
        </p:txBody>
      </p:sp>
      <p:sp>
        <p:nvSpPr>
          <p:cNvPr id="5" name="5-конечная звезда 4"/>
          <p:cNvSpPr/>
          <p:nvPr/>
        </p:nvSpPr>
        <p:spPr>
          <a:xfrm>
            <a:off x="5500694" y="3786190"/>
            <a:ext cx="428628" cy="500066"/>
          </a:xfrm>
          <a:prstGeom prst="star5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6" name="5-конечная звезда 5"/>
          <p:cNvSpPr/>
          <p:nvPr/>
        </p:nvSpPr>
        <p:spPr>
          <a:xfrm>
            <a:off x="7215206" y="3000372"/>
            <a:ext cx="428628" cy="500066"/>
          </a:xfrm>
          <a:prstGeom prst="star5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7" name="5-конечная звезда 6"/>
          <p:cNvSpPr/>
          <p:nvPr/>
        </p:nvSpPr>
        <p:spPr>
          <a:xfrm>
            <a:off x="6715140" y="3000372"/>
            <a:ext cx="428628" cy="500066"/>
          </a:xfrm>
          <a:prstGeom prst="star5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8" name="5-конечная звезда 7"/>
          <p:cNvSpPr/>
          <p:nvPr/>
        </p:nvSpPr>
        <p:spPr>
          <a:xfrm>
            <a:off x="6286512" y="2285992"/>
            <a:ext cx="428628" cy="500066"/>
          </a:xfrm>
          <a:prstGeom prst="star5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9" name="5-конечная звезда 8"/>
          <p:cNvSpPr/>
          <p:nvPr/>
        </p:nvSpPr>
        <p:spPr>
          <a:xfrm>
            <a:off x="6786578" y="2285992"/>
            <a:ext cx="428628" cy="500066"/>
          </a:xfrm>
          <a:prstGeom prst="star5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10" name="5-конечная звезда 9"/>
          <p:cNvSpPr/>
          <p:nvPr/>
        </p:nvSpPr>
        <p:spPr>
          <a:xfrm>
            <a:off x="5786446" y="2285992"/>
            <a:ext cx="428628" cy="500066"/>
          </a:xfrm>
          <a:prstGeom prst="star5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13" name="5-конечная звезда 12"/>
          <p:cNvSpPr/>
          <p:nvPr/>
        </p:nvSpPr>
        <p:spPr>
          <a:xfrm>
            <a:off x="5929322" y="1571612"/>
            <a:ext cx="428628" cy="500066"/>
          </a:xfrm>
          <a:prstGeom prst="star5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12" name="5-конечная звезда 11"/>
          <p:cNvSpPr/>
          <p:nvPr/>
        </p:nvSpPr>
        <p:spPr>
          <a:xfrm>
            <a:off x="5429256" y="1571612"/>
            <a:ext cx="428628" cy="500066"/>
          </a:xfrm>
          <a:prstGeom prst="star5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11" name="5-конечная звезда 10"/>
          <p:cNvSpPr/>
          <p:nvPr/>
        </p:nvSpPr>
        <p:spPr>
          <a:xfrm>
            <a:off x="4929190" y="1571612"/>
            <a:ext cx="428628" cy="500066"/>
          </a:xfrm>
          <a:prstGeom prst="star5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71000"/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857232"/>
            <a:ext cx="8229600" cy="1143000"/>
          </a:xfrm>
        </p:spPr>
        <p:txBody>
          <a:bodyPr/>
          <a:lstStyle/>
          <a:p>
            <a:r>
              <a:rPr lang="ru-RU" dirty="0"/>
              <a:t>До новых встреч, ребята!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571743"/>
            <a:ext cx="8229600" cy="1357323"/>
          </a:xfrm>
        </p:spPr>
        <p:txBody>
          <a:bodyPr/>
          <a:lstStyle/>
          <a:p>
            <a:pPr algn="ctr">
              <a:buNone/>
            </a:pPr>
            <a:r>
              <a:rPr lang="ru-RU" dirty="0" smtClean="0"/>
              <a:t>Спасибо за внимание!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70000"/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/>
              <a:t>«Дружба</a:t>
            </a:r>
            <a:r>
              <a:rPr lang="ru-RU" b="1" dirty="0" smtClean="0"/>
              <a:t>»</a:t>
            </a:r>
            <a:endParaRPr lang="ru-RU" b="1" dirty="0"/>
          </a:p>
        </p:txBody>
      </p:sp>
      <p:pic>
        <p:nvPicPr>
          <p:cNvPr id="4" name="Содержимое 3" descr="kosmicheskaja-raketa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500298" y="1500174"/>
            <a:ext cx="3895737" cy="389573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71000"/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2214546" y="714356"/>
            <a:ext cx="4630242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80975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16 марта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180975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</a:t>
            </a:r>
            <a:r>
              <a:rPr kumimoji="0" lang="ru-RU" sz="3600" b="1" i="1" u="sng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</a:t>
            </a:r>
            <a:r>
              <a:rPr kumimoji="0" lang="ru-RU" sz="36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смич</a:t>
            </a:r>
            <a:r>
              <a:rPr kumimoji="0" lang="ru-RU" sz="36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е</a:t>
            </a:r>
            <a:r>
              <a:rPr kumimoji="0" lang="ru-RU" sz="36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ская р</a:t>
            </a:r>
            <a:r>
              <a:rPr kumimoji="0" lang="ru-RU" sz="3600" b="1" i="1" u="sng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</a:t>
            </a:r>
            <a:r>
              <a:rPr kumimoji="0" lang="ru-RU" sz="36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бота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71000"/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2910" y="2071679"/>
            <a:ext cx="8186766" cy="128588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i="1" dirty="0"/>
              <a:t>1 2 3 4 5 6 7 8 9 10 11 12 13 14 15 16 17 18 19.</a:t>
            </a:r>
            <a:endParaRPr lang="ru-RU" dirty="0"/>
          </a:p>
          <a:p>
            <a:pPr>
              <a:buNone/>
            </a:pPr>
            <a:endParaRPr lang="ru-RU" b="1" i="1" dirty="0" smtClean="0"/>
          </a:p>
        </p:txBody>
      </p:sp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2214546" y="714356"/>
            <a:ext cx="4630242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80975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16 марта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180975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</a:t>
            </a:r>
            <a:r>
              <a:rPr kumimoji="0" lang="ru-RU" sz="3600" b="1" i="1" u="sng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</a:t>
            </a:r>
            <a:r>
              <a:rPr kumimoji="0" lang="ru-RU" sz="36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смич</a:t>
            </a:r>
            <a:r>
              <a:rPr kumimoji="0" lang="ru-RU" sz="36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е</a:t>
            </a:r>
            <a:r>
              <a:rPr kumimoji="0" lang="ru-RU" sz="36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ская р</a:t>
            </a:r>
            <a:r>
              <a:rPr kumimoji="0" lang="ru-RU" sz="3600" b="1" i="1" u="sng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</a:t>
            </a:r>
            <a:r>
              <a:rPr kumimoji="0" lang="ru-RU" sz="36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бота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r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20749891">
            <a:off x="443313" y="2632862"/>
            <a:ext cx="822960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ru-RU" dirty="0" smtClean="0">
                <a:solidFill>
                  <a:schemeClr val="bg1"/>
                </a:solidFill>
              </a:rPr>
              <a:t>Созвездие Большой Медведицы</a:t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dirty="0" smtClean="0">
                <a:solidFill>
                  <a:schemeClr val="bg1"/>
                </a:solidFill>
              </a:rPr>
              <a:t>и Малой Медведицы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25000" r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dirty="0" smtClean="0">
                <a:solidFill>
                  <a:schemeClr val="bg1"/>
                </a:solidFill>
              </a:rPr>
              <a:t>Млечный Путь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bg1"/>
                </a:solidFill>
              </a:rPr>
              <a:t>Устный счет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00100" y="1428736"/>
            <a:ext cx="7400948" cy="4000528"/>
          </a:xfrm>
        </p:spPr>
        <p:txBody>
          <a:bodyPr/>
          <a:lstStyle/>
          <a:p>
            <a:pPr>
              <a:buNone/>
            </a:pPr>
            <a:r>
              <a:rPr lang="ru-RU" sz="6600" b="1" dirty="0">
                <a:solidFill>
                  <a:schemeClr val="bg1"/>
                </a:solidFill>
              </a:rPr>
              <a:t>4 + 4 + 4 + 4 </a:t>
            </a:r>
            <a:r>
              <a:rPr lang="ru-RU" sz="6600" b="1" dirty="0" smtClean="0">
                <a:solidFill>
                  <a:schemeClr val="bg1"/>
                </a:solidFill>
              </a:rPr>
              <a:t>=</a:t>
            </a:r>
            <a:endParaRPr lang="ru-RU" sz="6600" dirty="0">
              <a:solidFill>
                <a:schemeClr val="bg1"/>
              </a:solidFill>
            </a:endParaRPr>
          </a:p>
          <a:p>
            <a:pPr>
              <a:buNone/>
            </a:pPr>
            <a:r>
              <a:rPr lang="ru-RU" sz="6600" b="1" dirty="0">
                <a:solidFill>
                  <a:schemeClr val="bg1"/>
                </a:solidFill>
              </a:rPr>
              <a:t>3 + 3 + 3 + 3 + 3 + 3 </a:t>
            </a:r>
            <a:r>
              <a:rPr lang="ru-RU" sz="6600" b="1" dirty="0" smtClean="0">
                <a:solidFill>
                  <a:schemeClr val="bg1"/>
                </a:solidFill>
              </a:rPr>
              <a:t>=</a:t>
            </a:r>
            <a:endParaRPr lang="ru-RU" sz="6600" dirty="0">
              <a:solidFill>
                <a:schemeClr val="bg1"/>
              </a:solidFill>
            </a:endParaRPr>
          </a:p>
          <a:p>
            <a:pPr>
              <a:buNone/>
            </a:pPr>
            <a:r>
              <a:rPr lang="ru-RU" sz="6600" b="1" dirty="0">
                <a:solidFill>
                  <a:schemeClr val="bg1"/>
                </a:solidFill>
              </a:rPr>
              <a:t>5 + 5 + 5 + 5 + 5 </a:t>
            </a:r>
            <a:r>
              <a:rPr lang="ru-RU" sz="6600" b="1" dirty="0" smtClean="0">
                <a:solidFill>
                  <a:schemeClr val="bg1"/>
                </a:solidFill>
              </a:rPr>
              <a:t>=</a:t>
            </a:r>
            <a:endParaRPr lang="ru-RU" sz="6600" dirty="0">
              <a:solidFill>
                <a:schemeClr val="bg1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92000"/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bg1"/>
                </a:solidFill>
              </a:rPr>
              <a:t>Луна</a:t>
            </a:r>
            <a:r>
              <a:rPr lang="ru-RU" b="1" dirty="0" smtClean="0"/>
              <a:t> </a:t>
            </a:r>
            <a:endParaRPr lang="ru-RU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57158" y="3429000"/>
            <a:ext cx="8358214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Луна — верная спутница Земли, ее ближайшая соседка в космосе</a:t>
            </a:r>
          </a:p>
          <a:p>
            <a:pPr algn="just"/>
            <a:r>
              <a:rPr lang="ru-RU" dirty="0" smtClean="0">
                <a:solidFill>
                  <a:schemeClr val="bg1"/>
                </a:solidFill>
              </a:rPr>
              <a:t>Луна меньше Земли в четыре раза. Так происходит оттого, что Луна находится ближе к Земле. Поверхность нашего спутника холодная и темная. Луна не све­тится сама, она, как зеркало, лишь отражает падающие на нее сол­нечные лучи. На каменистой поверхности спутника много впадин и глубоких ям. Их называют </a:t>
            </a:r>
            <a:r>
              <a:rPr lang="ru-RU" i="1" dirty="0" smtClean="0">
                <a:solidFill>
                  <a:schemeClr val="bg1"/>
                </a:solidFill>
              </a:rPr>
              <a:t>кратерами</a:t>
            </a:r>
            <a:r>
              <a:rPr lang="ru-RU" dirty="0" smtClean="0">
                <a:solidFill>
                  <a:schemeClr val="bg1"/>
                </a:solidFill>
              </a:rPr>
              <a:t>. Кратеры появляются, когда на Луну из космоса падают огромные каменные и ледяные метеориты. А у нашей соседки Луны атмосферы нет. Воды на нашем спутнике тоже нет, поэтому Луна безжизненна. Ведь растениям и животным необходимы воздух, вода и тепло. Луна светит не собственным, а отраженным светом МЫ видим Луну потому, что ее освещают солнечные лучи. Луна вращается вокруг Земли.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385</TotalTime>
  <Words>571</Words>
  <Application>Microsoft Office PowerPoint</Application>
  <PresentationFormat>Экран (4:3)</PresentationFormat>
  <Paragraphs>73</Paragraphs>
  <Slides>25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Тема Office</vt:lpstr>
      <vt:lpstr>Космическое путешествие</vt:lpstr>
      <vt:lpstr>Слайд 2</vt:lpstr>
      <vt:lpstr>«Дружба»</vt:lpstr>
      <vt:lpstr>16 марта Космическая работа</vt:lpstr>
      <vt:lpstr>16 марта Космическая работа</vt:lpstr>
      <vt:lpstr>Созвездие Большой Медведицы и Малой Медведицы</vt:lpstr>
      <vt:lpstr>Млечный Путь</vt:lpstr>
      <vt:lpstr>Устный счет</vt:lpstr>
      <vt:lpstr>Луна </vt:lpstr>
      <vt:lpstr>Слайд 10</vt:lpstr>
      <vt:lpstr>Слайд 11</vt:lpstr>
      <vt:lpstr>Работа по учебнику</vt:lpstr>
      <vt:lpstr>Компоненты при умножении</vt:lpstr>
      <vt:lpstr>Физминутка </vt:lpstr>
      <vt:lpstr>Венера </vt:lpstr>
      <vt:lpstr>Задача 1 </vt:lpstr>
      <vt:lpstr>Задача 2 </vt:lpstr>
      <vt:lpstr>Марс </vt:lpstr>
      <vt:lpstr>Мини-диктант</vt:lpstr>
      <vt:lpstr>Мини-диктант Проверь себя и оцени </vt:lpstr>
      <vt:lpstr>Марсово поле в Санкт-Петербурге</vt:lpstr>
      <vt:lpstr>Марсово поле в Париже</vt:lpstr>
      <vt:lpstr>Итог </vt:lpstr>
      <vt:lpstr>Оцени свою работу</vt:lpstr>
      <vt:lpstr>До новых встреч, ребята!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Космическое путешествие</dc:title>
  <dc:creator>User</dc:creator>
  <cp:lastModifiedBy>User</cp:lastModifiedBy>
  <cp:revision>45</cp:revision>
  <dcterms:created xsi:type="dcterms:W3CDTF">2021-03-12T19:54:09Z</dcterms:created>
  <dcterms:modified xsi:type="dcterms:W3CDTF">2022-03-12T09:37:08Z</dcterms:modified>
</cp:coreProperties>
</file>