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8" r:id="rId3"/>
    <p:sldId id="262" r:id="rId4"/>
    <p:sldId id="257" r:id="rId5"/>
    <p:sldId id="263" r:id="rId6"/>
    <p:sldId id="268" r:id="rId7"/>
    <p:sldId id="270" r:id="rId8"/>
    <p:sldId id="269" r:id="rId9"/>
    <p:sldId id="271" r:id="rId10"/>
    <p:sldId id="272" r:id="rId11"/>
    <p:sldId id="273" r:id="rId12"/>
    <p:sldId id="274" r:id="rId13"/>
    <p:sldId id="275" r:id="rId14"/>
    <p:sldId id="278" r:id="rId15"/>
    <p:sldId id="279" r:id="rId16"/>
    <p:sldId id="276" r:id="rId17"/>
    <p:sldId id="26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Наталья" initials="Н" lastIdx="0" clrIdx="0">
    <p:extLst>
      <p:ext uri="{19B8F6BF-5375-455C-9EA6-DF929625EA0E}">
        <p15:presenceInfo xmlns:p15="http://schemas.microsoft.com/office/powerpoint/2012/main" userId="Наталья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>
      <p:cViewPr varScale="1">
        <p:scale>
          <a:sx n="54" d="100"/>
          <a:sy n="54" d="100"/>
        </p:scale>
        <p:origin x="1190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C02491-B8B8-4076-9ED1-ABC6EC717BCE}" type="datetimeFigureOut">
              <a:rPr lang="ru-RU" smtClean="0"/>
              <a:t>05.11.2023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17F3C9-310B-470F-B35D-973E92FC2C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6006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7F3C9-310B-470F-B35D-973E92FC2CD2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6046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7F3C9-310B-470F-B35D-973E92FC2CD2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38454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17F3C9-310B-470F-B35D-973E92FC2CD2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1650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slideLayout" Target="../slideLayouts/slideLayout7.xml"/><Relationship Id="rId7" Type="http://schemas.openxmlformats.org/officeDocument/2006/relationships/slide" Target="slide1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4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gif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gif"/><Relationship Id="rId5" Type="http://schemas.openxmlformats.org/officeDocument/2006/relationships/slide" Target="slide12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gif"/><Relationship Id="rId5" Type="http://schemas.openxmlformats.org/officeDocument/2006/relationships/slide" Target="slide12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gif"/><Relationship Id="rId5" Type="http://schemas.openxmlformats.org/officeDocument/2006/relationships/slide" Target="slide16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gif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sever.foma.ru/kak-nashi-predki-delali-lnjanuju-tkan-ot-polja-do-holsta/?ysclid=loiw0hzdwk920036067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mishka-knizhka.ru/rasskazy-dlya-detej/rasskazy-ushinskogo/kak-rubashka-v-pole-vyrosla/?ysclid=lokcup5cl7970517022" TargetMode="External"/><Relationship Id="rId4" Type="http://schemas.openxmlformats.org/officeDocument/2006/relationships/hyperlink" Target="https://sever.foma.ru/poseesh-len-pozhnesh-zoloto-posmotrite-skolko-vsego-delali-iz-dolgunca-na-russkom-severe/?ysclid=loe4g8sgx0621688116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slide" Target="slide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gif"/><Relationship Id="rId5" Type="http://schemas.openxmlformats.org/officeDocument/2006/relationships/slide" Target="slide4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image" Target="../media/image7.jp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image" Target="../media/image9.jp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image" Target="../media/image3.png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7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gif"/><Relationship Id="rId5" Type="http://schemas.openxmlformats.org/officeDocument/2006/relationships/slide" Target="slide10.xml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53" r="1"/>
          <a:stretch/>
        </p:blipFill>
        <p:spPr bwMode="auto">
          <a:xfrm>
            <a:off x="-15240" y="0"/>
            <a:ext cx="915924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5616" y="260648"/>
            <a:ext cx="7848872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учреждение дополнительного образования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юных техников» г. Ухты</a:t>
            </a:r>
          </a:p>
          <a:p>
            <a:pPr algn="ctr"/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Открытый дистанционный конкурс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«Моя презентация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Номинация: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риобщение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к культурному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наследию.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«Как ткани ткут и нити прядут»</a:t>
            </a:r>
          </a:p>
          <a:p>
            <a:pPr algn="ctr"/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Автор- составитель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Куликова Наталья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Васильевна-педагог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дополнительного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  <a:endParaRPr lang="en-US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Ухта </a:t>
            </a:r>
            <a:r>
              <a:rPr lang="en-US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328630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74" r="1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31840" y="908720"/>
            <a:ext cx="5904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i="1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6364292" y="6061478"/>
            <a:ext cx="1340564" cy="700315"/>
          </a:xfrm>
          <a:prstGeom prst="rightArrow">
            <a:avLst>
              <a:gd name="adj1" fmla="val 50000"/>
              <a:gd name="adj2" fmla="val 30294"/>
            </a:avLst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Жми  сюда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22" r="23089"/>
          <a:stretch/>
        </p:blipFill>
        <p:spPr>
          <a:xfrm>
            <a:off x="350622" y="3714747"/>
            <a:ext cx="1731816" cy="2996952"/>
          </a:xfrm>
          <a:prstGeom prst="rect">
            <a:avLst/>
          </a:prstGeom>
        </p:spPr>
      </p:pic>
      <p:pic>
        <p:nvPicPr>
          <p:cNvPr id="5" name="InShot_20231104_202634956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160888" y="188640"/>
            <a:ext cx="6515568" cy="5544851"/>
          </a:xfrm>
          <a:prstGeom prst="rect">
            <a:avLst/>
          </a:prstGeom>
          <a:ln>
            <a:noFill/>
          </a:ln>
          <a:effectLst/>
          <a:scene3d>
            <a:camera prst="orthographicFront"/>
            <a:lightRig rig="balanced" dir="t"/>
          </a:scene3d>
          <a:sp3d prstMaterial="softEdge">
            <a:bevelT w="203200" h="101600" prst="cross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7956376" y="5837278"/>
            <a:ext cx="1080120" cy="9169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505" y="5987301"/>
            <a:ext cx="839861" cy="701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3494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8293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74" r="1"/>
          <a:stretch/>
        </p:blipFill>
        <p:spPr bwMode="auto">
          <a:xfrm>
            <a:off x="12968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31840" y="908720"/>
            <a:ext cx="5904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i="1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22" r="23089"/>
          <a:stretch/>
        </p:blipFill>
        <p:spPr>
          <a:xfrm>
            <a:off x="683568" y="1669443"/>
            <a:ext cx="1731816" cy="2996952"/>
          </a:xfrm>
          <a:prstGeom prst="rect">
            <a:avLst/>
          </a:prstGeom>
        </p:spPr>
      </p:pic>
      <p:sp>
        <p:nvSpPr>
          <p:cNvPr id="8" name="Прямоугольная выноска 7"/>
          <p:cNvSpPr/>
          <p:nvPr/>
        </p:nvSpPr>
        <p:spPr>
          <a:xfrm>
            <a:off x="2791732" y="1052736"/>
            <a:ext cx="5952603" cy="4752528"/>
          </a:xfrm>
          <a:prstGeom prst="wedgeRectCallout">
            <a:avLst>
              <a:gd name="adj1" fmla="val -58385"/>
              <a:gd name="adj2" fmla="val -585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31817" y="1636637"/>
            <a:ext cx="571251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и закончилось наше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путешествие,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узнали много нового.  Я и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оя помощница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Ясно-солнышко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подготовили для вас, мои рукодельницы, задания, чтобы проверить, хорошо ли вы слушали. 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368001" y="3889702"/>
            <a:ext cx="1224136" cy="95495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0138" y="3985631"/>
            <a:ext cx="839861" cy="701910"/>
          </a:xfrm>
          <a:prstGeom prst="rect">
            <a:avLst/>
          </a:prstGeom>
        </p:spPr>
      </p:pic>
      <p:sp>
        <p:nvSpPr>
          <p:cNvPr id="11" name="Стрелка вправо 10"/>
          <p:cNvSpPr/>
          <p:nvPr/>
        </p:nvSpPr>
        <p:spPr>
          <a:xfrm>
            <a:off x="5939550" y="3985631"/>
            <a:ext cx="1340564" cy="700315"/>
          </a:xfrm>
          <a:prstGeom prst="rightArrow">
            <a:avLst>
              <a:gd name="adj1" fmla="val 50000"/>
              <a:gd name="adj2" fmla="val 30294"/>
            </a:avLst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Жми  сюда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78872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74" r="1"/>
          <a:stretch/>
        </p:blipFill>
        <p:spPr bwMode="auto">
          <a:xfrm>
            <a:off x="33968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31840" y="908720"/>
            <a:ext cx="5904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i="1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22" r="23089"/>
          <a:stretch/>
        </p:blipFill>
        <p:spPr>
          <a:xfrm>
            <a:off x="764709" y="570652"/>
            <a:ext cx="1731816" cy="2996952"/>
          </a:xfrm>
          <a:prstGeom prst="rect">
            <a:avLst/>
          </a:prstGeom>
        </p:spPr>
      </p:pic>
      <p:sp>
        <p:nvSpPr>
          <p:cNvPr id="8" name="Прямоугольная выноска 7"/>
          <p:cNvSpPr/>
          <p:nvPr/>
        </p:nvSpPr>
        <p:spPr>
          <a:xfrm>
            <a:off x="2688434" y="280103"/>
            <a:ext cx="5952603" cy="1479387"/>
          </a:xfrm>
          <a:prstGeom prst="wedgeRectCallout">
            <a:avLst>
              <a:gd name="adj1" fmla="val -55825"/>
              <a:gd name="adj2" fmla="val 89836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63994" y="570652"/>
            <a:ext cx="57125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 что готовы к выполнению заданий?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Приступаем.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2717271" y="2301997"/>
            <a:ext cx="5534619" cy="1115070"/>
          </a:xfrm>
          <a:prstGeom prst="flowChartAlternateProcess">
            <a:avLst/>
          </a:prstGeom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Задание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2717270" y="3768899"/>
            <a:ext cx="5534619" cy="1115070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Задание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Блок-схема: альтернативный процесс 14"/>
          <p:cNvSpPr/>
          <p:nvPr/>
        </p:nvSpPr>
        <p:spPr>
          <a:xfrm>
            <a:off x="2717269" y="5313449"/>
            <a:ext cx="5534619" cy="1115070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Задание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372645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74" r="1"/>
          <a:stretch/>
        </p:blipFill>
        <p:spPr bwMode="auto">
          <a:xfrm>
            <a:off x="0" y="-8776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31840" y="908720"/>
            <a:ext cx="5904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i="1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22" r="23089"/>
          <a:stretch/>
        </p:blipFill>
        <p:spPr>
          <a:xfrm>
            <a:off x="777772" y="374624"/>
            <a:ext cx="1731816" cy="299695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689651" y="5784046"/>
            <a:ext cx="1224136" cy="95495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788" y="5900291"/>
            <a:ext cx="839861" cy="701910"/>
          </a:xfrm>
          <a:prstGeom prst="rect">
            <a:avLst/>
          </a:prstGeom>
        </p:spPr>
      </p:pic>
      <p:sp>
        <p:nvSpPr>
          <p:cNvPr id="11" name="Стрелка вправо 10"/>
          <p:cNvSpPr/>
          <p:nvPr/>
        </p:nvSpPr>
        <p:spPr>
          <a:xfrm>
            <a:off x="5466536" y="5771498"/>
            <a:ext cx="2064686" cy="954951"/>
          </a:xfrm>
          <a:prstGeom prst="rightArrow">
            <a:avLst>
              <a:gd name="adj1" fmla="val 50000"/>
              <a:gd name="adj2" fmla="val 30294"/>
            </a:avLst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Вернуться к заданиям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568615" y="2189284"/>
            <a:ext cx="3312368" cy="9144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Лен-плавунец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1651320" y="3474967"/>
            <a:ext cx="3312368" cy="9144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Лен-стригунец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75225" y="4844544"/>
            <a:ext cx="3152326" cy="9144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Лен-долгунец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Овальная выноска 12"/>
          <p:cNvSpPr/>
          <p:nvPr/>
        </p:nvSpPr>
        <p:spPr>
          <a:xfrm>
            <a:off x="3040319" y="188640"/>
            <a:ext cx="5681329" cy="1652083"/>
          </a:xfrm>
          <a:prstGeom prst="wedgeEllipseCallout">
            <a:avLst>
              <a:gd name="adj1" fmla="val -63484"/>
              <a:gd name="adj2" fmla="val 7817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 растение из которого производят льняные ткани?</a:t>
            </a:r>
          </a:p>
        </p:txBody>
      </p:sp>
      <p:sp>
        <p:nvSpPr>
          <p:cNvPr id="18" name="Овал 17"/>
          <p:cNvSpPr/>
          <p:nvPr/>
        </p:nvSpPr>
        <p:spPr>
          <a:xfrm>
            <a:off x="5645280" y="3474967"/>
            <a:ext cx="2817128" cy="914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неверный</a:t>
            </a:r>
          </a:p>
        </p:txBody>
      </p:sp>
      <p:sp>
        <p:nvSpPr>
          <p:cNvPr id="19" name="Овал 18"/>
          <p:cNvSpPr/>
          <p:nvPr/>
        </p:nvSpPr>
        <p:spPr>
          <a:xfrm>
            <a:off x="4963688" y="4804416"/>
            <a:ext cx="2757656" cy="914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верный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6070856" y="2199248"/>
            <a:ext cx="2920732" cy="914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неверный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646919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74" r="1"/>
          <a:stretch/>
        </p:blipFill>
        <p:spPr bwMode="auto">
          <a:xfrm>
            <a:off x="0" y="-8776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31840" y="908720"/>
            <a:ext cx="5904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i="1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22" r="23089"/>
          <a:stretch/>
        </p:blipFill>
        <p:spPr>
          <a:xfrm>
            <a:off x="777772" y="374624"/>
            <a:ext cx="1731816" cy="299695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689651" y="5784046"/>
            <a:ext cx="1224136" cy="95495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788" y="5900291"/>
            <a:ext cx="839861" cy="701910"/>
          </a:xfrm>
          <a:prstGeom prst="rect">
            <a:avLst/>
          </a:prstGeom>
        </p:spPr>
      </p:pic>
      <p:sp>
        <p:nvSpPr>
          <p:cNvPr id="11" name="Стрелка вправо 10"/>
          <p:cNvSpPr/>
          <p:nvPr/>
        </p:nvSpPr>
        <p:spPr>
          <a:xfrm>
            <a:off x="5466536" y="5771498"/>
            <a:ext cx="2064686" cy="954951"/>
          </a:xfrm>
          <a:prstGeom prst="rightArrow">
            <a:avLst>
              <a:gd name="adj1" fmla="val 50000"/>
              <a:gd name="adj2" fmla="val 30294"/>
            </a:avLst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Вернуться к заданиям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568615" y="2189284"/>
            <a:ext cx="3312368" cy="9144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Мялка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1619322" y="3474967"/>
            <a:ext cx="3312368" cy="9144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Прялка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275225" y="4844544"/>
            <a:ext cx="3152326" cy="9144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Балка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Овальная выноска 12"/>
          <p:cNvSpPr/>
          <p:nvPr/>
        </p:nvSpPr>
        <p:spPr>
          <a:xfrm>
            <a:off x="3040319" y="188640"/>
            <a:ext cx="5681329" cy="1595559"/>
          </a:xfrm>
          <a:prstGeom prst="wedgeEllipseCallout">
            <a:avLst>
              <a:gd name="adj1" fmla="val -63484"/>
              <a:gd name="adj2" fmla="val 7817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 приспособление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ручного прядения одной нити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пряжи?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931690" y="4814578"/>
            <a:ext cx="2817128" cy="914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неверный</a:t>
            </a:r>
          </a:p>
        </p:txBody>
      </p:sp>
      <p:sp>
        <p:nvSpPr>
          <p:cNvPr id="19" name="Овал 18"/>
          <p:cNvSpPr/>
          <p:nvPr/>
        </p:nvSpPr>
        <p:spPr>
          <a:xfrm>
            <a:off x="5541755" y="3488421"/>
            <a:ext cx="2757656" cy="914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верный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6070856" y="2199248"/>
            <a:ext cx="2920732" cy="914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неверный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387788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74" r="1"/>
          <a:stretch/>
        </p:blipFill>
        <p:spPr bwMode="auto">
          <a:xfrm>
            <a:off x="0" y="-8776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31840" y="908720"/>
            <a:ext cx="5904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i="1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22" r="23089"/>
          <a:stretch/>
        </p:blipFill>
        <p:spPr>
          <a:xfrm>
            <a:off x="537740" y="423272"/>
            <a:ext cx="1731816" cy="299695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689651" y="5784046"/>
            <a:ext cx="1224136" cy="95495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788" y="5900291"/>
            <a:ext cx="839861" cy="701910"/>
          </a:xfrm>
          <a:prstGeom prst="rect">
            <a:avLst/>
          </a:prstGeom>
        </p:spPr>
      </p:pic>
      <p:sp>
        <p:nvSpPr>
          <p:cNvPr id="11" name="Стрелка вправо 10"/>
          <p:cNvSpPr/>
          <p:nvPr/>
        </p:nvSpPr>
        <p:spPr>
          <a:xfrm>
            <a:off x="5905702" y="5900291"/>
            <a:ext cx="1553736" cy="826158"/>
          </a:xfrm>
          <a:prstGeom prst="rightArrow">
            <a:avLst>
              <a:gd name="adj1" fmla="val 50000"/>
              <a:gd name="adj2" fmla="val 30294"/>
            </a:avLst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Жим сюда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509588" y="2189284"/>
            <a:ext cx="3371395" cy="9144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Ткацкая фабрика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1403648" y="3474967"/>
            <a:ext cx="3528042" cy="9144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Рыбацкая фабрика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043608" y="4844544"/>
            <a:ext cx="3383943" cy="9144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Казацкая фабрика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Овальная выноска 12"/>
          <p:cNvSpPr/>
          <p:nvPr/>
        </p:nvSpPr>
        <p:spPr>
          <a:xfrm>
            <a:off x="3040319" y="188640"/>
            <a:ext cx="5681329" cy="1595559"/>
          </a:xfrm>
          <a:prstGeom prst="wedgeEllipseCallout">
            <a:avLst>
              <a:gd name="adj1" fmla="val -63484"/>
              <a:gd name="adj2" fmla="val 7817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 современное предприятие, где производят ткань?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931690" y="4814578"/>
            <a:ext cx="2817128" cy="914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неверный</a:t>
            </a:r>
          </a:p>
        </p:txBody>
      </p:sp>
      <p:sp>
        <p:nvSpPr>
          <p:cNvPr id="19" name="Овал 18"/>
          <p:cNvSpPr/>
          <p:nvPr/>
        </p:nvSpPr>
        <p:spPr>
          <a:xfrm>
            <a:off x="6121015" y="2174326"/>
            <a:ext cx="2757656" cy="914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верный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5394690" y="3491619"/>
            <a:ext cx="2920732" cy="914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неверный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22422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80" r="1"/>
          <a:stretch/>
        </p:blipFill>
        <p:spPr bwMode="auto">
          <a:xfrm>
            <a:off x="3760" y="0"/>
            <a:ext cx="943304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31840" y="908720"/>
            <a:ext cx="5904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i="1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39752" y="2446555"/>
            <a:ext cx="655272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 справились с заданиями. </a:t>
            </a:r>
          </a:p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большие молодцы!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22" r="23089"/>
          <a:stretch/>
        </p:blipFill>
        <p:spPr>
          <a:xfrm>
            <a:off x="1092826" y="343434"/>
            <a:ext cx="2039014" cy="3528566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6660232" y="4838937"/>
            <a:ext cx="1872208" cy="1830423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3621" y="5281983"/>
            <a:ext cx="1131483" cy="1093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69670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80" r="1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31840" y="908720"/>
            <a:ext cx="5904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i="1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2420888"/>
            <a:ext cx="77048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Интернет -ресурсы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  <a:hlinkClick r:id="rId3"/>
            </a:endParaRPr>
          </a:p>
          <a:p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://sever.foma.ru/kak-nashi-predki-delali-lnjanuju-tkan-ot-polja-do-holsta/?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ysclid=loiw0hzdwk920036067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https://sever.foma.ru/poseesh-len-pozhnesh-zoloto-posmotrite-skolko-vsego-delali-iz-dolgunca-na-russkom-severe/?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ysclid=loe4g8sgx0621688116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https://mishka-knizhka.ru/rasskazy-dlya-detej/rasskazy-ushinskogo/kak-rubashka-v-pole-vyrosla/?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ysclid=lokcup5cl7970517022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908720"/>
            <a:ext cx="74168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</a:t>
            </a: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Константиновский М.А., Как ткани ткут и нити прядут : [Для мл.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шк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возраста] /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Майлен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Константиновский; [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Худож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М.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Трубкович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]. - М : Малыш,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1990</a:t>
            </a:r>
          </a:p>
        </p:txBody>
      </p:sp>
    </p:spTree>
    <p:extLst>
      <p:ext uri="{BB962C8B-B14F-4D97-AF65-F5344CB8AC3E}">
        <p14:creationId xmlns:p14="http://schemas.microsoft.com/office/powerpoint/2010/main" val="292736802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80" r="1"/>
          <a:stretch/>
        </p:blipFill>
        <p:spPr bwMode="auto">
          <a:xfrm>
            <a:off x="3760" y="0"/>
            <a:ext cx="943304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31840" y="908720"/>
            <a:ext cx="5904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i="1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7624" y="428178"/>
            <a:ext cx="784887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Данная презентация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накомит учащихся с технологией изготовления тканей из льна-  одной из основных культур Древней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уси для производства тканей. 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представлена в форме игры-путешествия, в ходе которой дети переходят по слайдам и в легкой непринужденной форме знакомятся с учебным  материалом .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знакомства  с материалом учащиеся знакомятся с значением устаревших слов с помощью триггеров.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предназначена для учащихся 7-9 лет.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969567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74" r="1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31840" y="908720"/>
            <a:ext cx="5904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i="1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12360" y="5799262"/>
            <a:ext cx="1224136" cy="95495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4497" y="5925782"/>
            <a:ext cx="839861" cy="70191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22" r="23089"/>
          <a:stretch/>
        </p:blipFill>
        <p:spPr>
          <a:xfrm>
            <a:off x="818370" y="188640"/>
            <a:ext cx="1731816" cy="2996952"/>
          </a:xfrm>
          <a:prstGeom prst="rect">
            <a:avLst/>
          </a:prstGeom>
        </p:spPr>
      </p:pic>
      <p:sp>
        <p:nvSpPr>
          <p:cNvPr id="9" name="Прямоугольная выноска 8"/>
          <p:cNvSpPr/>
          <p:nvPr/>
        </p:nvSpPr>
        <p:spPr>
          <a:xfrm>
            <a:off x="2843808" y="1194534"/>
            <a:ext cx="6114074" cy="3818641"/>
          </a:xfrm>
          <a:prstGeom prst="wedgeRectCallout">
            <a:avLst>
              <a:gd name="adj1" fmla="val -58897"/>
              <a:gd name="adj2" fmla="val -3123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Здравствуйте, дорогие мои рукодельницы. Надеюсь, вы узнали меня. Я-Василиса Прекрасная. Сегодня я приглашаю вас в путешествие. Посмотрите на мой замечательный наряд, из чего он сшит?  Ну, конечно же, из ткани. А как же получаются ткани? </a:t>
            </a:r>
          </a:p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я вам расскажу.  </a:t>
            </a:r>
          </a:p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Знакомьтесь с моей помощницей,</a:t>
            </a:r>
          </a:p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это - Ясно-солнышко.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Жми скорее на него!</a:t>
            </a:r>
            <a:endParaRPr lang="ru-RU" b="1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6364292" y="6061478"/>
            <a:ext cx="1340564" cy="700315"/>
          </a:xfrm>
          <a:prstGeom prst="rightArrow">
            <a:avLst>
              <a:gd name="adj1" fmla="val 50000"/>
              <a:gd name="adj2" fmla="val 30294"/>
            </a:avLst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Жми  сюда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830590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17" r="1"/>
          <a:stretch/>
        </p:blipFill>
        <p:spPr bwMode="auto">
          <a:xfrm>
            <a:off x="29792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31840" y="908720"/>
            <a:ext cx="5904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i="1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7" r="5113"/>
          <a:stretch/>
        </p:blipFill>
        <p:spPr>
          <a:xfrm>
            <a:off x="1416524" y="219650"/>
            <a:ext cx="7200800" cy="33989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22" r="23089"/>
          <a:stretch/>
        </p:blipFill>
        <p:spPr>
          <a:xfrm>
            <a:off x="563192" y="3542815"/>
            <a:ext cx="1731816" cy="2996952"/>
          </a:xfrm>
          <a:prstGeom prst="rect">
            <a:avLst/>
          </a:prstGeom>
        </p:spPr>
      </p:pic>
      <p:sp>
        <p:nvSpPr>
          <p:cNvPr id="4" name="Прямоугольная выноска 3"/>
          <p:cNvSpPr/>
          <p:nvPr/>
        </p:nvSpPr>
        <p:spPr>
          <a:xfrm>
            <a:off x="2320824" y="3801819"/>
            <a:ext cx="6444149" cy="1907624"/>
          </a:xfrm>
          <a:prstGeom prst="wedgeRectCallout">
            <a:avLst>
              <a:gd name="adj1" fmla="val -54539"/>
              <a:gd name="adj2" fmla="val 22232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современном мире ткани изготавливают на больших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предприятиях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называются они- ткацкие фабрики. Здесь много станков и другого современного оборудования. А как же делали ткани в старину?  Давайте попросим нашу помощницу Ясно-солнышко перенести нас в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прошлое.</a:t>
            </a:r>
            <a:endParaRPr lang="ru-RU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540837" y="5794826"/>
            <a:ext cx="1224136" cy="95495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6488" y="5977518"/>
            <a:ext cx="839861" cy="701910"/>
          </a:xfrm>
          <a:prstGeom prst="rect">
            <a:avLst/>
          </a:prstGeom>
        </p:spPr>
      </p:pic>
      <p:sp>
        <p:nvSpPr>
          <p:cNvPr id="14" name="Стрелка вправо 13"/>
          <p:cNvSpPr/>
          <p:nvPr/>
        </p:nvSpPr>
        <p:spPr>
          <a:xfrm>
            <a:off x="6123344" y="6014577"/>
            <a:ext cx="1340564" cy="700315"/>
          </a:xfrm>
          <a:prstGeom prst="rightArrow">
            <a:avLst>
              <a:gd name="adj1" fmla="val 50000"/>
              <a:gd name="adj2" fmla="val 30294"/>
            </a:avLst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Жми  сюда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6" name="Рисунок 15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6488" y="5957702"/>
            <a:ext cx="839861" cy="701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51891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91" r="1"/>
          <a:stretch/>
        </p:blipFill>
        <p:spPr bwMode="auto">
          <a:xfrm>
            <a:off x="-22528" y="0"/>
            <a:ext cx="917714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31840" y="908720"/>
            <a:ext cx="5904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i="1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22" r="1461"/>
          <a:stretch/>
        </p:blipFill>
        <p:spPr>
          <a:xfrm>
            <a:off x="961688" y="2802454"/>
            <a:ext cx="8064896" cy="38503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ая выноска 7"/>
          <p:cNvSpPr/>
          <p:nvPr/>
        </p:nvSpPr>
        <p:spPr>
          <a:xfrm>
            <a:off x="2497399" y="226787"/>
            <a:ext cx="6548929" cy="2348880"/>
          </a:xfrm>
          <a:prstGeom prst="wedgeRectCallout">
            <a:avLst>
              <a:gd name="adj1" fmla="val -58867"/>
              <a:gd name="adj2" fmla="val 15942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Куда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 перенесло нас наше Ясно -солнышко? Это поле, и растет на этом поле  красивейшее растение, называется оно лен-долгунец. Именно это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растение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огромной любовью называли  на Руси «Синеглазой порослью Матери-земли», оно вплоть до середины 19 века было основным растением для производства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тканей на Руси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 как же из этого растения получить ткань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Ясно- Солнышко, покажи нам.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6184145" y="5850544"/>
            <a:ext cx="1340564" cy="700315"/>
          </a:xfrm>
          <a:prstGeom prst="rightArrow">
            <a:avLst>
              <a:gd name="adj1" fmla="val 50000"/>
              <a:gd name="adj2" fmla="val 30294"/>
            </a:avLst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Жми  сюда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684638" y="5595908"/>
            <a:ext cx="1224136" cy="95495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6775" y="5722428"/>
            <a:ext cx="839861" cy="70191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22" r="23089"/>
          <a:stretch/>
        </p:blipFill>
        <p:spPr>
          <a:xfrm>
            <a:off x="467544" y="116632"/>
            <a:ext cx="1731816" cy="299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36198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12360" y="5799262"/>
            <a:ext cx="1224136" cy="95495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1" r="2"/>
          <a:stretch/>
        </p:blipFill>
        <p:spPr bwMode="auto">
          <a:xfrm>
            <a:off x="30698" y="0"/>
            <a:ext cx="91133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31840" y="908720"/>
            <a:ext cx="5904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i="1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32" y="3058220"/>
            <a:ext cx="3814680" cy="35954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Прямоугольная выноска 8"/>
          <p:cNvSpPr/>
          <p:nvPr/>
        </p:nvSpPr>
        <p:spPr>
          <a:xfrm>
            <a:off x="2506960" y="160421"/>
            <a:ext cx="6450598" cy="2680539"/>
          </a:xfrm>
          <a:prstGeom prst="wedgeRectCallout">
            <a:avLst>
              <a:gd name="adj1" fmla="val -57514"/>
              <a:gd name="adj2" fmla="val 4719"/>
            </a:avLst>
          </a:prstGeom>
          <a:gradFill>
            <a:gsLst>
              <a:gs pos="0">
                <a:schemeClr val="accent6">
                  <a:tint val="50000"/>
                  <a:satMod val="300000"/>
                </a:schemeClr>
              </a:gs>
              <a:gs pos="35000">
                <a:schemeClr val="accent6">
                  <a:tint val="37000"/>
                  <a:satMod val="300000"/>
                </a:schemeClr>
              </a:gs>
              <a:gs pos="100000">
                <a:schemeClr val="accent6">
                  <a:tint val="15000"/>
                  <a:satMod val="350000"/>
                </a:schemeClr>
              </a:gs>
            </a:gsLst>
            <a:lin ang="16200000" scaled="1"/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Красив цветущий лен-все поле в голубых цветочках. Отцветает лен, созревают на нем семена, происходит это в конце лета, тут его срезают, завязывают в                         и оставляют на поле  просохнуть. Это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называлось-теребить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лен. Когда лен просох, головки у него срезают, а потом топят в речке безголовые пучки и еще камнем сверху заваливают, чтоб не всплыли. Ну а что же будет дальше, Ясно- солнышко, веди нас.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22" r="23089"/>
          <a:stretch/>
        </p:blipFill>
        <p:spPr>
          <a:xfrm>
            <a:off x="643940" y="-6072"/>
            <a:ext cx="1731816" cy="29969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035534"/>
            <a:ext cx="4002326" cy="36407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4077" y="5887469"/>
            <a:ext cx="839861" cy="701910"/>
          </a:xfrm>
          <a:prstGeom prst="rect">
            <a:avLst/>
          </a:prstGeom>
        </p:spPr>
      </p:pic>
      <p:sp>
        <p:nvSpPr>
          <p:cNvPr id="11" name="Стрелка вправо 10"/>
          <p:cNvSpPr/>
          <p:nvPr/>
        </p:nvSpPr>
        <p:spPr>
          <a:xfrm>
            <a:off x="6541970" y="5971473"/>
            <a:ext cx="1340564" cy="700315"/>
          </a:xfrm>
          <a:prstGeom prst="rightArrow">
            <a:avLst>
              <a:gd name="adj1" fmla="val 50000"/>
              <a:gd name="adj2" fmla="val 30294"/>
            </a:avLst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Жми  сюда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03045" y="3181002"/>
            <a:ext cx="6181836" cy="132250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Связанные в большую охапку стебли (вместе с колосьями) сжатых хлебных злаков, а также гречихи, льна и некоторых других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87835" y="923737"/>
            <a:ext cx="1176172" cy="28268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СНОПЫ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870191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74" r="1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31840" y="908720"/>
            <a:ext cx="5904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i="1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400" y="2719514"/>
            <a:ext cx="4012061" cy="40264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22" r="23089"/>
          <a:stretch/>
        </p:blipFill>
        <p:spPr>
          <a:xfrm>
            <a:off x="395536" y="0"/>
            <a:ext cx="1731816" cy="29969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1392" y="2719514"/>
            <a:ext cx="3966363" cy="40306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Стрелка вправо 10"/>
          <p:cNvSpPr/>
          <p:nvPr/>
        </p:nvSpPr>
        <p:spPr>
          <a:xfrm>
            <a:off x="6364292" y="6061478"/>
            <a:ext cx="1340564" cy="700315"/>
          </a:xfrm>
          <a:prstGeom prst="rightArrow">
            <a:avLst>
              <a:gd name="adj1" fmla="val 50000"/>
              <a:gd name="adj2" fmla="val 30294"/>
            </a:avLst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Жми  сюда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78251" y="5952028"/>
            <a:ext cx="966107" cy="73892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373" y="5970534"/>
            <a:ext cx="862005" cy="720417"/>
          </a:xfrm>
          <a:prstGeom prst="rect">
            <a:avLst/>
          </a:prstGeom>
        </p:spPr>
      </p:pic>
      <p:sp>
        <p:nvSpPr>
          <p:cNvPr id="8" name="Прямоугольная выноска 7"/>
          <p:cNvSpPr/>
          <p:nvPr/>
        </p:nvSpPr>
        <p:spPr>
          <a:xfrm>
            <a:off x="2406347" y="214192"/>
            <a:ext cx="6611407" cy="2340384"/>
          </a:xfrm>
          <a:prstGeom prst="wedgeRectCallout">
            <a:avLst>
              <a:gd name="adj1" fmla="val -58907"/>
              <a:gd name="adj2" fmla="val 13541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Недели через две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вынимают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лён из речки,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просушивают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начинают колотить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сначала  доской           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потом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дворе  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трепалом             так  что  от  бедного  льна  летела     кострика               во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стороны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Ясно-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солнышко,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показывай нам дальше дорогу.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589952" y="874117"/>
            <a:ext cx="1548680" cy="27434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ГУМНЕ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27352" y="2845356"/>
            <a:ext cx="5789053" cy="104481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гороженный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участок земли в крестьянском хозяйстве, предназначенный для хранения, молотьбы и другой обработки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льна, хлеба и др.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22729" y="4008675"/>
            <a:ext cx="5789052" cy="9144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Трепало – орудие в виде тонкого деревянного ножа для очистки льняного волокна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кострики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38925" y="5050871"/>
            <a:ext cx="5761467" cy="61037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Кострика одревесневшие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 стеблей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растений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492686" y="1170772"/>
            <a:ext cx="1584176" cy="37797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ТРЕПАЛОМ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465919" y="1682283"/>
            <a:ext cx="1610943" cy="33784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КОСТРИКА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059388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74" r="1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31840" y="908720"/>
            <a:ext cx="5904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i="1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37" y="2634984"/>
            <a:ext cx="3963779" cy="40986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4853" y="2596228"/>
            <a:ext cx="4044740" cy="41373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22" r="23089"/>
          <a:stretch/>
        </p:blipFill>
        <p:spPr>
          <a:xfrm>
            <a:off x="397622" y="28972"/>
            <a:ext cx="1731816" cy="2996952"/>
          </a:xfrm>
          <a:prstGeom prst="rect">
            <a:avLst/>
          </a:prstGeom>
        </p:spPr>
      </p:pic>
      <p:sp>
        <p:nvSpPr>
          <p:cNvPr id="11" name="Стрелка вправо 10"/>
          <p:cNvSpPr/>
          <p:nvPr/>
        </p:nvSpPr>
        <p:spPr>
          <a:xfrm>
            <a:off x="6252674" y="6066459"/>
            <a:ext cx="1340564" cy="700315"/>
          </a:xfrm>
          <a:prstGeom prst="rightArrow">
            <a:avLst>
              <a:gd name="adj1" fmla="val 50000"/>
              <a:gd name="adj2" fmla="val 30294"/>
            </a:avLst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Жми  сюда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09262" y="5805264"/>
            <a:ext cx="1077710" cy="92836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8688" y="5918489"/>
            <a:ext cx="839861" cy="701910"/>
          </a:xfrm>
          <a:prstGeom prst="rect">
            <a:avLst/>
          </a:prstGeom>
        </p:spPr>
      </p:pic>
      <p:sp>
        <p:nvSpPr>
          <p:cNvPr id="10" name="Прямоугольная выноска 9"/>
          <p:cNvSpPr/>
          <p:nvPr/>
        </p:nvSpPr>
        <p:spPr>
          <a:xfrm>
            <a:off x="2544856" y="164268"/>
            <a:ext cx="6342116" cy="2307585"/>
          </a:xfrm>
          <a:prstGeom prst="wedgeRectCallout">
            <a:avLst>
              <a:gd name="adj1" fmla="val -58506"/>
              <a:gd name="adj2" fmla="val 19166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Вытрепавши,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лён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начинают чесать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железным гребнем, пока не сделался мягким и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шелковистым, а длинными зимними вечерами деревенские женщины прядут на          из льна нити.</a:t>
            </a:r>
          </a:p>
          <a:p>
            <a:pPr algn="ctr"/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Куда же нам дальше идти, Ясно-солнышко?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70211" y="1311988"/>
            <a:ext cx="1254616" cy="27928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ПРЯЛКЕ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59704" y="2770647"/>
            <a:ext cx="6064843" cy="131888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Прялка – это приспособление для ручного прядения одной нити пряжи, когда свободные волокна перерабатываются в нить путем одновременного скручивания и вытягивания. </a:t>
            </a:r>
          </a:p>
        </p:txBody>
      </p:sp>
    </p:spTree>
    <p:extLst>
      <p:ext uri="{BB962C8B-B14F-4D97-AF65-F5344CB8AC3E}">
        <p14:creationId xmlns:p14="http://schemas.microsoft.com/office/powerpoint/2010/main" val="111293039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74" r="1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31840" y="908720"/>
            <a:ext cx="5904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i="1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2267744" y="214192"/>
            <a:ext cx="6655459" cy="2503869"/>
          </a:xfrm>
          <a:prstGeom prst="wedgeRectCallout">
            <a:avLst>
              <a:gd name="adj1" fmla="val -56416"/>
              <a:gd name="adj2" fmla="val 8819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ru-RU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 вот и получились у нас нити для нашей будущей ткани для сарафана, а что же дальше? А дальше будем ткать, на ткацком станке. Переплетаются  поперечные и продольные ниточки между собой, вот и получается ткань для моего сарафана. Ну а теперь можно и к шитью приступать!</a:t>
            </a:r>
          </a:p>
          <a:p>
            <a:pPr algn="just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теперь давайте попросим наше Ясно-солнышко показать нам, какие красивые сарафаны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сшить из нашей ткани.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507" y="2847308"/>
            <a:ext cx="3853687" cy="38999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991" y="2865811"/>
            <a:ext cx="3901212" cy="38629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Стрелка вправо 10"/>
          <p:cNvSpPr/>
          <p:nvPr/>
        </p:nvSpPr>
        <p:spPr>
          <a:xfrm>
            <a:off x="6266107" y="6046940"/>
            <a:ext cx="1340564" cy="700315"/>
          </a:xfrm>
          <a:prstGeom prst="rightArrow">
            <a:avLst>
              <a:gd name="adj1" fmla="val 50000"/>
              <a:gd name="adj2" fmla="val 30294"/>
            </a:avLst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</a:rPr>
              <a:t>Жми  сюда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717069" y="5869759"/>
            <a:ext cx="1113737" cy="82064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4006" y="5929125"/>
            <a:ext cx="839861" cy="70191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22" r="23089"/>
          <a:stretch/>
        </p:blipFill>
        <p:spPr>
          <a:xfrm>
            <a:off x="397622" y="28972"/>
            <a:ext cx="1731816" cy="2996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94911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1084</TotalTime>
  <Words>740</Words>
  <Application>Microsoft Office PowerPoint</Application>
  <PresentationFormat>Экран (4:3)</PresentationFormat>
  <Paragraphs>100</Paragraphs>
  <Slides>17</Slides>
  <Notes>3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Comic Sans MS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ASUSComputers</dc:creator>
  <cp:lastModifiedBy>Наталья</cp:lastModifiedBy>
  <cp:revision>75</cp:revision>
  <dcterms:created xsi:type="dcterms:W3CDTF">2021-10-20T14:15:01Z</dcterms:created>
  <dcterms:modified xsi:type="dcterms:W3CDTF">2023-11-05T16:06:34Z</dcterms:modified>
</cp:coreProperties>
</file>