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4" r:id="rId21"/>
    <p:sldId id="275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1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0000"/>
            <a:lum/>
          </a:blip>
          <a:srcRect/>
          <a:stretch>
            <a:fillRect l="-8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B8279-959C-4D13-A600-166A3417AC71}" type="datetimeFigureOut">
              <a:rPr lang="ru-RU" smtClean="0"/>
              <a:pPr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14630-D775-4584-9E8F-9D91C7D808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ru.wikipedia.org/wiki/%D0%9A%D1%83%D1%80%D1%82_(%D0%B1%D0%BB%D1%8E%D0%B4%D0%BE)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7%D0%B0%D0%BA-%D1%87%D0%B0%D0%BA" TargetMode="External"/><Relationship Id="rId7" Type="http://schemas.openxmlformats.org/officeDocument/2006/relationships/image" Target="../media/image23.jpeg"/><Relationship Id="rId2" Type="http://schemas.openxmlformats.org/officeDocument/2006/relationships/hyperlink" Target="https://ru.wikipedia.org/wiki/%D0%91%D0%B5%D1%88%D0%B1%D0%B0%D1%80%D0%BC%D0%B0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3%D0%BB%D1%8E%D1%88" TargetMode="External"/><Relationship Id="rId5" Type="http://schemas.openxmlformats.org/officeDocument/2006/relationships/hyperlink" Target="https://ru.wikipedia.org/wiki/%D0%93%D1%83%D0%B1%D0%B0%D0%B4%D0%B8%D1%8F" TargetMode="External"/><Relationship Id="rId4" Type="http://schemas.openxmlformats.org/officeDocument/2006/relationships/hyperlink" Target="https://ru.wikipedia.org/wiki/%D0%91%D1%8D%D0%BB%D0%B8%D1%88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hyperlink" Target="https://ru.wikipedia.org/wiki/%D0%A2%D0%B0%D0%BA%D1%8B%D1%8F_(%D0%B3%D0%BE%D0%BB%D0%BE%D0%B2%D0%BD%D0%BE%D0%B9_%D1%83%D0%B1%D0%BE%D1%80)" TargetMode="External"/><Relationship Id="rId7" Type="http://schemas.openxmlformats.org/officeDocument/2006/relationships/image" Target="../media/image28.jpeg"/><Relationship Id="rId2" Type="http://schemas.openxmlformats.org/officeDocument/2006/relationships/hyperlink" Target="https://ru.wikipedia.org/wiki/%D0%9A%D0%B0%D1%88%D0%BC%D0%B0%D1%83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0%D0%B7%D0%B0%D0%BA%D0%B8%D0%BD" TargetMode="External"/><Relationship Id="rId2" Type="http://schemas.openxmlformats.org/officeDocument/2006/relationships/hyperlink" Target="https://ru.wikipedia.org/wiki/%D0%9A%D0%B0%D0%BC%D0%B7%D0%BE%D0%BB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1%83%D1%80%D0%B1%D0%B0%D0%BD-%D0%B1%D0%B0%D0%B9%D1%80%D0%B0%D0%BC" TargetMode="External"/><Relationship Id="rId7" Type="http://schemas.openxmlformats.org/officeDocument/2006/relationships/image" Target="../media/image33.jpeg"/><Relationship Id="rId2" Type="http://schemas.openxmlformats.org/officeDocument/2006/relationships/hyperlink" Target="https://ru.wikipedia.org/wiki/%D0%A3%D1%80%D0%B0%D0%B7%D0%B0-%D0%B1%D0%B0%D0%B9%D1%80%D0%B0%D0%B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A%D0%B0%D1%80%D0%B3%D0%B0%D1%82%D1%83%D0%B9" TargetMode="External"/><Relationship Id="rId5" Type="http://schemas.openxmlformats.org/officeDocument/2006/relationships/hyperlink" Target="https://ru.wikipedia.org/wiki/%D0%A1%D0%B0%D0%B1%D0%B0%D0%BD%D1%82%D1%83%D0%B9" TargetMode="External"/><Relationship Id="rId4" Type="http://schemas.openxmlformats.org/officeDocument/2006/relationships/hyperlink" Target="https://ru.wikipedia.org/wiki/%D0%9C%D0%B0%D0%B2%D0%BB%D0%B8%D0%B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3%D0%BF%D0%B5%D0%B9" TargetMode="External"/><Relationship Id="rId13" Type="http://schemas.openxmlformats.org/officeDocument/2006/relationships/hyperlink" Target="https://ru.wikipedia.org/wiki/%D0%9A%D0%B0%D0%BD%D0%BB%D1%8B_(%D0%BF%D0%BB%D0%B5%D0%BC%D1%8F)" TargetMode="External"/><Relationship Id="rId18" Type="http://schemas.openxmlformats.org/officeDocument/2006/relationships/hyperlink" Target="https://ru.wikipedia.org/wiki/%D0%9C%D0%B8%D1%88%D0%B0%D1%80%D0%B8" TargetMode="External"/><Relationship Id="rId3" Type="http://schemas.openxmlformats.org/officeDocument/2006/relationships/hyperlink" Target="https://ru.wikipedia.org/wiki/%D0%A3%D1%80%D0%B0%D0%BD_(%D0%BF%D0%BB%D0%B5%D0%BC%D1%8F)" TargetMode="External"/><Relationship Id="rId7" Type="http://schemas.openxmlformats.org/officeDocument/2006/relationships/hyperlink" Target="https://ru.wikipedia.org/wiki/%D0%A3%D0%B2%D0%B0%D0%BD%D1%8B%D1%88" TargetMode="External"/><Relationship Id="rId12" Type="http://schemas.openxmlformats.org/officeDocument/2006/relationships/hyperlink" Target="https://ru.wikipedia.org/wiki/%D0%90%D0%B9%D0%BB%D0%B5" TargetMode="External"/><Relationship Id="rId17" Type="http://schemas.openxmlformats.org/officeDocument/2006/relationships/hyperlink" Target="https://ru.wikipedia.org/wiki/%D0%9A%D0%B0%D0%B7%D0%B0%D1%85%D0%B8" TargetMode="External"/><Relationship Id="rId2" Type="http://schemas.openxmlformats.org/officeDocument/2006/relationships/hyperlink" Target="https://ru.wikipedia.org/wiki/%D0%91%D1%83%D1%80%D0%B7%D1%8F%D0%BD" TargetMode="External"/><Relationship Id="rId16" Type="http://schemas.openxmlformats.org/officeDocument/2006/relationships/hyperlink" Target="https://ru.wikipedia.org/wiki/%D0%9C%D0%B8%D0%BD_(%D0%BF%D0%BB%D0%B5%D0%BC%D1%8F)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2%D0%B5%D1%80%D1%81%D1%8F%D0%BA" TargetMode="External"/><Relationship Id="rId11" Type="http://schemas.openxmlformats.org/officeDocument/2006/relationships/hyperlink" Target="https://ru.wikipedia.org/wiki/%D0%AE%D1%80%D0%BC%D0%B0%D1%82%D1%8B" TargetMode="External"/><Relationship Id="rId5" Type="http://schemas.openxmlformats.org/officeDocument/2006/relationships/hyperlink" Target="https://ru.wikipedia.org/wiki/%D0%A1%D1%8B%D0%B7%D0%B3%D1%8B" TargetMode="External"/><Relationship Id="rId15" Type="http://schemas.openxmlformats.org/officeDocument/2006/relationships/hyperlink" Target="https://ru.wikipedia.org/wiki/%D0%9A%D1%8B%D0%BF%D1%81%D0%B0%D0%BA" TargetMode="External"/><Relationship Id="rId10" Type="http://schemas.openxmlformats.org/officeDocument/2006/relationships/hyperlink" Target="https://ru.wikipedia.org/wiki/%D0%A2%D0%B0%D0%BD%D1%8B%D0%BF_(%D0%BF%D0%BB%D0%B5%D0%BC%D1%8F)" TargetMode="External"/><Relationship Id="rId19" Type="http://schemas.openxmlformats.org/officeDocument/2006/relationships/hyperlink" Target="https://ru.wikipedia.org/wiki/%D0%A2%D0%B0%D1%82%D0%B0%D1%80%D1%8B" TargetMode="External"/><Relationship Id="rId4" Type="http://schemas.openxmlformats.org/officeDocument/2006/relationships/hyperlink" Target="https://ru.wikipedia.org/wiki/%D0%A3%D1%81%D0%B5%D1%80%D0%B3%D0%B0%D0%BD" TargetMode="External"/><Relationship Id="rId9" Type="http://schemas.openxmlformats.org/officeDocument/2006/relationships/hyperlink" Target="https://ru.wikipedia.org/wiki/%D0%91%D1%83%D0%BB%D1%8F%D1%80" TargetMode="External"/><Relationship Id="rId14" Type="http://schemas.openxmlformats.org/officeDocument/2006/relationships/hyperlink" Target="https://ru.wikipedia.org/wiki/%D0%9A%D0%BE%D1%88%D1%81%D1%8B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8761" y="2845746"/>
            <a:ext cx="7772400" cy="252028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Основы экономической и социальной географии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Башкирский народ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5157192"/>
            <a:ext cx="3200400" cy="1561728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Выполнила: Муратова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Разия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en.cspu.ru/upload/medialibrary/bb6/bb619e4fd94b9da91a6b87b8dac9069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0"/>
            <a:ext cx="770019" cy="1052736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D2FAB1-16F4-3680-C65E-B1EB65AD8FAE}"/>
              </a:ext>
            </a:extLst>
          </p:cNvPr>
          <p:cNvSpPr txBox="1"/>
          <p:nvPr/>
        </p:nvSpPr>
        <p:spPr>
          <a:xfrm>
            <a:off x="1550078" y="1023255"/>
            <a:ext cx="604384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Минпросвещение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России</a:t>
            </a:r>
          </a:p>
          <a:p>
            <a:pPr algn="ctr"/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Федеральное государственное образовательное учреждение</a:t>
            </a:r>
            <a:endParaRPr lang="ru-RU" b="0" i="0" u="none" strike="noStrike" dirty="0">
              <a:solidFill>
                <a:srgbClr val="000000"/>
              </a:solidFill>
              <a:effectLst/>
              <a:latin typeface="Garamond" panose="020F0502020204030204" pitchFamily="34" charset="0"/>
            </a:endParaRPr>
          </a:p>
          <a:p>
            <a:pPr algn="ctr"/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Высшего образования</a:t>
            </a:r>
            <a:endParaRPr lang="ru-RU" b="0" i="0" u="none" strike="noStrike" dirty="0">
              <a:solidFill>
                <a:srgbClr val="000000"/>
              </a:solidFill>
              <a:effectLst/>
              <a:latin typeface="Garamond" panose="020F0502020204030204" pitchFamily="34" charset="0"/>
            </a:endParaRPr>
          </a:p>
          <a:p>
            <a:pPr algn="ctr"/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"Башкирский государственный педагогический университет им. М.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Акмуллы</a:t>
            </a:r>
            <a:endParaRPr lang="ru-RU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algn="ctr"/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(ФГБО ВО "БГПУ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им.Акмуллы</a:t>
            </a:r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"</a:t>
            </a:r>
            <a:endParaRPr lang="ru-RU" b="0" i="0" u="none" strike="noStrike" dirty="0">
              <a:solidFill>
                <a:srgbClr val="000000"/>
              </a:solidFill>
              <a:effectLst/>
              <a:latin typeface="Garamond" panose="020F0502020204030204" pitchFamily="34" charset="0"/>
            </a:endParaRPr>
          </a:p>
          <a:p>
            <a:pPr algn="ctr"/>
            <a:r>
              <a:rPr lang="ru-RU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Колледж БГПУ им.М. </a:t>
            </a:r>
            <a:r>
              <a:rPr lang="ru-RU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Акмуллы</a:t>
            </a:r>
            <a:endParaRPr lang="ru-RU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08720"/>
          </a:xfrm>
        </p:spPr>
        <p:txBody>
          <a:bodyPr/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Хозяйство и промыслы</a:t>
            </a:r>
            <a:endParaRPr lang="ru-RU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 fontScale="47500" lnSpcReduction="20000"/>
          </a:bodyPr>
          <a:lstStyle/>
          <a:p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Основным занятием башкир в прошлом было полукочевое (</a:t>
            </a:r>
            <a:r>
              <a:rPr lang="ru-RU" sz="42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йяйляжное</a:t>
            </a:r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 скотоводство, которое сочеталось с земледелием, охотой, бортничеством, пчеловодством, птицеводством, рыболовством, собирательством и др.</a:t>
            </a:r>
          </a:p>
          <a:p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Из ремёсел применялись ткачество, выделка войлока, производство </a:t>
            </a:r>
            <a:r>
              <a:rPr lang="ru-RU" sz="42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безворсовых</a:t>
            </a:r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ковров, шалей, вышивка, обработка кожи (</a:t>
            </a:r>
            <a:r>
              <a:rPr lang="ru-RU" sz="42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кожевничество</a:t>
            </a:r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), обработка дерева, металла.</a:t>
            </a:r>
          </a:p>
          <a:p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Башкиры занимались производством наконечников стрел, копий, ножей, элементов конской сбруи из железа.</a:t>
            </a:r>
          </a:p>
          <a:p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Из свинца отливали пули и дробь для ружей.</a:t>
            </a:r>
          </a:p>
          <a:p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Башкиры имели своих кузнецов и ювелиров.</a:t>
            </a:r>
          </a:p>
          <a:p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Из серебра производились подвески, бляшки, украшения для женских нагрудников и головных уборов.</a:t>
            </a:r>
          </a:p>
          <a:p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Металлообработка базировалась на местном сырье.</a:t>
            </a:r>
          </a:p>
          <a:p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Металлургия и кузнечное дело попали под запрет после восстаний.</a:t>
            </a:r>
          </a:p>
          <a:p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Русский историк М. Д. Чулков в своей работе «Историческое описание Российской коммерции» (1781—1788 гг.) отмечал: «В прежних годах </a:t>
            </a:r>
            <a:r>
              <a:rPr lang="ru-RU" sz="42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башкирцы</a:t>
            </a:r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из сей руды плавили в ручных печах самую лучшую сталь, что после учинившегося в 1735 г. бунта им уже не позволялось».</a:t>
            </a:r>
          </a:p>
          <a:p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Примечательно, что горное училище в Санкт-Петербурге, первое высшее </a:t>
            </a:r>
            <a:r>
              <a:rPr lang="ru-RU" sz="42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горно-техническое</a:t>
            </a:r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учебное заведение в России, предложил создать башкирский </a:t>
            </a:r>
            <a:r>
              <a:rPr lang="ru-RU" sz="42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рудопромышленник</a:t>
            </a:r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Исмагил</a:t>
            </a:r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2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Тасимов</a:t>
            </a:r>
            <a:r>
              <a:rPr lang="ru-RU" sz="42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80" name="Picture 4" descr="http://ktto.ru/wp-content/uploads/2016/05/7-1024x6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629" y="0"/>
            <a:ext cx="4318371" cy="2880320"/>
          </a:xfrm>
          <a:prstGeom prst="rect">
            <a:avLst/>
          </a:prstGeom>
          <a:noFill/>
        </p:spPr>
      </p:pic>
      <p:pic>
        <p:nvPicPr>
          <p:cNvPr id="24582" name="Picture 6" descr="https://i.pinimg.com/originals/84/ae/51/84ae5124544a25ea0e7415445b693fa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66474" cy="5688632"/>
          </a:xfrm>
          <a:prstGeom prst="rect">
            <a:avLst/>
          </a:prstGeom>
          <a:noFill/>
        </p:spPr>
      </p:pic>
      <p:pic>
        <p:nvPicPr>
          <p:cNvPr id="24584" name="Picture 8" descr="http://prokazan.ru/userfiles/picoriginal/img-20140621143518-7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764631"/>
            <a:ext cx="4067944" cy="4093369"/>
          </a:xfrm>
          <a:prstGeom prst="rect">
            <a:avLst/>
          </a:prstGeom>
          <a:noFill/>
        </p:spPr>
      </p:pic>
      <p:pic>
        <p:nvPicPr>
          <p:cNvPr id="24586" name="Picture 10" descr="http://img2.fedpress.ru/thumbs/800/2018/02/1632/5f3cab82473025df6b043c3444c068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08251"/>
            <a:ext cx="5070019" cy="3149749"/>
          </a:xfrm>
          <a:prstGeom prst="rect">
            <a:avLst/>
          </a:prstGeom>
          <a:noFill/>
        </p:spPr>
      </p:pic>
      <p:pic>
        <p:nvPicPr>
          <p:cNvPr id="24588" name="Picture 12" descr="http://media.nazaccent.ru/storage/blog/images/2017/02/6g8wh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Традиционные блюда и продукты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9"/>
            <a:ext cx="9144000" cy="2880319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Башкирские блюда отличаются малым количеством классических пряностей: используются только чёрный и красный перец. Особенностью башкирских блюд является обилие мяса во всех горячих блюдах и закусках. Любовь башкир к конской колбасе «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казы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» и конскому салу заслуживает отдельного внимания: башкиры любят есть конину с толстыми кусками сала, запивая его бульоном с кислым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tooltip="Курт (блюдо)"/>
              </a:rPr>
              <a:t>ҡоротом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(кисломолочный продукт), нейтрализующим последствия такого количества жира.</a:t>
            </a:r>
          </a:p>
          <a:p>
            <a:br>
              <a:rPr lang="ru-RU" dirty="0"/>
            </a:br>
            <a:endParaRPr lang="ru-RU" dirty="0"/>
          </a:p>
        </p:txBody>
      </p:sp>
      <p:pic>
        <p:nvPicPr>
          <p:cNvPr id="23554" name="Picture 2" descr="https://carte.by/source/photos/2017/06/28/kazy-tatarsk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12976"/>
            <a:ext cx="4716016" cy="3319008"/>
          </a:xfrm>
          <a:prstGeom prst="rect">
            <a:avLst/>
          </a:prstGeom>
          <a:noFill/>
        </p:spPr>
      </p:pic>
      <p:pic>
        <p:nvPicPr>
          <p:cNvPr id="23556" name="Picture 4" descr="https://www.utkonos.ru/images/photo/3358/3358983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177480"/>
            <a:ext cx="3275856" cy="327585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Традиционные блюда и продукты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20689"/>
            <a:ext cx="8892480" cy="3456384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Кочевой образ жизни привёл к формированию широкого ряда продуктов длительного хранения. Основную массу башкирских национальных блюд составляют отварная, сушёная и вяленая конина, баранина, молочные продукты, сушёные ягоды, сушёные злаки, мёд. Примерами являются такие блюда как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казы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(конская колбаса),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какланганит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(вяленое мясо), пастила, кумыс,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муйыл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майы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(черемуховое масло),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корот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(сухой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курт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),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эремсек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 айран — все эти блюда относительно долго сохраняются даже при летней жаре и их удобно брать с собой в дорогу. Считается, что кумыс готовился именно в дороге — сосуд с кобыльим молоком привязывался к седлу и болтался в течение дня</a:t>
            </a:r>
          </a:p>
        </p:txBody>
      </p:sp>
      <p:pic>
        <p:nvPicPr>
          <p:cNvPr id="22530" name="Picture 2" descr="https://historytime.ru/wp-content/uploads/2016/06/183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00189"/>
            <a:ext cx="4729494" cy="2957811"/>
          </a:xfrm>
          <a:prstGeom prst="rect">
            <a:avLst/>
          </a:prstGeom>
          <a:noFill/>
        </p:spPr>
      </p:pic>
      <p:pic>
        <p:nvPicPr>
          <p:cNvPr id="22532" name="Picture 4" descr="https://vdommed.com/wp-content/uploads/2016/12/bashkirskij-med-naturalnyj-14555672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861048"/>
            <a:ext cx="4489704" cy="299695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Традиционные блюда и продукты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3"/>
            <a:ext cx="9144000" cy="165618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Традиционное башкирское блюдо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бишбармак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готовится из отварного мяса и салмы (разновидности крупно нарезанной лапши), обильно посыпается зеленью с луком и сдабривается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курутом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050" name="Picture 2" descr="https://uploads-ssl.webflow.com/5a6368aa02b65d00015c0eef/5b772343a9a530447597cda1_beshbarmak_l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636912"/>
            <a:ext cx="6400711" cy="36004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Башкирский мёд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7"/>
            <a:ext cx="9144000" cy="25922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Башкирский мёд известен вкусовыми качествами и является для башкир предметом гордости. Без настоящего башкирского мёда не обходится ни одно чаепитие, бутерброд со свежей деревенской сметаной — один из примеров башкирской национальной кухни. Для башкир делом чести является обладание настоящим башкирским медом (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бурзянская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пчела), произведенным родственниками-пчеловодами.</a:t>
            </a:r>
          </a:p>
        </p:txBody>
      </p:sp>
      <p:pic>
        <p:nvPicPr>
          <p:cNvPr id="1026" name="Picture 2" descr="https://medovayalavka.ru/wp-content/uploads/2016/10/zl-4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016"/>
            <a:ext cx="4379979" cy="3284984"/>
          </a:xfrm>
          <a:prstGeom prst="rect">
            <a:avLst/>
          </a:prstGeom>
          <a:noFill/>
        </p:spPr>
      </p:pic>
      <p:pic>
        <p:nvPicPr>
          <p:cNvPr id="1028" name="Picture 4" descr="https://im0-tub-ru.yandex.net/i?id=140bf9570def07f56806ac77c4e6e426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45661"/>
            <a:ext cx="4427984" cy="331234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Праздничный стол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266429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 праздникам башкиры готовят особенные блюда: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tooltip="Бешбармак"/>
              </a:rPr>
              <a:t>бишбармак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3" tooltip="Чак-чак"/>
              </a:rPr>
              <a:t>чак-чак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4" tooltip="Бэлиш"/>
              </a:rPr>
              <a:t>бэлиш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5" tooltip="Губадия"/>
              </a:rPr>
              <a:t>губадия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 др.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Чак-чак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является обязательным украшением любого праздничного стола. На праздничном застолье принято каждому гостю предложить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6" tooltip="Улюш"/>
              </a:rPr>
              <a:t>улюш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— долю дичи (барана, гуся)</a:t>
            </a:r>
          </a:p>
        </p:txBody>
      </p:sp>
      <p:pic>
        <p:nvPicPr>
          <p:cNvPr id="30722" name="Picture 2" descr="http://www.altai-photo.ru/_ph/40/2/25149429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63688" y="2931403"/>
            <a:ext cx="5904656" cy="3926597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Застольный этикет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97666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К традиционным правилам застольного этикета башкир относятся следующие:</a:t>
            </a:r>
          </a:p>
          <a:p>
            <a:r>
              <a:rPr lang="ru-RU" sz="3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Подавать еду сразу по приходу гостя</a:t>
            </a:r>
          </a:p>
          <a:p>
            <a:r>
              <a:rPr lang="ru-RU" sz="3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 столе должно быть нечетное количество лепешек, но не меньшее, чем количество гостей.</a:t>
            </a:r>
          </a:p>
          <a:p>
            <a:r>
              <a:rPr lang="ru-RU" sz="3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Первым прикасается к еде хозяин.</a:t>
            </a:r>
          </a:p>
          <a:p>
            <a:r>
              <a:rPr lang="ru-RU" sz="3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Хозяин перестает есть, как только перестает есть гость.</a:t>
            </a:r>
          </a:p>
          <a:p>
            <a:r>
              <a:rPr lang="ru-RU" sz="3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Если еды мало, а гость голоден, то хозяин для максимального насыщения гостя должен есть как можно меньше</a:t>
            </a:r>
          </a:p>
          <a:p>
            <a:r>
              <a:rPr lang="ru-RU" sz="3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Еду и питье брать только правой рукой.</a:t>
            </a:r>
          </a:p>
          <a:p>
            <a:r>
              <a:rPr lang="ru-RU" sz="3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Свежеиспечённый хлеб ножом не резать, от целой лепешки не откусывать.</a:t>
            </a:r>
          </a:p>
          <a:p>
            <a:r>
              <a:rPr lang="ru-RU" sz="3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Из общего блюда следует брать еду похуже, оставляя лучшее другим.</a:t>
            </a:r>
          </a:p>
          <a:p>
            <a:r>
              <a:rPr lang="ru-RU" sz="3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 время еды соблюдать с хозяином мир и казаться бодрым и веселым.</a:t>
            </a:r>
          </a:p>
          <a:p>
            <a:r>
              <a:rPr lang="ru-RU" sz="3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 окончании еды следует помолиться о благополучии хозяина</a:t>
            </a:r>
          </a:p>
          <a:p>
            <a:endParaRPr lang="ru-RU" dirty="0"/>
          </a:p>
        </p:txBody>
      </p:sp>
    </p:spTree>
  </p:cSld>
  <p:clrMapOvr>
    <a:masterClrMapping/>
  </p:clrMapOvr>
  <p:transition>
    <p:strip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Национальная одежда и украшения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548680"/>
            <a:ext cx="4572000" cy="630932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Традиционная одежда башкир весьма вариативна в зависимости от возраста и конкретного региона. Одежду шили из овчины, домотканых и покупных тканей. Были широко распространены различные женские украшения из кораллов , бисера, раковин, монет. Это нагрудники (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яға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һаҡал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), чересплечные украшения-перевязи (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эмейҙек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дәғүәт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), наспинники (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иңһәлек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), различные подвески,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накосники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браслеты, серьги.</a:t>
            </a:r>
          </a:p>
        </p:txBody>
      </p:sp>
      <p:pic>
        <p:nvPicPr>
          <p:cNvPr id="28674" name="Picture 2" descr="http://otvetkak.ru/image/nacionalnye-kostyumy-narodov-rossi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36712"/>
            <a:ext cx="3672722" cy="525658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Национальная одежда и украшения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5"/>
            <a:ext cx="9144000" cy="2232248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Женские головные уборы в прошлом весьма разнообразные, это и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чепцеобразный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tooltip="Кашмау"/>
              </a:rPr>
              <a:t>ҡашмау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девичья шапочка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3" tooltip="Такыя (головной убор)"/>
              </a:rPr>
              <a:t>таҡыя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меховой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ҡама бүрек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многосоставный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кәләпүш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полотенцеобразый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таҫтар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часто богато украшенный вышивкой. Весьма красочно украшенное головное покрывало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ҡушъяулыҡ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 Среди мужских: меховые шапки-ушанки (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ҡолаҡсын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), лисьи шапки (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төлкө ҡолаҡсын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), капюшон (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көләпәрә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 из белого сукна, тюбетейки (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түбәтәй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), войлочные шляпы</a:t>
            </a:r>
          </a:p>
        </p:txBody>
      </p:sp>
      <p:pic>
        <p:nvPicPr>
          <p:cNvPr id="31746" name="Picture 2" descr="https://avatars.mds.yandex.net/get-pdb/49816/d582fc7f-384c-45a8-b819-e44562bd875d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80928"/>
            <a:ext cx="3131840" cy="2124432"/>
          </a:xfrm>
          <a:prstGeom prst="rect">
            <a:avLst/>
          </a:prstGeom>
          <a:noFill/>
        </p:spPr>
      </p:pic>
      <p:pic>
        <p:nvPicPr>
          <p:cNvPr id="31748" name="Picture 4" descr="http://xn--80augbhsh2a0f.xn--p1ai/d/img_5636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4581" y="2780928"/>
            <a:ext cx="3079419" cy="2088232"/>
          </a:xfrm>
          <a:prstGeom prst="rect">
            <a:avLst/>
          </a:prstGeom>
          <a:noFill/>
        </p:spPr>
      </p:pic>
      <p:pic>
        <p:nvPicPr>
          <p:cNvPr id="31750" name="Picture 6" descr="https://ds04.infourok.ru/uploads/ex/0231/000866a0-3ad1cb51/hello_html_mdb12e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1" y="2780928"/>
            <a:ext cx="2952328" cy="2123537"/>
          </a:xfrm>
          <a:prstGeom prst="rect">
            <a:avLst/>
          </a:prstGeom>
          <a:noFill/>
        </p:spPr>
      </p:pic>
      <p:pic>
        <p:nvPicPr>
          <p:cNvPr id="31752" name="Picture 8" descr="https://im0-tub-ru.yandex.net/i?id=5de99e943abe82058f1b0f6f764697c7-l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19672" y="4653136"/>
            <a:ext cx="2407565" cy="2204864"/>
          </a:xfrm>
          <a:prstGeom prst="rect">
            <a:avLst/>
          </a:prstGeom>
          <a:noFill/>
        </p:spPr>
      </p:pic>
      <p:pic>
        <p:nvPicPr>
          <p:cNvPr id="31754" name="Picture 10" descr="https://im0-tub-ru.yandex.net/i?id=c4f7d4c72474301531a2254242250049-l&amp;n=13"/>
          <p:cNvPicPr>
            <a:picLocks noChangeAspect="1" noChangeArrowheads="1"/>
          </p:cNvPicPr>
          <p:nvPr/>
        </p:nvPicPr>
        <p:blipFill>
          <a:blip r:embed="rId8" cstate="print"/>
          <a:srcRect l="18907" t="9434" r="13867" b="13208"/>
          <a:stretch>
            <a:fillRect/>
          </a:stretch>
        </p:blipFill>
        <p:spPr bwMode="auto">
          <a:xfrm>
            <a:off x="5364088" y="4643754"/>
            <a:ext cx="1728192" cy="2214246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852936"/>
            <a:ext cx="8229600" cy="3384376"/>
          </a:xfrm>
        </p:spPr>
        <p:txBody>
          <a:bodyPr>
            <a:noAutofit/>
          </a:bodyPr>
          <a:lstStyle/>
          <a:p>
            <a:r>
              <a:rPr lang="ru-RU" sz="3600" b="1" u="sng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Башкиры</a:t>
            </a:r>
            <a:r>
              <a:rPr lang="ru-RU" sz="36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самоназв</a:t>
            </a:r>
            <a:r>
              <a:rPr lang="ru-RU" sz="36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i="1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башкорт</a:t>
            </a:r>
            <a:r>
              <a:rPr lang="ru-RU" sz="36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) - народ в России, коренное население </a:t>
            </a:r>
            <a:br>
              <a:rPr lang="ru-RU" sz="36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Башкирии (Башкортостана).</a:t>
            </a:r>
            <a:br>
              <a:rPr lang="ru-RU" sz="36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u="sng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Народ Алтайской семьи Тюркской группы</a:t>
            </a:r>
            <a:r>
              <a:rPr lang="ru-RU" sz="36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517232"/>
            <a:ext cx="45719" cy="10695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regnum.ru/uploads/pictures/news/2017/06/19/regnum_picture_149785639120703_norm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3457735" cy="2304256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8196" name="Picture 4" descr="https://zabavnik.club/wp-content/uploads/gerb_Bashkortostana_2_060617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6456" y="260649"/>
            <a:ext cx="2168212" cy="2304256"/>
          </a:xfrm>
          <a:prstGeom prst="rect">
            <a:avLst/>
          </a:pr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</p:pic>
    </p:spTree>
  </p:cSld>
  <p:clrMapOvr>
    <a:masterClrMapping/>
  </p:clrMapOvr>
  <p:transition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4704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Национальная одежда и украшения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5"/>
            <a:ext cx="9144000" cy="237626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/>
              <a:t>  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Оригинальная обувь восточных башкир: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ҡата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сарыҡ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кожаные головки и суконное голенище, завязки с кистями.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Ҡата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 женские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сарыки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украшались на заднике аппликацией. Повсеместно были распространены сапоги (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итек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ситек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), и лапти (</a:t>
            </a:r>
            <a:r>
              <a:rPr lang="ru-RU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сабата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 (за исключением ряда южных и восточных регионов).</a:t>
            </a:r>
          </a:p>
        </p:txBody>
      </p:sp>
      <p:pic>
        <p:nvPicPr>
          <p:cNvPr id="33794" name="Picture 2" descr="http://fb.bashenc.ru/S/SIT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9080"/>
            <a:ext cx="4900682" cy="2708920"/>
          </a:xfrm>
          <a:prstGeom prst="rect">
            <a:avLst/>
          </a:prstGeom>
          <a:noFill/>
        </p:spPr>
      </p:pic>
      <p:pic>
        <p:nvPicPr>
          <p:cNvPr id="33796" name="Picture 4" descr="http://fanfast.kzn2018.com/upload/images/goods/%D0%9A%D0%BE%D0%B6%D0%B0%D0%BD%D1%8B%D0%B5%20%D0%B8%D0%B7%D0%B4%D0%B5%D0%BB%D0%B8%D1%8F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5508" y="3068960"/>
            <a:ext cx="4428492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067944" cy="1556792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Национальная одежда и украшения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0"/>
            <a:ext cx="5724128" cy="71014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9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Обязательным атрибутом мужской и женской одежды являлись штаны с широким шагом. Весьма нарядна верхняя женская одежда. Это часто богато украшенный монетами, позументами, аппликацией и немного вышивкой халат </a:t>
            </a:r>
            <a:r>
              <a:rPr lang="ru-RU" sz="1900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елән</a:t>
            </a:r>
            <a:r>
              <a:rPr lang="ru-RU" sz="19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900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аҡ саҡман</a:t>
            </a:r>
            <a:r>
              <a:rPr lang="ru-RU" sz="19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(который к тому же нередко служил и головным покрывалом), безрукавные </a:t>
            </a:r>
            <a:r>
              <a:rPr lang="ru-RU" sz="19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tooltip="Камзол"/>
              </a:rPr>
              <a:t>камзулы</a:t>
            </a:r>
            <a:r>
              <a:rPr lang="ru-RU" sz="19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украшенные яркой вышивкой, и обшитые по краям монетами. Мужские </a:t>
            </a:r>
            <a:r>
              <a:rPr lang="ru-RU" sz="19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3" tooltip="Казакин"/>
              </a:rPr>
              <a:t>казакины</a:t>
            </a:r>
            <a:r>
              <a:rPr lang="ru-RU" sz="19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 чекмени (</a:t>
            </a:r>
            <a:r>
              <a:rPr lang="ru-RU" sz="1900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саҡман</a:t>
            </a:r>
            <a:r>
              <a:rPr lang="ru-RU" sz="19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), полукафтаны (</a:t>
            </a:r>
            <a:r>
              <a:rPr lang="ru-RU" sz="1900" i="1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бишмәт</a:t>
            </a:r>
            <a:r>
              <a:rPr lang="ru-RU" sz="19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). Башкирская мужская рубаха и женские платья резко отличались по покрою от таковых русских, хотя они также украшались вышивкой, лентами (платья). У восточных башкирок также было распространено украшать платья по подолу аппликацией. Пояса были исключительно мужской деталью одежды. Пояса были шерстяные тканные (до 2,5 м в длину), ременные, матерчатые и кушаки с медными или серебряными пряжками. У правого бока на ремне всегда была привешена большая прямоугольная кожаная сума, а с левого бока — нож в деревянных, обшитых кожей, ножнах</a:t>
            </a:r>
          </a:p>
        </p:txBody>
      </p:sp>
      <p:pic>
        <p:nvPicPr>
          <p:cNvPr id="32770" name="Picture 2" descr="https://kukla-v-podarok.ru/image/cache/catalog/nabor106/foto-5-krasivye-narodnye-kukly-bashkir-i-bashkirka-667x1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844824"/>
            <a:ext cx="3169489" cy="4751858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Народные праздники, обычаи и обряды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7"/>
            <a:ext cx="9144000" cy="208823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Помимо свадебного празднества (</a:t>
            </a:r>
            <a:r>
              <a:rPr lang="ru-RU" i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туй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 известны религиозные (мусульманские): 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tooltip="Ураза-байрам"/>
              </a:rPr>
              <a:t>ураза-байрам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3" tooltip="Курбан-байрам"/>
              </a:rPr>
              <a:t>курбан-байрам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4" tooltip="Мавлид"/>
              </a:rPr>
              <a:t>мавлид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 другие, а также народные праздники — праздник окончания весенне-полевых работ 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5" tooltip="Сабантуй"/>
              </a:rPr>
              <a:t>сабантуй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6" tooltip="Каргатуй"/>
              </a:rPr>
              <a:t>каргатуй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5842" name="Picture 2" descr="http://rbegroup.ru/wp-content/uploads/print_189002_11219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924944"/>
            <a:ext cx="9128401" cy="365985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Национальные виды спорта и народные игры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9"/>
            <a:ext cx="9144000" cy="2520280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 национальным видам спорта башкир относятся: борьба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куреш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стрельба из лука, метание копья и охотничьего кинжала, конные скачки и бега,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перетягивание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каната и другие. Среди конных видов спорта популярны: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байга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джигитовка, конные побеги. В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Башкостостане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популярны конноспортивные народные игры: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аузарыш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кот-алыу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кук-буре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. Спортивные игры и состязания являются неотъемлемой частью физического воспитания башкир, и на протяжении множества веков входят в программу народных праздников.</a:t>
            </a:r>
          </a:p>
        </p:txBody>
      </p:sp>
      <p:pic>
        <p:nvPicPr>
          <p:cNvPr id="34818" name="Picture 2" descr="http://go73.ru/wp-content/uploads/2016/06/sabantuy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06599"/>
            <a:ext cx="4572000" cy="3051401"/>
          </a:xfrm>
          <a:prstGeom prst="rect">
            <a:avLst/>
          </a:prstGeom>
          <a:noFill/>
        </p:spPr>
      </p:pic>
      <p:pic>
        <p:nvPicPr>
          <p:cNvPr id="34820" name="Picture 4" descr="https://media.nazaccent.ru/cache/e6/0e/e60ed416fd788f3463c98128d7846dc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810000"/>
            <a:ext cx="4572000" cy="3048000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Znanio.ru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2873" y="4567382"/>
            <a:ext cx="6400800" cy="17526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512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635896" y="273050"/>
            <a:ext cx="5508104" cy="639631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Численность в мире около </a:t>
            </a:r>
          </a:p>
          <a:p>
            <a:pPr algn="ctr">
              <a:buNone/>
            </a:pPr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миллионов человек. В России, по данным Всероссийской переписи населения, проживает </a:t>
            </a:r>
          </a:p>
          <a:p>
            <a:pPr algn="ctr">
              <a:buNone/>
            </a:pPr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1 584 554 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башкира, </a:t>
            </a:r>
          </a:p>
          <a:p>
            <a:pPr algn="ctr">
              <a:buNone/>
            </a:pP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из них </a:t>
            </a:r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1 172 287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— в Республике Башкортостан.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ds02.infourok.ru/uploads/ex/0612/00063419-6f1c3b28/img1.jpg"/>
          <p:cNvPicPr>
            <a:picLocks noChangeAspect="1" noChangeArrowheads="1"/>
          </p:cNvPicPr>
          <p:nvPr/>
        </p:nvPicPr>
        <p:blipFill>
          <a:blip r:embed="rId2" cstate="print"/>
          <a:srcRect l="18657" r="23751"/>
          <a:stretch>
            <a:fillRect/>
          </a:stretch>
        </p:blipFill>
        <p:spPr bwMode="auto">
          <a:xfrm>
            <a:off x="47052" y="404664"/>
            <a:ext cx="3948884" cy="542374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4353347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Национальный язык — башкирский язык тюркской группы алтайской языковой семьи.</a:t>
            </a:r>
          </a:p>
          <a:p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Основные диалекты: восточный, северо-западный и южный.</a:t>
            </a:r>
          </a:p>
          <a:p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Распространён на территории исторического Башкортостана.</a:t>
            </a:r>
          </a:p>
          <a:p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Согласно Всероссийской переписи населения 2010 года башкирский язык является родным для 1 133 339 башкир (71,7 % от общего числа башкир, указавших родные языки).</a:t>
            </a:r>
          </a:p>
          <a:p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Татарский язык назвали родным 230 846 башкир (14,6 %).</a:t>
            </a:r>
          </a:p>
          <a:p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Русский язык является родным для 216 066 башкир (13,7 %).</a:t>
            </a:r>
          </a:p>
        </p:txBody>
      </p:sp>
      <p:pic>
        <p:nvPicPr>
          <p:cNvPr id="6146" name="Picture 2" descr="http://tv-rb.ru/upload/iblock/2d6/2d6400b0d240bd917cbf02f11392fe8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8288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8568952" cy="6840760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этнологии на основе материалов по археографии, археологии, антропологии, сравнительно-историческому языкознанию сложились </a:t>
            </a:r>
            <a:r>
              <a:rPr lang="ru-RU" sz="2400" dirty="0" err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финно‑угорская</a:t>
            </a:r>
            <a:r>
              <a:rPr lang="ru-RU" sz="2400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тюркская и иранская теории происхождения башкир.</a:t>
            </a:r>
            <a:b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u="sng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истории формирования башкир выделяют семь историко-этнографических пластов:</a:t>
            </a:r>
            <a:b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древнебашкирский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tooltip="Бурзян"/>
              </a:rPr>
              <a:t>бурзян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3" tooltip="Уран (племя)"/>
              </a:rPr>
              <a:t>уран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4" tooltip="Усерган"/>
              </a:rPr>
              <a:t>усерган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 др.),</a:t>
            </a:r>
            <a:b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- ранний 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финно-угорско-самодийский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5" tooltip="Сызгы"/>
              </a:rPr>
              <a:t>сызгы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6" tooltip="Терсяк"/>
              </a:rPr>
              <a:t>терсяк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7" tooltip="Уваныш"/>
              </a:rPr>
              <a:t>уваныш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8" tooltip="Упей"/>
              </a:rPr>
              <a:t>упей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 др.),</a:t>
            </a:r>
            <a:b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булгаро-мадьярский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9" tooltip="Буляр"/>
              </a:rPr>
              <a:t>буляр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10" tooltip="Танып (племя)"/>
              </a:rPr>
              <a:t>танып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11" tooltip="Юрматы"/>
              </a:rPr>
              <a:t>юрматы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 др.),</a:t>
            </a:r>
            <a:b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огузо-кыпчакский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12" tooltip="Айле"/>
              </a:rPr>
              <a:t>айле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 др.),</a:t>
            </a:r>
            <a:b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- кыпчакский (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13" tooltip="Канлы (племя)"/>
              </a:rPr>
              <a:t>канлы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14" tooltip="Кошсы"/>
              </a:rPr>
              <a:t>кошсы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15" tooltip="Кыпсак"/>
              </a:rPr>
              <a:t>кыпсак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16" tooltip="Мин (племя)"/>
              </a:rPr>
              <a:t>мин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 др.),</a:t>
            </a:r>
            <a:b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- ногайский (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ногай-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2" tooltip="Бурзян"/>
              </a:rPr>
              <a:t>бурзян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ногай-</a:t>
            </a:r>
            <a:r>
              <a:rPr lang="ru-RU" sz="2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11" tooltip="Юрматы"/>
              </a:rPr>
              <a:t>юрматы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 др.),</a:t>
            </a:r>
            <a:b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- пласт, связанный с этническим взаимодействием с народами Волго-Уральского региона и Средней Азии (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17" tooltip="Казахи"/>
              </a:rPr>
              <a:t>казахи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18" tooltip="Мишари"/>
              </a:rPr>
              <a:t>мишари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  <a:hlinkClick r:id="rId19" tooltip="Татары"/>
              </a:rPr>
              <a:t>татары</a:t>
            </a:r>
            <a:r>
              <a:rPr lang="ru-RU" sz="2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 и др.)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395536" y="5733256"/>
            <a:ext cx="61664" cy="392907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1412776"/>
            <a:ext cx="5724128" cy="5445224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 религиозной принадлежности башкиры мусульмане суннитского направления.</a:t>
            </a:r>
            <a:b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 X века среди башкир распространяется ислам.</a:t>
            </a:r>
            <a:b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Башкиры сохраняли элементы традиционных верований: почитание объектов (рек, озёр, гор, лесов и т.п.) и явлений (ветров, буранов) природы, небесных светил, животных и птиц (медведя, волка, лошади, собаки, змеи, лебедя, журавля, беркута, сокола и др., культ грачей был связан с культом предков, умирающей и оживающей природы).</a:t>
            </a:r>
            <a:b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Среди многочисленных духов-хозяев (</a:t>
            </a:r>
            <a:r>
              <a:rPr lang="ru-RU" sz="27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эйе</a:t>
            </a:r>
            <a: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 особое место занимают домовой (</a:t>
            </a:r>
            <a:r>
              <a:rPr lang="ru-RU" sz="27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йорт</a:t>
            </a:r>
            <a: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эйяхе</a:t>
            </a:r>
            <a: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 и водяной дух (</a:t>
            </a:r>
            <a:r>
              <a:rPr lang="ru-RU" sz="27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хыу</a:t>
            </a:r>
            <a: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эйяхе</a:t>
            </a:r>
            <a:r>
              <a:rPr lang="ru-RU" sz="27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10800000" flipH="1" flipV="1">
            <a:off x="251520" y="332655"/>
            <a:ext cx="3096344" cy="731837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 </a:t>
            </a:r>
            <a:r>
              <a:rPr lang="ru-RU" sz="3600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Религия </a:t>
            </a:r>
            <a:endParaRPr lang="ru-RU" b="1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openarctic.info/images/yootheme/nations/bashkiry/bashkiry%20(25).jpg"/>
          <p:cNvPicPr>
            <a:picLocks noChangeAspect="1" noChangeArrowheads="1"/>
          </p:cNvPicPr>
          <p:nvPr/>
        </p:nvPicPr>
        <p:blipFill>
          <a:blip r:embed="rId2" cstate="print"/>
          <a:srcRect l="17190" r="10922"/>
          <a:stretch>
            <a:fillRect/>
          </a:stretch>
        </p:blipFill>
        <p:spPr bwMode="auto">
          <a:xfrm>
            <a:off x="251520" y="1124744"/>
            <a:ext cx="2987824" cy="554342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/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Жилье и быт</a:t>
            </a:r>
            <a:endParaRPr lang="ru-RU" u="sng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4248472"/>
          </a:xfrm>
        </p:spPr>
        <p:txBody>
          <a:bodyPr>
            <a:normAutofit fontScale="47500" lnSpcReduction="20000"/>
          </a:bodyPr>
          <a:lstStyle/>
          <a:p>
            <a:r>
              <a:rPr lang="ru-RU" sz="4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Традиционный тип поселения - аул, расположенный на берегу реки или озера. В условиях кочевой жизни каждый аул имел несколько мест поселения: зимние, весенние, летние, осенние.</a:t>
            </a:r>
          </a:p>
          <a:p>
            <a:r>
              <a:rPr lang="ru-RU" sz="4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XVII—XIX веках башкиры от полукочевого хозяйствования полностью перешли к земледелию и оседлой жизни, так как многие земли были заняты переселенцами из центральной России и Поволжья.</a:t>
            </a:r>
          </a:p>
          <a:p>
            <a:r>
              <a:rPr lang="ru-RU" sz="4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Первоначально было распространено кучевое расположение жилищ; близкие родственники селились компактно, нередко за общей оградой.</a:t>
            </a:r>
          </a:p>
          <a:p>
            <a:r>
              <a:rPr lang="ru-RU" sz="4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18-19 веках стала преобладать уличная планировка, каждая родственная группа образовывала отдельные "концы" или улицы и кварталы.</a:t>
            </a:r>
          </a:p>
          <a:p>
            <a:r>
              <a:rPr lang="ru-RU" sz="4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Среди восточных башкир частично ещё сохранялись полукочевой уклад жизни. Последние, единичные выезды аулов на </a:t>
            </a:r>
            <a:r>
              <a:rPr lang="ru-RU" sz="4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летовку</a:t>
            </a:r>
            <a:r>
              <a:rPr lang="ru-RU" sz="4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(летнее кочевье) были отмечены в 20-х годах XX века.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http://fb.bashenc.ru/YU/YURTA_2.jpg"/>
          <p:cNvPicPr>
            <a:picLocks noChangeAspect="1" noChangeArrowheads="1"/>
          </p:cNvPicPr>
          <p:nvPr/>
        </p:nvPicPr>
        <p:blipFill>
          <a:blip r:embed="rId2" cstate="print"/>
          <a:srcRect t="28122"/>
          <a:stretch>
            <a:fillRect/>
          </a:stretch>
        </p:blipFill>
        <p:spPr bwMode="auto">
          <a:xfrm>
            <a:off x="4716017" y="4438382"/>
            <a:ext cx="4427984" cy="24196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Жилье и быт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92696"/>
            <a:ext cx="8229600" cy="23762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Традиционное жилище Башкир - войлочная юрта (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тирмә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) со сборным решётчатым каркасом, тюркского (с полусферическим верхом) или монгольского (с коническим верхом) типа.</a:t>
            </a:r>
          </a:p>
        </p:txBody>
      </p:sp>
      <p:pic>
        <p:nvPicPr>
          <p:cNvPr id="2050" name="Picture 2" descr="http://openarctic.info/images/yootheme/nations/bashkiry/bashkiry%20(3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901035"/>
            <a:ext cx="5937766" cy="3956965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2736304" cy="908720"/>
          </a:xfrm>
        </p:spPr>
        <p:txBody>
          <a:bodyPr/>
          <a:lstStyle/>
          <a:p>
            <a:pPr algn="l"/>
            <a:r>
              <a:rPr lang="ru-RU" b="1" u="sng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dirty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07496" y="0"/>
            <a:ext cx="4536504" cy="6858000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У древних Башкир существовала большесемейная община.</a:t>
            </a:r>
          </a:p>
          <a:p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16-19 веках параллельно существовали и большие и малые семьи, последние постепенно утверждались как преобладающие.</a:t>
            </a:r>
          </a:p>
          <a:p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наследовании семейного имущества в основном придерживались </a:t>
            </a:r>
            <a:r>
              <a:rPr lang="ru-RU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миноратного</a:t>
            </a:r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принципа.</a:t>
            </a:r>
          </a:p>
          <a:p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Среди богатых Башкир бытовало многожёнство.</a:t>
            </a:r>
          </a:p>
          <a:p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 брачных отношениях сохранялись обычаи левирата, обручения малолетних детей.</a:t>
            </a:r>
          </a:p>
          <a:p>
            <a:r>
              <a:rPr lang="ru-RU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Браки совершались по сватовству, но имело место и умыкание невест (что освобождало от уплаты калыма), иногда по взаимной договорённости.</a:t>
            </a:r>
          </a:p>
        </p:txBody>
      </p:sp>
      <p:pic>
        <p:nvPicPr>
          <p:cNvPr id="1026" name="Picture 2" descr="https://i.pinimg.com/736x/b3/0a/d8/b30ad84da92a4f63457bedca4499c3e1.jpg"/>
          <p:cNvPicPr>
            <a:picLocks noChangeAspect="1" noChangeArrowheads="1"/>
          </p:cNvPicPr>
          <p:nvPr/>
        </p:nvPicPr>
        <p:blipFill>
          <a:blip r:embed="rId2" cstate="print"/>
          <a:srcRect r="2645" b="2757"/>
          <a:stretch>
            <a:fillRect/>
          </a:stretch>
        </p:blipFill>
        <p:spPr bwMode="auto">
          <a:xfrm>
            <a:off x="323528" y="764704"/>
            <a:ext cx="4176464" cy="5688632"/>
          </a:xfrm>
          <a:prstGeom prst="rect">
            <a:avLst/>
          </a:prstGeom>
          <a:noFill/>
          <a:ln w="57150">
            <a:solidFill>
              <a:schemeClr val="accent3">
                <a:lumMod val="50000"/>
              </a:schemeClr>
            </a:solidFill>
          </a:ln>
        </p:spPr>
      </p:pic>
    </p:spTree>
  </p:cSld>
  <p:clrMapOvr>
    <a:masterClrMapping/>
  </p:clrMapOvr>
  <p:transition>
    <p:wheel spokes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</TotalTime>
  <Words>903</Words>
  <Application>Microsoft Office PowerPoint</Application>
  <PresentationFormat>Экран (4:3)</PresentationFormat>
  <Paragraphs>81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Основы экономической и социальной географии  Башкирский народ  </vt:lpstr>
      <vt:lpstr>Башкиры (самоназв. башкорт) - народ в России, коренное население  Башкирии (Башкортостана). Народ Алтайской семьи Тюркской группы. </vt:lpstr>
      <vt:lpstr>Презентация PowerPoint</vt:lpstr>
      <vt:lpstr>Презентация PowerPoint</vt:lpstr>
      <vt:lpstr>В этнологии на основе материалов по археографии, археологии, антропологии, сравнительно-историческому языкознанию сложились финно‑угорская, тюркская и иранская теории происхождения башкир. В истории формирования башкир выделяют семь историко-этнографических пластов: - древнебашкирский (бурзян, уран, усерган и др.), - ранний финно-угорско-самодийский (сызгы, терсяк, уваныш, упей и др.), - булгаро-мадьярский (буляр, танып, юрматы и др.), - огузо-кыпчакский (айле и др.), - кыпчакский (канлы, кошсы, кыпсак, мин и др.), - ногайский (ногай-бурзян, ногай-юрматы и др.), - пласт, связанный с этническим взаимодействием с народами Волго-Уральского региона и Средней Азии (казахи, мишари, татары и др.)</vt:lpstr>
      <vt:lpstr>По религиозной принадлежности башкиры мусульмане суннитского направления. С X века среди башкир распространяется ислам. Башкиры сохраняли элементы традиционных верований: почитание объектов (рек, озёр, гор, лесов и т.п.) и явлений (ветров, буранов) природы, небесных светил, животных и птиц (медведя, волка, лошади, собаки, змеи, лебедя, журавля, беркута, сокола и др., культ грачей был связан с культом предков, умирающей и оживающей природы). Среди многочисленных духов-хозяев (эйе) особое место занимают домовой (йорт эйяхе) и водяной дух (хыу эйяхе).  </vt:lpstr>
      <vt:lpstr>Жилье и быт</vt:lpstr>
      <vt:lpstr>Жилье и быт</vt:lpstr>
      <vt:lpstr>Семья </vt:lpstr>
      <vt:lpstr>Хозяйство и промыслы</vt:lpstr>
      <vt:lpstr>Презентация PowerPoint</vt:lpstr>
      <vt:lpstr>Традиционные блюда и продукты </vt:lpstr>
      <vt:lpstr>Традиционные блюда и продукты</vt:lpstr>
      <vt:lpstr>Традиционные блюда и продукты</vt:lpstr>
      <vt:lpstr>Башкирский мёд </vt:lpstr>
      <vt:lpstr>Праздничный стол </vt:lpstr>
      <vt:lpstr>Застольный этикет </vt:lpstr>
      <vt:lpstr>Национальная одежда и украшения </vt:lpstr>
      <vt:lpstr>Национальная одежда и украшения</vt:lpstr>
      <vt:lpstr>Национальная одежда и украшения</vt:lpstr>
      <vt:lpstr>Национальная одежда и украшения</vt:lpstr>
      <vt:lpstr>Народные праздники, обычаи и обряды </vt:lpstr>
      <vt:lpstr>Национальные виды спорта и народные игры </vt:lpstr>
      <vt:lpstr>Спасибо за внимание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предпринимательской деятельности</dc:title>
  <dc:creator>Bait1</dc:creator>
  <cp:lastModifiedBy>myratova2307@gmail.com</cp:lastModifiedBy>
  <cp:revision>34</cp:revision>
  <dcterms:created xsi:type="dcterms:W3CDTF">2018-11-06T15:24:18Z</dcterms:created>
  <dcterms:modified xsi:type="dcterms:W3CDTF">2023-02-26T16:17:57Z</dcterms:modified>
</cp:coreProperties>
</file>